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5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58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935" r:id="rId2"/>
    <p:sldId id="275" r:id="rId3"/>
    <p:sldId id="272" r:id="rId4"/>
    <p:sldId id="934" r:id="rId5"/>
    <p:sldId id="588" r:id="rId6"/>
    <p:sldId id="771" r:id="rId7"/>
    <p:sldId id="765" r:id="rId8"/>
    <p:sldId id="936" r:id="rId9"/>
    <p:sldId id="830" r:id="rId10"/>
    <p:sldId id="873" r:id="rId11"/>
    <p:sldId id="874" r:id="rId12"/>
    <p:sldId id="875" r:id="rId13"/>
    <p:sldId id="876" r:id="rId14"/>
    <p:sldId id="878" r:id="rId15"/>
    <p:sldId id="772" r:id="rId16"/>
    <p:sldId id="903" r:id="rId17"/>
    <p:sldId id="937" r:id="rId18"/>
    <p:sldId id="938" r:id="rId19"/>
    <p:sldId id="939" r:id="rId20"/>
    <p:sldId id="921" r:id="rId21"/>
    <p:sldId id="926" r:id="rId22"/>
    <p:sldId id="927" r:id="rId23"/>
    <p:sldId id="749" r:id="rId24"/>
    <p:sldId id="940" r:id="rId25"/>
    <p:sldId id="752" r:id="rId26"/>
    <p:sldId id="753" r:id="rId27"/>
  </p:sldIdLst>
  <p:sldSz cx="12192000" cy="6858000"/>
  <p:notesSz cx="6858000" cy="9144000"/>
  <p:embeddedFontLst>
    <p:embeddedFont>
      <p:font typeface="华光楷体二_CNKI" charset="-122"/>
      <p:regular r:id="rId29"/>
    </p:embeddedFont>
    <p:embeddedFont>
      <p:font typeface="等线" pitchFamily="2" charset="-122"/>
      <p:regular r:id="rId30"/>
      <p:bold r:id="rId31"/>
    </p:embeddedFont>
    <p:embeddedFont>
      <p:font typeface="微软雅黑 Light" pitchFamily="34" charset="-122"/>
      <p:regular r:id="rId32"/>
    </p:embeddedFont>
    <p:embeddedFont>
      <p:font typeface="仿宋" pitchFamily="49" charset="-122"/>
      <p:regular r:id="rId33"/>
    </p:embeddedFont>
    <p:embeddedFont>
      <p:font typeface="华文中宋" pitchFamily="2" charset="-122"/>
      <p:regular r:id="rId34"/>
    </p:embeddedFont>
    <p:embeddedFont>
      <p:font typeface="方正清刻本悦宋简体" charset="-122"/>
      <p:regular r:id="rId35"/>
    </p:embeddedFont>
    <p:embeddedFont>
      <p:font typeface="方正宋刻本秀楷简体" charset="-122"/>
      <p:regular r:id="rId36"/>
    </p:embeddedFont>
    <p:embeddedFont>
      <p:font typeface="华文仿宋" pitchFamily="2" charset="-122"/>
      <p:regular r:id="rId37"/>
    </p:embeddedFont>
    <p:embeddedFont>
      <p:font typeface="华文新魏" pitchFamily="2" charset="-122"/>
      <p:regular r:id="rId38"/>
    </p:embeddedFont>
    <p:embeddedFont>
      <p:font typeface="华文行楷" pitchFamily="2" charset="-122"/>
      <p:regular r:id="rId39"/>
    </p:embeddedFont>
    <p:embeddedFont>
      <p:font typeface="江西拙楷" charset="-122"/>
      <p:regular r:id="rId40"/>
    </p:embeddedFont>
    <p:embeddedFont>
      <p:font typeface="微软雅黑" pitchFamily="34" charset="-122"/>
      <p:regular r:id="rId41"/>
      <p:bold r:id="rId42"/>
    </p:embeddedFont>
    <p:embeddedFont>
      <p:font typeface="楷体" pitchFamily="49" charset="-122"/>
      <p:regular r:id="rId43"/>
    </p:embeddedFont>
    <p:embeddedFont>
      <p:font typeface="等线 Light" pitchFamily="2" charset="-122"/>
      <p:regular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0"/>
  <p:cmAuthor id="1" name="Administrator" initials="A" lastIdx="1" clrIdx="0"/>
  <p:cmAuthor id="2" name="FtpDown" initials="F" lastIdx="2" clrIdx="0"/>
  <p:cmAuthor id="3" name="新课标第一网" initials="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  <p:clrMru>
    <a:srgbClr val="8497B0"/>
    <a:srgbClr val="85CF46"/>
    <a:srgbClr val="C00000"/>
    <a:srgbClr val="FFC000"/>
    <a:srgbClr val="2F528F"/>
    <a:srgbClr val="FAD88A"/>
    <a:srgbClr val="D4AF3A"/>
    <a:srgbClr val="F0D1AB"/>
    <a:srgbClr val="C6A58A"/>
    <a:srgbClr val="DC964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84712" autoAdjust="0"/>
  </p:normalViewPr>
  <p:slideViewPr>
    <p:cSldViewPr snapToGrid="0" showGuides="1">
      <p:cViewPr varScale="1">
        <p:scale>
          <a:sx n="99" d="100"/>
          <a:sy n="99" d="100"/>
        </p:scale>
        <p:origin x="-90" y="-132"/>
      </p:cViewPr>
      <p:guideLst>
        <p:guide orient="horz" pos="2154"/>
        <p:guide pos="38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4E92E-9CB3-4660-AD63-9BA69FE84D8F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50759-8D3C-4C29-9864-BC3EEA9D87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孤独，似乎是拉丁美洲走不出的怪圈。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哪里有压迫，哪里就有反抗。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英国殖民当局给印度土兵发了一种子弹，包装上涂了牛油和猪油，使用时必须用牙咬开。伊斯兰教不吃猪肉，印度教则视牛为神圣。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谁能作为领导力量呢？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谁能带领大家走出孤独？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A9E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832C7BE-2C2E-4D74-9F12-2AB0E992F9DE}" type="slidenum"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16FA71-E5A1-4B22-877B-790B2D8CCF13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1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gradFill rotWithShape="0">
          <a:gsLst>
            <a:gs pos="0">
              <a:srgbClr val="F2F2F2">
                <a:alpha val="100000"/>
              </a:srgbClr>
            </a:gs>
            <a:gs pos="67000">
              <a:srgbClr val="F2F2F2">
                <a:alpha val="100000"/>
              </a:srgbClr>
            </a:gs>
            <a:gs pos="100000">
              <a:srgbClr val="CEE1F2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5D303F-1CE5-426F-8FA1-32F0AAF51F1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组合 6"/>
          <p:cNvGrpSpPr/>
          <p:nvPr userDrawn="1"/>
        </p:nvGrpSpPr>
        <p:grpSpPr>
          <a:xfrm>
            <a:off x="0" y="-152400"/>
            <a:ext cx="12192000" cy="879475"/>
            <a:chOff x="0" y="-152902"/>
            <a:chExt cx="12192000" cy="880310"/>
          </a:xfrm>
        </p:grpSpPr>
        <p:pic>
          <p:nvPicPr>
            <p:cNvPr id="19462" name="图片 7"/>
            <p:cNvPicPr>
              <a:picLocks noChangeAspect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343" y="44364"/>
              <a:ext cx="714375" cy="5810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3" name="图片 8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56624" y="-152902"/>
              <a:ext cx="714375" cy="6477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>
              <a:spLocks noChangeArrowheads="1"/>
            </p:cNvSpPr>
            <p:nvPr/>
          </p:nvSpPr>
          <p:spPr bwMode="auto">
            <a:xfrm>
              <a:off x="357188" y="31423"/>
              <a:ext cx="2036762" cy="58475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rPr>
                <a:t>巩固训练</a:t>
              </a:r>
            </a:p>
          </p:txBody>
        </p:sp>
        <p:pic>
          <p:nvPicPr>
            <p:cNvPr id="19465" name="图片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0" y="651445"/>
              <a:ext cx="12192000" cy="7596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B6DBA9-18A7-4F09-905A-B37F4A5CF6FC}" type="slidenum"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A8DC5-26FA-4665-AF1B-5299BB30C787}" type="datetimeFigureOut">
              <a:rPr lang="zh-CN" altLang="en-US" smtClean="0"/>
              <a:pPr/>
              <a:t>2023/10/9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7CD35-F682-492C-8923-5EA9FAFB5B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image" Target="../media/image18.jpeg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image" Target="../media/image17.png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16.jpe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notesSlide" Target="../notesSlides/notesSlide9.xml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27.jpe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6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4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2.xml"/><Relationship Id="rId9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3" Type="http://schemas.openxmlformats.org/officeDocument/2006/relationships/tags" Target="../tags/tag50.xml"/><Relationship Id="rId21" Type="http://schemas.openxmlformats.org/officeDocument/2006/relationships/notesSlide" Target="../notesSlides/notesSlide20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70180" y="129540"/>
            <a:ext cx="11880850" cy="6567170"/>
          </a:xfrm>
          <a:prstGeom prst="roundRect">
            <a:avLst>
              <a:gd name="adj" fmla="val 7426"/>
            </a:avLst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华光楷体二_CNKI" panose="02000500000000000000" charset="-122"/>
                <a:ea typeface="华光楷体二_CNKI" panose="02000500000000000000" charset="-122"/>
              </a:rPr>
              <a:t>]</a:t>
            </a:r>
          </a:p>
        </p:txBody>
      </p:sp>
      <p:grpSp>
        <p:nvGrpSpPr>
          <p:cNvPr id="5" name="组合 6"/>
          <p:cNvGrpSpPr/>
          <p:nvPr/>
        </p:nvGrpSpPr>
        <p:grpSpPr>
          <a:xfrm>
            <a:off x="297180" y="225425"/>
            <a:ext cx="461010" cy="424180"/>
            <a:chOff x="299" y="419"/>
            <a:chExt cx="726" cy="668"/>
          </a:xfrm>
        </p:grpSpPr>
        <p:sp>
          <p:nvSpPr>
            <p:cNvPr id="9" name="矩形 8"/>
            <p:cNvSpPr/>
            <p:nvPr>
              <p:custDataLst>
                <p:tags r:id="rId2"/>
              </p:custDataLst>
            </p:nvPr>
          </p:nvSpPr>
          <p:spPr>
            <a:xfrm>
              <a:off x="299" y="419"/>
              <a:ext cx="557" cy="668"/>
            </a:xfrm>
            <a:prstGeom prst="rect">
              <a:avLst/>
            </a:prstGeom>
            <a:solidFill>
              <a:srgbClr val="2E2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光楷体二_CNKI" panose="02000500000000000000" charset="-122"/>
                <a:ea typeface="华光楷体二_CNKI" panose="02000500000000000000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905" y="419"/>
              <a:ext cx="120" cy="6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光楷体二_CNKI" panose="02000500000000000000" charset="-122"/>
                <a:ea typeface="华光楷体二_CNKI" panose="02000500000000000000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681990" y="129540"/>
            <a:ext cx="3628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单元意识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851929" y="1180695"/>
            <a:ext cx="5810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①</a:t>
            </a:r>
            <a:r>
              <a:rPr lang="zh-CN" altLang="en-US" sz="3200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明确单元主题，圈画本单元有关历史事件相关要素。</a:t>
            </a:r>
          </a:p>
        </p:txBody>
      </p:sp>
      <p:pic>
        <p:nvPicPr>
          <p:cNvPr id="2" name="图片 1" descr="49aceaf97ac8eab6a88dc1e022c330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713105"/>
            <a:ext cx="5093970" cy="5361305"/>
          </a:xfrm>
          <a:prstGeom prst="rect">
            <a:avLst/>
          </a:prstGeom>
        </p:spPr>
      </p:pic>
      <p:pic>
        <p:nvPicPr>
          <p:cNvPr id="3" name="图片 2" descr="dfa08cc3305f3a431d879d100579c92"/>
          <p:cNvPicPr>
            <a:picLocks noChangeAspect="1"/>
          </p:cNvPicPr>
          <p:nvPr/>
        </p:nvPicPr>
        <p:blipFill>
          <a:blip r:embed="rId6" cstate="print"/>
          <a:srcRect l="7143" t="8828" r="3500"/>
          <a:stretch>
            <a:fillRect/>
          </a:stretch>
        </p:blipFill>
        <p:spPr>
          <a:xfrm>
            <a:off x="5487670" y="2831465"/>
            <a:ext cx="6306820" cy="28854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C:/Users/ADMINI~1/AppData/Local/Temp/picturescale_20201014094233/output_20201014094236.pngoutput_202010140942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02870"/>
            <a:ext cx="11764645" cy="663384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123" h="9561">
                <a:moveTo>
                  <a:pt x="13368" y="2324"/>
                </a:moveTo>
                <a:cubicBezTo>
                  <a:pt x="11882" y="2324"/>
                  <a:pt x="10678" y="3720"/>
                  <a:pt x="10678" y="5443"/>
                </a:cubicBezTo>
                <a:cubicBezTo>
                  <a:pt x="10678" y="7165"/>
                  <a:pt x="11882" y="8561"/>
                  <a:pt x="13368" y="8561"/>
                </a:cubicBezTo>
                <a:cubicBezTo>
                  <a:pt x="14853" y="8561"/>
                  <a:pt x="16057" y="7165"/>
                  <a:pt x="16057" y="5443"/>
                </a:cubicBezTo>
                <a:cubicBezTo>
                  <a:pt x="16057" y="3720"/>
                  <a:pt x="14853" y="2324"/>
                  <a:pt x="13368" y="2324"/>
                </a:cubicBezTo>
                <a:close/>
                <a:moveTo>
                  <a:pt x="6760" y="1793"/>
                </a:moveTo>
                <a:cubicBezTo>
                  <a:pt x="5881" y="1793"/>
                  <a:pt x="5168" y="2563"/>
                  <a:pt x="5168" y="3514"/>
                </a:cubicBezTo>
                <a:cubicBezTo>
                  <a:pt x="5168" y="4464"/>
                  <a:pt x="5881" y="5234"/>
                  <a:pt x="6760" y="5234"/>
                </a:cubicBezTo>
                <a:cubicBezTo>
                  <a:pt x="7639" y="5234"/>
                  <a:pt x="8352" y="4464"/>
                  <a:pt x="8352" y="3514"/>
                </a:cubicBezTo>
                <a:cubicBezTo>
                  <a:pt x="8352" y="2563"/>
                  <a:pt x="7639" y="1793"/>
                  <a:pt x="6760" y="1793"/>
                </a:cubicBezTo>
                <a:close/>
                <a:moveTo>
                  <a:pt x="0" y="0"/>
                </a:moveTo>
                <a:lnTo>
                  <a:pt x="17123" y="0"/>
                </a:lnTo>
                <a:lnTo>
                  <a:pt x="17123" y="9561"/>
                </a:lnTo>
                <a:lnTo>
                  <a:pt x="0" y="956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345" y="143510"/>
            <a:ext cx="11764645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第一幕 百年孤独：拉丁美洲独立运动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941955" y="808355"/>
            <a:ext cx="6307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挣脱孤独的强烈意愿</a:t>
            </a:r>
          </a:p>
        </p:txBody>
      </p:sp>
      <p:sp>
        <p:nvSpPr>
          <p:cNvPr id="13" name="矩形 12"/>
          <p:cNvSpPr/>
          <p:nvPr/>
        </p:nvSpPr>
        <p:spPr>
          <a:xfrm>
            <a:off x="2032000" y="5474970"/>
            <a:ext cx="8126730" cy="829945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拉丁美洲地区掀起了一场反抗殖民统治、争取民族独立的运动，起义烽火燃遍了北起墨西哥、南到阿根廷的广大地区。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465455" y="1476375"/>
            <a:ext cx="3574415" cy="1601968"/>
          </a:xfrm>
          <a:prstGeom prst="wedgeRoundRectCallout">
            <a:avLst>
              <a:gd name="adj1" fmla="val 67889"/>
              <a:gd name="adj2" fmla="val -9214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你们要做自由人吗？300年前，西班牙人夺走了我们祖先的土地，你们愿意全力以赴地夺回吗？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914900" y="3731260"/>
            <a:ext cx="3331845" cy="851452"/>
          </a:xfrm>
          <a:prstGeom prst="wedgeRoundRectCallout">
            <a:avLst>
              <a:gd name="adj1" fmla="val 53964"/>
              <a:gd name="adj2" fmla="val -104456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群众振臂高呼：“独立万岁！绞死殖民强盗！”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3" grpId="0" bldLvl="0" animBg="1"/>
      <p:bldP spid="78" grpId="0" bldLvl="0" animBg="1"/>
      <p:bldP spid="78" grpId="1" animBg="1"/>
      <p:bldP spid="20" grpId="0" bldLvl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45" name="文本框 4"/>
          <p:cNvSpPr txBox="1"/>
          <p:nvPr/>
        </p:nvSpPr>
        <p:spPr>
          <a:xfrm>
            <a:off x="-514440" y="208825"/>
            <a:ext cx="6360068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拉丁美洲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独立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运动的概况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47" name="Picture 4" descr="拉丁美洲独立运动形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21170" y="1050925"/>
            <a:ext cx="4813300" cy="5300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9882505" y="62865"/>
            <a:ext cx="1192213" cy="1325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8" descr="阿根廷革命家圣马丁画像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7831138" y="4855528"/>
            <a:ext cx="1065212" cy="1293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Text Box 5"/>
          <p:cNvSpPr txBox="1"/>
          <p:nvPr>
            <p:custDataLst>
              <p:tags r:id="rId4"/>
            </p:custDataLst>
          </p:nvPr>
        </p:nvSpPr>
        <p:spPr>
          <a:xfrm>
            <a:off x="10029572" y="1305878"/>
            <a:ext cx="1833563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玻利瓦尔</a:t>
            </a:r>
          </a:p>
        </p:txBody>
      </p:sp>
      <p:sp>
        <p:nvSpPr>
          <p:cNvPr id="52" name="Text Box 6"/>
          <p:cNvSpPr txBox="1"/>
          <p:nvPr>
            <p:custDataLst>
              <p:tags r:id="rId5"/>
            </p:custDataLst>
          </p:nvPr>
        </p:nvSpPr>
        <p:spPr>
          <a:xfrm>
            <a:off x="6396404" y="5626425"/>
            <a:ext cx="1435100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圣马丁</a:t>
            </a:r>
          </a:p>
        </p:txBody>
      </p:sp>
      <p:sp>
        <p:nvSpPr>
          <p:cNvPr id="53" name="Text Box 7"/>
          <p:cNvSpPr txBox="1"/>
          <p:nvPr>
            <p:custDataLst>
              <p:tags r:id="rId6"/>
            </p:custDataLst>
          </p:nvPr>
        </p:nvSpPr>
        <p:spPr>
          <a:xfrm>
            <a:off x="9714706" y="2329607"/>
            <a:ext cx="230187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委内瑞拉、</a:t>
            </a:r>
            <a:r>
              <a:rPr lang="zh-CN" altLang="en-US" sz="2400" b="1" noProof="1">
                <a:latin typeface="华光楷体二_CNKI" panose="02000500000000000000" charset="-122"/>
                <a:ea typeface="华光楷体二_CNKI" panose="02000500000000000000" charset="-122"/>
              </a:rPr>
              <a:t>哥伦比亚、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华光楷体二_CNKI" panose="02000500000000000000" charset="-122"/>
              <a:ea typeface="华光楷体二_CNKI" panose="02000500000000000000" charset="-122"/>
              <a:cs typeface="+mn-cs"/>
            </a:endParaRPr>
          </a:p>
        </p:txBody>
      </p:sp>
      <p:sp>
        <p:nvSpPr>
          <p:cNvPr id="54" name="Text Box 8"/>
          <p:cNvSpPr txBox="1"/>
          <p:nvPr>
            <p:custDataLst>
              <p:tags r:id="rId7"/>
            </p:custDataLst>
          </p:nvPr>
        </p:nvSpPr>
        <p:spPr>
          <a:xfrm>
            <a:off x="10358115" y="3740122"/>
            <a:ext cx="1590675" cy="46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厄瓜多尔</a:t>
            </a:r>
          </a:p>
        </p:txBody>
      </p:sp>
      <p:sp>
        <p:nvSpPr>
          <p:cNvPr id="55" name="Line 10"/>
          <p:cNvSpPr/>
          <p:nvPr>
            <p:custDataLst>
              <p:tags r:id="rId8"/>
            </p:custDataLst>
          </p:nvPr>
        </p:nvSpPr>
        <p:spPr>
          <a:xfrm>
            <a:off x="10816590" y="1934738"/>
            <a:ext cx="1588" cy="3810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b="1"/>
          </a:p>
        </p:txBody>
      </p:sp>
      <p:sp>
        <p:nvSpPr>
          <p:cNvPr id="56" name="Line 11"/>
          <p:cNvSpPr/>
          <p:nvPr>
            <p:custDataLst>
              <p:tags r:id="rId9"/>
            </p:custDataLst>
          </p:nvPr>
        </p:nvSpPr>
        <p:spPr>
          <a:xfrm>
            <a:off x="11072971" y="3174048"/>
            <a:ext cx="1588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b="1"/>
          </a:p>
        </p:txBody>
      </p:sp>
      <p:sp>
        <p:nvSpPr>
          <p:cNvPr id="57" name="Line 17"/>
          <p:cNvSpPr/>
          <p:nvPr>
            <p:custDataLst>
              <p:tags r:id="rId10"/>
            </p:custDataLst>
          </p:nvPr>
        </p:nvSpPr>
        <p:spPr>
          <a:xfrm>
            <a:off x="11152232" y="4200305"/>
            <a:ext cx="1588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b="1"/>
          </a:p>
        </p:txBody>
      </p:sp>
      <p:sp>
        <p:nvSpPr>
          <p:cNvPr id="58" name="Text Box 18"/>
          <p:cNvSpPr txBox="1"/>
          <p:nvPr>
            <p:custDataLst>
              <p:tags r:id="rId11"/>
            </p:custDataLst>
          </p:nvPr>
        </p:nvSpPr>
        <p:spPr>
          <a:xfrm>
            <a:off x="10205721" y="5891207"/>
            <a:ext cx="1603375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玻利维亚</a:t>
            </a:r>
          </a:p>
        </p:txBody>
      </p:sp>
      <p:sp>
        <p:nvSpPr>
          <p:cNvPr id="59" name="AutoShape 6"/>
          <p:cNvSpPr/>
          <p:nvPr>
            <p:custDataLst>
              <p:tags r:id="rId12"/>
            </p:custDataLst>
          </p:nvPr>
        </p:nvSpPr>
        <p:spPr>
          <a:xfrm rot="10800000">
            <a:off x="7960360" y="3987800"/>
            <a:ext cx="1028700" cy="8524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algn="ctr"/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</a:rPr>
              <a:t>由南向北</a:t>
            </a:r>
          </a:p>
        </p:txBody>
      </p:sp>
      <p:sp>
        <p:nvSpPr>
          <p:cNvPr id="60" name="AutoShape 5"/>
          <p:cNvSpPr/>
          <p:nvPr>
            <p:custDataLst>
              <p:tags r:id="rId13"/>
            </p:custDataLst>
          </p:nvPr>
        </p:nvSpPr>
        <p:spPr>
          <a:xfrm>
            <a:off x="7437755" y="1388428"/>
            <a:ext cx="1143000" cy="8350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</a:rPr>
              <a:t>由北向南</a:t>
            </a:r>
          </a:p>
        </p:txBody>
      </p:sp>
      <p:sp>
        <p:nvSpPr>
          <p:cNvPr id="61" name="Text Box 14"/>
          <p:cNvSpPr txBox="1"/>
          <p:nvPr>
            <p:custDataLst>
              <p:tags r:id="rId14"/>
            </p:custDataLst>
          </p:nvPr>
        </p:nvSpPr>
        <p:spPr>
          <a:xfrm>
            <a:off x="10603737" y="4717954"/>
            <a:ext cx="93950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秘鲁</a:t>
            </a:r>
          </a:p>
        </p:txBody>
      </p:sp>
      <p:sp>
        <p:nvSpPr>
          <p:cNvPr id="62" name="Text Box 9"/>
          <p:cNvSpPr txBox="1"/>
          <p:nvPr>
            <p:custDataLst>
              <p:tags r:id="rId15"/>
            </p:custDataLst>
          </p:nvPr>
        </p:nvSpPr>
        <p:spPr>
          <a:xfrm>
            <a:off x="5707222" y="4380342"/>
            <a:ext cx="2124075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阿根廷、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智利</a:t>
            </a:r>
          </a:p>
        </p:txBody>
      </p:sp>
      <p:sp>
        <p:nvSpPr>
          <p:cNvPr id="63" name="Line 17"/>
          <p:cNvSpPr/>
          <p:nvPr>
            <p:custDataLst>
              <p:tags r:id="rId16"/>
            </p:custDataLst>
          </p:nvPr>
        </p:nvSpPr>
        <p:spPr>
          <a:xfrm flipH="1" flipV="1">
            <a:off x="7005801" y="5065085"/>
            <a:ext cx="7937" cy="393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b="1"/>
          </a:p>
        </p:txBody>
      </p:sp>
      <p:sp>
        <p:nvSpPr>
          <p:cNvPr id="64" name="Line 17"/>
          <p:cNvSpPr/>
          <p:nvPr>
            <p:custDataLst>
              <p:tags r:id="rId17"/>
            </p:custDataLst>
          </p:nvPr>
        </p:nvSpPr>
        <p:spPr>
          <a:xfrm flipH="1" flipV="1">
            <a:off x="6821085" y="3916844"/>
            <a:ext cx="9525" cy="393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b="1"/>
          </a:p>
        </p:txBody>
      </p:sp>
      <p:sp>
        <p:nvSpPr>
          <p:cNvPr id="65" name="Text Box 14"/>
          <p:cNvSpPr txBox="1"/>
          <p:nvPr>
            <p:custDataLst>
              <p:tags r:id="rId18"/>
            </p:custDataLst>
          </p:nvPr>
        </p:nvSpPr>
        <p:spPr>
          <a:xfrm>
            <a:off x="6176776" y="3386382"/>
            <a:ext cx="1096963" cy="4603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华光楷体二_CNKI" panose="02000500000000000000" charset="-122"/>
                <a:ea typeface="华光楷体二_CNKI" panose="02000500000000000000" charset="-122"/>
                <a:cs typeface="+mn-cs"/>
              </a:rPr>
              <a:t>秘鲁</a:t>
            </a:r>
          </a:p>
        </p:txBody>
      </p:sp>
      <p:sp>
        <p:nvSpPr>
          <p:cNvPr id="66" name="Line 17"/>
          <p:cNvSpPr/>
          <p:nvPr>
            <p:custDataLst>
              <p:tags r:id="rId19"/>
            </p:custDataLst>
          </p:nvPr>
        </p:nvSpPr>
        <p:spPr>
          <a:xfrm>
            <a:off x="11006931" y="5306724"/>
            <a:ext cx="1588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b="1"/>
          </a:p>
        </p:txBody>
      </p:sp>
      <p:sp>
        <p:nvSpPr>
          <p:cNvPr id="67" name="椭圆 66"/>
          <p:cNvSpPr/>
          <p:nvPr/>
        </p:nvSpPr>
        <p:spPr>
          <a:xfrm>
            <a:off x="9486396" y="5697144"/>
            <a:ext cx="2530344" cy="102601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73" name="文本框 3"/>
          <p:cNvSpPr txBox="1"/>
          <p:nvPr>
            <p:custDataLst>
              <p:tags r:id="rId20"/>
            </p:custDataLst>
          </p:nvPr>
        </p:nvSpPr>
        <p:spPr>
          <a:xfrm>
            <a:off x="297180" y="1106915"/>
            <a:ext cx="2369185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4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时间：</a:t>
            </a:r>
          </a:p>
          <a:p>
            <a:pPr>
              <a:lnSpc>
                <a:spcPts val="454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目的：</a:t>
            </a:r>
          </a:p>
          <a:p>
            <a:pPr>
              <a:lnSpc>
                <a:spcPts val="454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范围：</a:t>
            </a:r>
          </a:p>
          <a:p>
            <a:pPr>
              <a:lnSpc>
                <a:spcPts val="454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领导者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：</a:t>
            </a:r>
          </a:p>
          <a:p>
            <a:pPr>
              <a:lnSpc>
                <a:spcPts val="4540"/>
              </a:lnSpc>
            </a:pP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  <a:p>
            <a:pPr>
              <a:lnSpc>
                <a:spcPts val="454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主力军：</a:t>
            </a:r>
          </a:p>
          <a:p>
            <a:pPr>
              <a:lnSpc>
                <a:spcPts val="4540"/>
              </a:lnSpc>
            </a:pP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  <a:p>
            <a:pPr>
              <a:lnSpc>
                <a:spcPts val="454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解放的国家</a:t>
            </a: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：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  <a:p>
            <a:pPr>
              <a:lnSpc>
                <a:spcPts val="4540"/>
              </a:lnSpc>
            </a:pPr>
            <a:r>
              <a:rPr lang="zh-CN" altLang="en-US" sz="2800" b="1" dirty="0" smtClean="0">
                <a:solidFill>
                  <a:schemeClr val="accent1">
                    <a:lumMod val="50000"/>
                  </a:schemeClr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性质：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74" name="文本框 14"/>
          <p:cNvSpPr txBox="1"/>
          <p:nvPr/>
        </p:nvSpPr>
        <p:spPr>
          <a:xfrm>
            <a:off x="1346835" y="1187560"/>
            <a:ext cx="2808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18</a:t>
            </a:r>
            <a:r>
              <a:rPr lang="zh-CN" altLang="en-US" sz="24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世纪末</a:t>
            </a:r>
            <a:r>
              <a:rPr lang="en-US" altLang="zh-CN" sz="24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19</a:t>
            </a:r>
            <a:r>
              <a:rPr lang="zh-CN" altLang="en-US" sz="24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世纪初</a:t>
            </a:r>
          </a:p>
        </p:txBody>
      </p:sp>
      <p:sp>
        <p:nvSpPr>
          <p:cNvPr id="75" name="文本框 15"/>
          <p:cNvSpPr txBox="1"/>
          <p:nvPr/>
        </p:nvSpPr>
        <p:spPr>
          <a:xfrm>
            <a:off x="1346835" y="1815575"/>
            <a:ext cx="4476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反抗殖民统治、争取民族独立</a:t>
            </a:r>
          </a:p>
        </p:txBody>
      </p:sp>
      <p:sp>
        <p:nvSpPr>
          <p:cNvPr id="76" name="文本框 16"/>
          <p:cNvSpPr txBox="1"/>
          <p:nvPr/>
        </p:nvSpPr>
        <p:spPr>
          <a:xfrm>
            <a:off x="1346835" y="2300080"/>
            <a:ext cx="3870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光楷体二_CNKI" panose="02000500000000000000" charset="-122"/>
                <a:ea typeface="华光楷体二_CNKI" panose="02000500000000000000" charset="-122"/>
              </a:rPr>
              <a:t>北起墨西哥、南到阿根廷</a:t>
            </a:r>
          </a:p>
        </p:txBody>
      </p:sp>
      <p:sp>
        <p:nvSpPr>
          <p:cNvPr id="77" name="文本框 17"/>
          <p:cNvSpPr txBox="1"/>
          <p:nvPr/>
        </p:nvSpPr>
        <p:spPr>
          <a:xfrm>
            <a:off x="1732280" y="2884280"/>
            <a:ext cx="3870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玻利瓦尔、圣马丁</a:t>
            </a:r>
          </a:p>
        </p:txBody>
      </p:sp>
      <p:sp>
        <p:nvSpPr>
          <p:cNvPr id="78" name="文本框 18"/>
          <p:cNvSpPr txBox="1"/>
          <p:nvPr/>
        </p:nvSpPr>
        <p:spPr>
          <a:xfrm>
            <a:off x="1757680" y="4081255"/>
            <a:ext cx="40652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光楷体二_CNKI" panose="02000500000000000000" charset="-122"/>
                <a:ea typeface="华光楷体二_CNKI" panose="02000500000000000000" charset="-122"/>
              </a:rPr>
              <a:t>大批印第安人、黑人和混血种人</a:t>
            </a:r>
          </a:p>
        </p:txBody>
      </p:sp>
      <p:sp>
        <p:nvSpPr>
          <p:cNvPr id="79" name="文本框 10"/>
          <p:cNvSpPr txBox="1"/>
          <p:nvPr>
            <p:custDataLst>
              <p:tags r:id="rId21"/>
            </p:custDataLst>
          </p:nvPr>
        </p:nvSpPr>
        <p:spPr>
          <a:xfrm>
            <a:off x="2089785" y="3407520"/>
            <a:ext cx="3512820" cy="61023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华光楷体二_CNKI" panose="02000500000000000000" charset="-122"/>
                <a:ea typeface="华光楷体二_CNKI" panose="02000500000000000000" charset="-122"/>
                <a:sym typeface="+mn-ea"/>
              </a:rPr>
              <a:t>南美解放者</a:t>
            </a:r>
          </a:p>
        </p:txBody>
      </p:sp>
      <p:sp>
        <p:nvSpPr>
          <p:cNvPr id="81" name="文本框 15"/>
          <p:cNvSpPr txBox="1"/>
          <p:nvPr/>
        </p:nvSpPr>
        <p:spPr>
          <a:xfrm>
            <a:off x="1231949" y="5766251"/>
            <a:ext cx="447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华光楷体二_CNKI" panose="02000500000000000000" charset="-122"/>
                <a:ea typeface="华光楷体二_CNKI" panose="02000500000000000000" charset="-122"/>
              </a:rPr>
              <a:t>一场反抗殖民统治、争取民族独立的</a:t>
            </a:r>
            <a:r>
              <a:rPr lang="zh-CN" altLang="en-US" sz="2400" b="1" dirty="0" smtClean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民族解放运动。</a:t>
            </a:r>
            <a:endParaRPr lang="zh-CN" altLang="en-US" sz="2400" b="1" dirty="0">
              <a:solidFill>
                <a:srgbClr val="C00000"/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2" grpId="0" bldLvl="0" animBg="1"/>
      <p:bldP spid="53" grpId="0" bldLvl="0" animBg="1"/>
      <p:bldP spid="54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5" grpId="0" bldLvl="0" animBg="1"/>
      <p:bldP spid="67" grpId="0" bldLvl="0" animBg="1"/>
      <p:bldP spid="74" grpId="0"/>
      <p:bldP spid="75" grpId="0"/>
      <p:bldP spid="76" grpId="0"/>
      <p:bldP spid="77" grpId="0"/>
      <p:bldP spid="78" grpId="0"/>
      <p:bldP spid="79" grpId="0" bldLvl="0" animBg="1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660400"/>
            <a:ext cx="11763375" cy="60763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5810" cy="6858000"/>
          </a:xfrm>
          <a:prstGeom prst="rect">
            <a:avLst/>
          </a:prstGeom>
          <a:solidFill>
            <a:schemeClr val="bg2">
              <a:lumMod val="2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325" y="1659890"/>
            <a:ext cx="1106995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材料一：</a:t>
            </a:r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18世纪末19世纪初拉丁美洲的独立运动，波及地区之广，卷入人口</a:t>
            </a:r>
            <a:r>
              <a:rPr lang="zh-CN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之</a:t>
            </a:r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多，斗争时间之长，在近代世界殖民地革命斗争史上都是空前的。</a:t>
            </a:r>
            <a:endParaRPr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algn="r"/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——《世界史·近代史编》</a:t>
            </a:r>
            <a:endParaRPr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材料二：</a:t>
            </a:r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1816年以后，玻利瓦尔率领起义军由北向南解放了哥伦比亚、委内瑞拉和厄瓜多尔等地；同时，圣马丁率领起义军由南向北解放了阿根廷、智利和秘鲁首府。两人实行南北夹攻，给西班牙殖民者以有力的打击。</a:t>
            </a:r>
          </a:p>
          <a:p>
            <a:pPr algn="r"/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——选自《深刻影响人类社会的重大战争》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71700" y="977265"/>
            <a:ext cx="7848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分析拉美独立运动的特点：</a:t>
            </a:r>
            <a:endParaRPr lang="zh-CN" altLang="en-US" sz="28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18995" y="5768975"/>
            <a:ext cx="7954010" cy="460375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特点：</a:t>
            </a:r>
            <a:r>
              <a:rPr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时间长、范围广、南北国家联合作战、有统一指挥</a:t>
            </a:r>
          </a:p>
        </p:txBody>
      </p:sp>
      <p:sp>
        <p:nvSpPr>
          <p:cNvPr id="12" name="文本框 4"/>
          <p:cNvSpPr txBox="1"/>
          <p:nvPr/>
        </p:nvSpPr>
        <p:spPr>
          <a:xfrm>
            <a:off x="-539153" y="171755"/>
            <a:ext cx="6360068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拉丁美洲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独立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运动的概况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752475"/>
            <a:ext cx="11756390" cy="597027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3810" y="0"/>
            <a:ext cx="12195810" cy="6858000"/>
          </a:xfrm>
          <a:prstGeom prst="rect">
            <a:avLst/>
          </a:prstGeom>
          <a:solidFill>
            <a:schemeClr val="bg2">
              <a:lumMod val="2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9320" y="1875790"/>
            <a:ext cx="10368915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材料一：</a:t>
            </a:r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这个波澜壮阔的独立运动是资产阶级世界革命的一部分，它沉重地打击了西班牙和葡萄牙的腐朽封建势力，同西欧和北美资产阶级革命运动相配合，加速了欧洲封建主义的崩溃。</a:t>
            </a:r>
            <a:endParaRPr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algn="r"/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——《世界史·近代史编》</a:t>
            </a:r>
          </a:p>
          <a:p>
            <a:pPr algn="l"/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zh-CN"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材料二：</a:t>
            </a:r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在打碎了殖民枷锁后，拉丁美洲各国取得了和世界其他国家平等往来的权利。</a:t>
            </a:r>
          </a:p>
          <a:p>
            <a:pPr algn="r"/>
            <a:r>
              <a:rPr sz="2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——选自《深刻影响人类社会的重大战争》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78685" y="989330"/>
            <a:ext cx="7848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结合材料分析拉丁美洲独立运动的影响？</a:t>
            </a:r>
          </a:p>
        </p:txBody>
      </p:sp>
      <p:sp>
        <p:nvSpPr>
          <p:cNvPr id="13" name="矩形 12"/>
          <p:cNvSpPr/>
          <p:nvPr/>
        </p:nvSpPr>
        <p:spPr>
          <a:xfrm>
            <a:off x="2167255" y="5139690"/>
            <a:ext cx="8372408" cy="1200329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）对拉美：推翻</a:t>
            </a:r>
            <a:r>
              <a:rPr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了西班牙和葡萄牙的殖民统治</a:t>
            </a:r>
            <a:r>
              <a:rPr lang="zh-CN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出现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新兴独立国家，基本上形成了今天拉美的政治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格局。</a:t>
            </a:r>
            <a:endParaRPr 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（</a:t>
            </a:r>
            <a:r>
              <a:rPr lang="en-US" altLang="zh-CN" sz="2400" b="1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）对世界：</a:t>
            </a:r>
            <a:r>
              <a:rPr sz="2400" b="1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鼓舞了世界殖民地人民的斗争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endParaRPr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-514440" y="208825"/>
            <a:ext cx="6360068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4.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拉丁美洲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独立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运动的意义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0345" y="143510"/>
            <a:ext cx="11764645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第一幕 百年孤独：拉丁美洲独立运动</a:t>
            </a:r>
          </a:p>
        </p:txBody>
      </p:sp>
      <p:pic>
        <p:nvPicPr>
          <p:cNvPr id="14" name="图片 13" descr="C:/Users/ADMINI~1/AppData/Local/Temp/kaimatting/20201022233349/output_aiMatting_20201022233354.pngoutput_aiMatting_202010222333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5" y="728980"/>
            <a:ext cx="3811270" cy="55638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84980" y="867410"/>
            <a:ext cx="77558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独裁下的水深火热，独立后的拉美仍然孤独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387850" y="1389380"/>
            <a:ext cx="7447280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sz="22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马尔克斯的小说《</a:t>
            </a:r>
            <a:r>
              <a:rPr lang="zh-CN" sz="22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族长的秋天</a:t>
            </a:r>
            <a:r>
              <a:rPr sz="22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》主人公的原型</a:t>
            </a:r>
            <a:r>
              <a:rPr lang="zh-CN" sz="22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是委内瑞拉的统治者戈麦斯，他曾假死过，</a:t>
            </a:r>
            <a:r>
              <a:rPr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让人散布自己死亡的消息，以暗中“考察”人们对他的忠诚。自然，“复活”成功后便对异己大加挞伐</a:t>
            </a:r>
            <a:r>
              <a:rPr lang="zh-CN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。自摆脱西班牙统治独立后，拉美的大部分国家都陷入了这样的统治者的独裁统治之下。</a:t>
            </a:r>
            <a:endParaRPr sz="22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681480" y="3884295"/>
            <a:ext cx="1301115" cy="4737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74320" y="4759325"/>
            <a:ext cx="4114165" cy="884520"/>
          </a:xfrm>
          <a:prstGeom prst="wedgeRoundRectCallout">
            <a:avLst>
              <a:gd name="adj1" fmla="val 7147"/>
              <a:gd name="adj2" fmla="val -75367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他在自己的荣光中如此孤独，</a:t>
            </a:r>
          </a:p>
          <a:p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孤独的连一个敌人都没有剩下。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35" y="4563110"/>
            <a:ext cx="1700530" cy="1729740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9780905" y="6292850"/>
            <a:ext cx="20542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加西亚</a:t>
            </a:r>
            <a:r>
              <a:rPr lang="en-US" altLang="zh-CN" b="1" dirty="0">
                <a:latin typeface="仿宋" panose="02010609060101010101" charset="-122"/>
                <a:ea typeface="仿宋" panose="02010609060101010101" charset="-122"/>
              </a:rPr>
              <a:t>·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马尔克斯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388485" y="3173095"/>
            <a:ext cx="736028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五次可怕的战争和十七次军事政变，两千万拉美儿童还不到一岁就夭折，十二万人因遭受迫害而失踪，成千上万的战士为了改变现状而战死，更多的人被流放。</a:t>
            </a:r>
          </a:p>
          <a:p>
            <a:pPr algn="r"/>
            <a:r>
              <a:rPr lang="en-US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——1982年，马尔克斯《拉丁美洲的孤独》演讲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4632325" y="4895850"/>
            <a:ext cx="5148580" cy="1231423"/>
          </a:xfrm>
          <a:prstGeom prst="wedgeRoundRectCallout">
            <a:avLst>
              <a:gd name="adj1" fmla="val 59023"/>
              <a:gd name="adj2" fmla="val -2778"/>
              <a:gd name="adj3" fmla="val 16667"/>
            </a:avLst>
          </a:prstGeom>
          <a:solidFill>
            <a:srgbClr val="85CF46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那些注定要忍受百年孤独的民族，将最终也是永远得到再次在世界上生存的机会。（《拉丁美洲的孤独》演讲结语）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0"/>
      <p:bldP spid="12" grpId="1"/>
      <p:bldP spid="17" grpId="0" bldLvl="0" animBg="1"/>
      <p:bldP spid="17" grpId="1" animBg="1"/>
      <p:bldP spid="15" grpId="0" bldLvl="0" animBg="1"/>
      <p:bldP spid="15" grpId="1" animBg="1"/>
      <p:bldP spid="68" grpId="0"/>
      <p:bldP spid="68" grpId="1"/>
      <p:bldP spid="19" grpId="0"/>
      <p:bldP spid="19" grpId="1"/>
      <p:bldP spid="79" grpId="0" bldLvl="0" animBg="1"/>
      <p:bldP spid="7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02870"/>
            <a:ext cx="11764645" cy="66344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1219581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51960" y="1337310"/>
            <a:ext cx="37077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FFFF00"/>
                </a:solidFill>
                <a:latin typeface="华文行楷" panose="02010800040101010101" charset="-122"/>
                <a:ea typeface="华文行楷" panose="02010800040101010101" charset="-122"/>
              </a:rPr>
              <a:t>第二幕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07235" y="3117850"/>
            <a:ext cx="81775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FFFF00"/>
                </a:solidFill>
                <a:latin typeface="江西拙楷" panose="02010600040101010101" charset="-122"/>
                <a:ea typeface="江西拙楷" panose="02010600040101010101" charset="-122"/>
              </a:rPr>
              <a:t>幽暗国度：</a:t>
            </a:r>
          </a:p>
          <a:p>
            <a:pPr algn="ctr"/>
            <a:r>
              <a:rPr lang="zh-CN" altLang="en-US" sz="6000" b="1" dirty="0">
                <a:solidFill>
                  <a:srgbClr val="FFFF00"/>
                </a:solidFill>
                <a:latin typeface="江西拙楷" panose="02010600040101010101" charset="-122"/>
                <a:ea typeface="江西拙楷" panose="02010600040101010101" charset="-122"/>
              </a:rPr>
              <a:t>印度民族大起义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172385"/>
            <a:ext cx="5178132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民族大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起义的背景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1537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95" y="1787526"/>
            <a:ext cx="7040880" cy="3108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" name="文本框 79"/>
          <p:cNvSpPr txBox="1"/>
          <p:nvPr/>
        </p:nvSpPr>
        <p:spPr>
          <a:xfrm>
            <a:off x="491347" y="4949599"/>
            <a:ext cx="70408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b="1" dirty="0">
                <a:latin typeface="仿宋" panose="02010609060101010101" charset="-122"/>
                <a:ea typeface="仿宋" panose="02010609060101010101" charset="-122"/>
              </a:rPr>
              <a:t>17—18世纪英国在印度的扩张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1561" y="661247"/>
            <a:ext cx="80346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印度为何</a:t>
            </a:r>
            <a:r>
              <a:rPr lang="en-US" altLang="zh-CN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幽暗</a:t>
            </a:r>
            <a:r>
              <a:rPr lang="en-US" altLang="zh-CN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？</a:t>
            </a:r>
          </a:p>
        </p:txBody>
      </p:sp>
      <p:sp>
        <p:nvSpPr>
          <p:cNvPr id="13" name="矩形 12"/>
          <p:cNvSpPr/>
          <p:nvPr/>
        </p:nvSpPr>
        <p:spPr>
          <a:xfrm>
            <a:off x="404368" y="1205230"/>
            <a:ext cx="6798865" cy="461665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r>
              <a:rPr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19</a:t>
            </a:r>
            <a:r>
              <a:rPr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世纪</a:t>
            </a:r>
            <a:r>
              <a:rPr 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中期印度已沦为英国的殖民地。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965" y="768985"/>
            <a:ext cx="3598545" cy="402424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70254" y="4831613"/>
            <a:ext cx="3815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b="1" dirty="0">
                <a:latin typeface="仿宋" panose="02010609060101010101" charset="-122"/>
                <a:ea typeface="仿宋" panose="02010609060101010101" charset="-122"/>
              </a:rPr>
              <a:t>印度的实际主宰者</a:t>
            </a:r>
            <a:r>
              <a:rPr lang="en-US" b="1" dirty="0">
                <a:latin typeface="仿宋" panose="02010609060101010101" charset="-122"/>
                <a:ea typeface="仿宋" panose="02010609060101010101" charset="-122"/>
              </a:rPr>
              <a:t>——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东印度公司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3570" y="5383161"/>
            <a:ext cx="1126363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富裕的城市在我的脚下,壮丽的国家在我的手中,满贮金银珍宝的地下宝库在我的眼前，我总共只拿下了二十万英镑。诸位先生,直到现在，我还奇怪自己那时为什么那样客气呢</a:t>
            </a:r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?                                                           </a:t>
            </a: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——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英国殖民者克莱武</a:t>
            </a:r>
            <a:endParaRPr sz="24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3" grpId="0" bldLvl="0" animBg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2"/>
          <p:cNvSpPr txBox="1"/>
          <p:nvPr/>
        </p:nvSpPr>
        <p:spPr>
          <a:xfrm>
            <a:off x="495300" y="304800"/>
            <a:ext cx="11211560" cy="3125265"/>
          </a:xfrm>
          <a:prstGeom prst="rect">
            <a:avLst/>
          </a:prstGeom>
          <a:noFill/>
          <a:ln w="12700" cap="flat" cmpd="sng">
            <a:noFill/>
            <a:prstDash val="dash"/>
            <a:round/>
            <a:headEnd type="none" w="med" len="med"/>
            <a:tailEnd type="none" w="med" len="med"/>
          </a:ln>
        </p:spPr>
        <p:txBody>
          <a:bodyPr wrap="square" lIns="144000" tIns="72000" rIns="144000" bIns="36000" anchor="t">
            <a:spAutoFit/>
          </a:bodyPr>
          <a:lstStyle>
            <a:defPPr>
              <a:defRPr lang="zh-CN"/>
            </a:defPPr>
            <a:lvl1pPr indent="814388" algn="just">
              <a:defRPr sz="320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材料一：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1757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年，克莱武指挥军队侵占了孟加拉。他放手让部下抢劫，自己一人就抢走价值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23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万英镑的金银财宝。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1757-1815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年间，英国直接从印度榨取的财富不下十亿英镑。</a:t>
            </a:r>
          </a:p>
          <a:p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材料二：为了满足英国国内工业的需要，英国殖民当局要求印度农民多种棉花，少种粮食。英国把印度的棉花加工成布匹再返销印度。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1818—1836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年英国输入印度的棉纱增长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5200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倍，印度的纺织业被挤垮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了，往日工业发达和人口稠密的承受都遭到了毁灭性打击。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6322" y="3632623"/>
            <a:ext cx="4690745" cy="954107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英国对印度的剥削方式发生了什么变化？</a:t>
            </a:r>
            <a:endParaRPr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410450" y="3578687"/>
            <a:ext cx="314959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直接掠夺财富 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6769735" y="4702175"/>
            <a:ext cx="463867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掠夺原料、倾销商品 </a:t>
            </a:r>
          </a:p>
        </p:txBody>
      </p:sp>
      <p:sp>
        <p:nvSpPr>
          <p:cNvPr id="9" name="下箭头 8"/>
          <p:cNvSpPr/>
          <p:nvPr/>
        </p:nvSpPr>
        <p:spPr>
          <a:xfrm>
            <a:off x="8704580" y="4188460"/>
            <a:ext cx="452120" cy="52324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8722" y="5715423"/>
            <a:ext cx="4690745" cy="523220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为什么会发生这种变化？</a:t>
            </a:r>
            <a:endParaRPr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Text Box 8"/>
          <p:cNvSpPr txBox="1"/>
          <p:nvPr/>
        </p:nvSpPr>
        <p:spPr>
          <a:xfrm>
            <a:off x="6027576" y="5486400"/>
            <a:ext cx="5747657" cy="11383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 smtClean="0"/>
              <a:t>英国在进行工业革命，加强了对印度的经济掠夺。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bldLvl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172385"/>
            <a:ext cx="5178132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民族大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起义的背景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495300" y="827315"/>
            <a:ext cx="11211560" cy="3987039"/>
          </a:xfrm>
          <a:prstGeom prst="rect">
            <a:avLst/>
          </a:prstGeom>
          <a:noFill/>
          <a:ln w="12700" cap="flat" cmpd="sng">
            <a:noFill/>
            <a:prstDash val="dash"/>
            <a:round/>
            <a:headEnd type="none" w="med" len="med"/>
            <a:tailEnd type="none" w="med" len="med"/>
          </a:ln>
        </p:spPr>
        <p:txBody>
          <a:bodyPr wrap="square" lIns="144000" tIns="72000" rIns="144000" bIns="36000" anchor="t">
            <a:spAutoFit/>
          </a:bodyPr>
          <a:lstStyle>
            <a:defPPr>
              <a:defRPr lang="zh-CN"/>
            </a:defPPr>
            <a:lvl1pPr indent="814388" algn="just">
              <a:defRPr sz="320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材料三：英国人开始削弱土邦王公的权力，其中包括王公在无嫡嗣时指定继承养子的传统权力</a:t>
            </a:r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……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各公国在没有直接继承人时，必须将领地转交东印度公司管理。根据这种主张，首先吞并了萨塔拉，并且用同样手段兼并了其他各公国。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</a:t>
            </a:r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                    ——《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印度史：从莫卧儿帝国到印度独立</a:t>
            </a:r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》</a:t>
            </a:r>
          </a:p>
          <a:p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材料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四：印度人只能当低级军官，任何欧籍士兵都能在印度军官面前耀武扬威，军队原享有战时额外津贴，政府印度任务完成后被裁减，不顾印度教禁忌，强迫印度士兵出海作战，在军队内鼓励改宗基督教。                                       </a:t>
            </a:r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林承杰</a:t>
            </a:r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《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印度近现代史</a:t>
            </a:r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》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20188" y="5329360"/>
            <a:ext cx="10195208" cy="954107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r>
              <a:rPr lang="en-US" altLang="zh-CN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19</a:t>
            </a: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世纪中期，英国完成工业革命，进一步加强了对印度的经济掠夺和政治压迫。</a:t>
            </a:r>
            <a:endParaRPr 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423845"/>
            <a:ext cx="5178132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民族大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起义的概况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1" name="文本框 2"/>
          <p:cNvSpPr txBox="1"/>
          <p:nvPr>
            <p:custDataLst>
              <p:tags r:id="rId1"/>
            </p:custDataLst>
          </p:nvPr>
        </p:nvSpPr>
        <p:spPr>
          <a:xfrm>
            <a:off x="316865" y="1268730"/>
            <a:ext cx="2369185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06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时间：</a:t>
            </a:r>
          </a:p>
          <a:p>
            <a:pPr algn="l">
              <a:lnSpc>
                <a:spcPts val="406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导火线：</a:t>
            </a:r>
          </a:p>
          <a:p>
            <a:pPr algn="l">
              <a:lnSpc>
                <a:spcPts val="4060"/>
              </a:lnSpc>
              <a:spcBef>
                <a:spcPts val="0"/>
              </a:spcBef>
              <a:buClrTx/>
              <a:buSzTx/>
              <a:buNone/>
            </a:pPr>
            <a:endParaRPr lang="zh-CN" altLang="en-US" sz="2800" b="1" dirty="0">
              <a:solidFill>
                <a:schemeClr val="tx1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</a:endParaRPr>
          </a:p>
          <a:p>
            <a:pPr algn="l">
              <a:lnSpc>
                <a:spcPts val="446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领导：</a:t>
            </a:r>
          </a:p>
          <a:p>
            <a:pPr algn="l">
              <a:lnSpc>
                <a:spcPts val="446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b="1" dirty="0" smtClean="0">
              <a:solidFill>
                <a:schemeClr val="tx1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</a:endParaRPr>
          </a:p>
          <a:p>
            <a:pPr algn="l">
              <a:lnSpc>
                <a:spcPts val="446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主力：</a:t>
            </a:r>
            <a:endParaRPr lang="zh-CN" altLang="en-US" sz="2800" b="1" dirty="0">
              <a:solidFill>
                <a:schemeClr val="tx1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</a:endParaRPr>
          </a:p>
          <a:p>
            <a:pPr algn="l">
              <a:lnSpc>
                <a:spcPts val="446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参与者</a:t>
            </a:r>
            <a:r>
              <a:rPr lang="zh-CN" altLang="en-US" sz="2800" b="1" dirty="0" smtClean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：</a:t>
            </a:r>
            <a:endParaRPr lang="zh-CN" altLang="en-US" sz="2800" b="1" dirty="0">
              <a:solidFill>
                <a:schemeClr val="tx1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</a:endParaRPr>
          </a:p>
          <a:p>
            <a:pPr algn="l">
              <a:lnSpc>
                <a:spcPts val="446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结果</a:t>
            </a:r>
            <a:r>
              <a:rPr lang="zh-CN" altLang="en-US" sz="2800" b="1" dirty="0" smtClean="0">
                <a:solidFill>
                  <a:schemeClr val="tx1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</a:rPr>
              <a:t>：</a:t>
            </a:r>
            <a:endParaRPr lang="en-US" altLang="zh-CN" sz="2800" b="1" dirty="0" smtClean="0">
              <a:solidFill>
                <a:schemeClr val="tx1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</a:endParaRPr>
          </a:p>
          <a:p>
            <a:pPr algn="l">
              <a:lnSpc>
                <a:spcPts val="446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800" b="1" dirty="0" smtClean="0">
                <a:latin typeface="华光楷体二_CNKI" panose="02000500000000000000" charset="-122"/>
                <a:ea typeface="华光楷体二_CNKI" panose="02000500000000000000" charset="-122"/>
              </a:rPr>
              <a:t>性质：</a:t>
            </a:r>
            <a:endParaRPr lang="zh-CN" altLang="en-US" sz="2800" dirty="0">
              <a:solidFill>
                <a:srgbClr val="C00000"/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12" name="文本框 4"/>
          <p:cNvSpPr txBox="1"/>
          <p:nvPr>
            <p:custDataLst>
              <p:tags r:id="rId2"/>
            </p:custDataLst>
          </p:nvPr>
        </p:nvSpPr>
        <p:spPr>
          <a:xfrm>
            <a:off x="1662025" y="1281714"/>
            <a:ext cx="2228850" cy="61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1857-1859</a:t>
            </a:r>
          </a:p>
        </p:txBody>
      </p:sp>
      <p:sp>
        <p:nvSpPr>
          <p:cNvPr id="13" name="文本框 5"/>
          <p:cNvSpPr txBox="1"/>
          <p:nvPr>
            <p:custDataLst>
              <p:tags r:id="rId3"/>
            </p:custDataLst>
          </p:nvPr>
        </p:nvSpPr>
        <p:spPr>
          <a:xfrm>
            <a:off x="1715527" y="1842716"/>
            <a:ext cx="2691765" cy="61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涂油子弹事件</a:t>
            </a:r>
          </a:p>
        </p:txBody>
      </p:sp>
      <p:sp>
        <p:nvSpPr>
          <p:cNvPr id="14" name="文本框 10"/>
          <p:cNvSpPr txBox="1"/>
          <p:nvPr>
            <p:custDataLst>
              <p:tags r:id="rId4"/>
            </p:custDataLst>
          </p:nvPr>
        </p:nvSpPr>
        <p:spPr>
          <a:xfrm>
            <a:off x="1419806" y="2587922"/>
            <a:ext cx="573024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封建</a:t>
            </a:r>
            <a:r>
              <a:rPr lang="zh-CN" altLang="en-US" sz="2800" b="1" dirty="0" smtClean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王公</a:t>
            </a:r>
            <a:endParaRPr lang="en-US" altLang="zh-CN" sz="2800" b="1" dirty="0" smtClean="0">
              <a:solidFill>
                <a:srgbClr val="C00000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  <a:sym typeface="+mn-ea"/>
            </a:endParaRPr>
          </a:p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2800" b="1" dirty="0" smtClean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(</a:t>
            </a:r>
            <a:r>
              <a:rPr lang="zh-CN" altLang="en-US" sz="2800" b="1" dirty="0" smtClean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英雄人物：章西女王）</a:t>
            </a:r>
            <a:endParaRPr lang="zh-CN" altLang="en-US" sz="2800" b="1" dirty="0">
              <a:solidFill>
                <a:srgbClr val="C00000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5" name="文本框 11"/>
          <p:cNvSpPr txBox="1"/>
          <p:nvPr>
            <p:custDataLst>
              <p:tags r:id="rId5"/>
            </p:custDataLst>
          </p:nvPr>
        </p:nvSpPr>
        <p:spPr>
          <a:xfrm>
            <a:off x="1518920" y="3964802"/>
            <a:ext cx="2228850" cy="61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印度土兵</a:t>
            </a:r>
          </a:p>
        </p:txBody>
      </p:sp>
      <p:sp>
        <p:nvSpPr>
          <p:cNvPr id="16" name="文本框 13"/>
          <p:cNvSpPr txBox="1"/>
          <p:nvPr>
            <p:custDataLst>
              <p:tags r:id="rId6"/>
            </p:custDataLst>
          </p:nvPr>
        </p:nvSpPr>
        <p:spPr>
          <a:xfrm>
            <a:off x="1703760" y="4543342"/>
            <a:ext cx="2747010" cy="61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各阶层广泛参与</a:t>
            </a:r>
          </a:p>
        </p:txBody>
      </p:sp>
      <p:sp>
        <p:nvSpPr>
          <p:cNvPr id="17" name="文本框 15"/>
          <p:cNvSpPr txBox="1"/>
          <p:nvPr>
            <p:custDataLst>
              <p:tags r:id="rId7"/>
            </p:custDataLst>
          </p:nvPr>
        </p:nvSpPr>
        <p:spPr>
          <a:xfrm>
            <a:off x="1442942" y="5157690"/>
            <a:ext cx="1566545" cy="61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失败</a:t>
            </a:r>
          </a:p>
        </p:txBody>
      </p:sp>
      <p:pic>
        <p:nvPicPr>
          <p:cNvPr id="18" name="图片 17" descr="cbd031cc0edcdd279c33be07e7e746a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rcRect r="15667"/>
          <a:stretch>
            <a:fillRect/>
          </a:stretch>
        </p:blipFill>
        <p:spPr>
          <a:xfrm>
            <a:off x="8507897" y="1255395"/>
            <a:ext cx="3684104" cy="4701540"/>
          </a:xfrm>
          <a:prstGeom prst="rect">
            <a:avLst/>
          </a:prstGeom>
        </p:spPr>
      </p:pic>
      <p:pic>
        <p:nvPicPr>
          <p:cNvPr id="20" name="图片 19" descr="8449ce9456b25a38a349aa5030446c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1920" y="1044575"/>
            <a:ext cx="3698240" cy="4542790"/>
          </a:xfrm>
          <a:prstGeom prst="rect">
            <a:avLst/>
          </a:prstGeom>
        </p:spPr>
      </p:pic>
      <p:sp>
        <p:nvSpPr>
          <p:cNvPr id="28" name="文本框 15"/>
          <p:cNvSpPr txBox="1"/>
          <p:nvPr>
            <p:custDataLst>
              <p:tags r:id="rId9"/>
            </p:custDataLst>
          </p:nvPr>
        </p:nvSpPr>
        <p:spPr>
          <a:xfrm>
            <a:off x="1476072" y="5727533"/>
            <a:ext cx="5203024" cy="54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ts val="40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dirty="0" smtClean="0">
                <a:solidFill>
                  <a:srgbClr val="C00000"/>
                </a:solidFill>
                <a:latin typeface="华光楷体二_CNKI" panose="02000500000000000000" charset="-122"/>
                <a:ea typeface="华光楷体二_CNKI" panose="02000500000000000000" charset="-122"/>
                <a:cs typeface="方正粗黑宋简体" panose="02000000000000000000" charset="-122"/>
                <a:sym typeface="+mn-ea"/>
              </a:rPr>
              <a:t>民族解放运动</a:t>
            </a:r>
            <a:endParaRPr lang="zh-CN" altLang="en-US" sz="2800" b="1" dirty="0">
              <a:solidFill>
                <a:srgbClr val="C00000"/>
              </a:solidFill>
              <a:latin typeface="华光楷体二_CNKI" panose="02000500000000000000" charset="-122"/>
              <a:ea typeface="华光楷体二_CNKI" panose="020005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670" y="727710"/>
            <a:ext cx="4493895" cy="5994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" y="559435"/>
            <a:ext cx="4367530" cy="61772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0" y="-5715"/>
            <a:ext cx="12197715" cy="6863715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5324" y="205478"/>
            <a:ext cx="811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新课导入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76495" y="1224280"/>
            <a:ext cx="2485390" cy="3380808"/>
          </a:xfrm>
          <a:prstGeom prst="wedgeRoundRectCallout">
            <a:avLst>
              <a:gd name="adj1" fmla="val -59966"/>
              <a:gd name="adj2" fmla="val -1154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加西亚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·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马尔克斯描写的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这一片大陆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就是自己的故乡所在的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拉丁美洲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，为什么马尔克斯会形容自己的故乡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孤独百年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呢？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831080" y="4901565"/>
            <a:ext cx="2776855" cy="1601618"/>
          </a:xfrm>
          <a:prstGeom prst="wedgeRoundRectCallout">
            <a:avLst>
              <a:gd name="adj1" fmla="val 79635"/>
              <a:gd name="adj2" fmla="val -51947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为什么奈保尔把自己的母国</a:t>
            </a:r>
            <a:r>
              <a:rPr lang="zh-CN" altLang="en-US" sz="2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称为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幽暗国度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”“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死亡的世界</a:t>
            </a:r>
            <a:r>
              <a:rPr lang="en-US" altLang="zh-CN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呢？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1437005" y="5729605"/>
            <a:ext cx="2385695" cy="5746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8536305" y="5729605"/>
            <a:ext cx="2266315" cy="4597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37540" y="1011555"/>
            <a:ext cx="419354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加西亚·马尔克斯以小说作品创建了一个自己的世界，一个浓缩的宇宙，其中喧嚣纷乱却又生动可信的现实，映射了一片大陆及其人民的富足与贫困。</a:t>
            </a:r>
          </a:p>
          <a:p>
            <a:pPr algn="r"/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——诺贝尔文学奖颁奖词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490460" y="1442720"/>
            <a:ext cx="379095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V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·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·</a:t>
            </a:r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奈保尔曾踏上他祖辈的家园，进行了为期一年的旅程，唯一的收获是：“印度属于记忆，一个已经死亡的世界”。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15" grpId="0" bldLvl="0" animBg="1"/>
      <p:bldP spid="15" grpId="1" animBg="1"/>
      <p:bldP spid="17" grpId="0" bldLvl="0" animBg="1"/>
      <p:bldP spid="17" grpId="1" animBg="1"/>
      <p:bldP spid="18" grpId="0" bldLvl="0" animBg="1"/>
      <p:bldP spid="18" grpId="1" animBg="1"/>
      <p:bldP spid="22" grpId="0"/>
      <p:bldP spid="22" grpId="1"/>
      <p:bldP spid="24" grpId="0"/>
      <p:bldP spid="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12395"/>
            <a:ext cx="11764010" cy="6626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35" y="635"/>
            <a:ext cx="12191365" cy="6857365"/>
          </a:xfrm>
          <a:prstGeom prst="rect">
            <a:avLst/>
          </a:prstGeom>
          <a:solidFill>
            <a:schemeClr val="bg2">
              <a:lumMod val="2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345" y="143510"/>
            <a:ext cx="11764645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第二幕 幽暗国度：印度民族大起义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72490" y="1872615"/>
            <a:ext cx="10460990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zh-CN" altLang="en-US"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章西女王是中印度北部章西土邦的女王</a:t>
            </a:r>
            <a:r>
              <a:rPr lang="zh-CN" altLang="en-US" sz="40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。</a:t>
            </a:r>
            <a:r>
              <a:rPr sz="32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6</a:t>
            </a:r>
            <a:r>
              <a:rPr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月18日的瓜廖尔战役中年仅23岁的</a:t>
            </a:r>
            <a:r>
              <a:rPr sz="32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章西女王</a:t>
            </a:r>
            <a:r>
              <a:rPr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英勇牺牲。此役后印度再无大规模的起义团体，只剩些散兵游勇打着游击。最终1859年起义被彻底镇压。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941955" y="728980"/>
            <a:ext cx="6307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冲击幽暗的人们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72490" y="3877945"/>
            <a:ext cx="10460990" cy="2183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女王牺牲后，英军用最高规格的军礼安葬了她的骨灰。英军统帅罗斯将军在回议录中说：“章西女王出众的美貌、智慧和顽强精神，使她成为所有叛军领袖中对我们最危险的人物 </a:t>
            </a:r>
            <a:r>
              <a:rPr lang="en-US"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”</a:t>
            </a:r>
            <a:r>
              <a:rPr sz="32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64480" y="837966"/>
            <a:ext cx="11062837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材料一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：在大起义打击下，消耗了英国巨大财力。</a:t>
            </a:r>
            <a:r>
              <a:rPr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1859</a:t>
            </a:r>
            <a:r>
              <a:rPr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年后，英国决定把印度作为大英帝国的一个行政单位来管理，这在实现印度统一上发挥了重大作用。英国唤醒了印度作为遭受外国统治的单一实体的意识，激起了人们的信念。他们相信，要想打败外来统治，就必须团结为一个国家。</a:t>
            </a:r>
          </a:p>
          <a:p>
            <a:pPr algn="r"/>
            <a:r>
              <a:rPr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——亨利・基辛格《世界秩序》</a:t>
            </a:r>
          </a:p>
          <a:p>
            <a:pPr algn="l"/>
            <a:r>
              <a:rPr 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材料二：19世纪上半期，亚洲掀起了反殖民主义和反封建主义的民族解放运动，伊朗巴布教徒起义、</a:t>
            </a:r>
            <a:r>
              <a:rPr lang="zh-CN" altLang="en-US" sz="28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中国太平天国起义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和印度民族起义把这次亚洲革命风暴推到了顶点。</a:t>
            </a:r>
          </a:p>
        </p:txBody>
      </p:sp>
      <p:sp>
        <p:nvSpPr>
          <p:cNvPr id="15" name="矩形 14"/>
          <p:cNvSpPr/>
          <p:nvPr/>
        </p:nvSpPr>
        <p:spPr>
          <a:xfrm>
            <a:off x="1778000" y="5237480"/>
            <a:ext cx="8650605" cy="829945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印度民族大起义</a:t>
            </a:r>
            <a:r>
              <a:rPr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沉重打击英国殖民者，反映印度民族意识觉醒</a:t>
            </a:r>
            <a:r>
              <a:rPr 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  <a:endParaRPr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 fontAlgn="auto">
              <a:lnSpc>
                <a:spcPct val="100000"/>
              </a:lnSpc>
            </a:pPr>
            <a:r>
              <a:rPr 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这次起义也是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19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世纪中期</a:t>
            </a:r>
            <a:r>
              <a:rPr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亚洲民族解放运动的重要组成部分</a:t>
            </a:r>
            <a:r>
              <a:rPr 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</a:p>
        </p:txBody>
      </p:sp>
      <p:sp>
        <p:nvSpPr>
          <p:cNvPr id="12" name="文本框 4"/>
          <p:cNvSpPr txBox="1"/>
          <p:nvPr/>
        </p:nvSpPr>
        <p:spPr>
          <a:xfrm>
            <a:off x="1" y="163629"/>
            <a:ext cx="4985886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民族大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起义的意义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0345" y="143510"/>
            <a:ext cx="11764645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第二幕 幽暗国度：印度民族大起义</a:t>
            </a:r>
          </a:p>
        </p:txBody>
      </p:sp>
      <p:pic>
        <p:nvPicPr>
          <p:cNvPr id="4" name="图片 3" descr="C:/Users/MR.TAN/AppData/Local/Temp/kaimatting/20201024235259/output_aiMatting_20201024235302.pngoutput_aiMatting_20201024235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" y="728980"/>
            <a:ext cx="4131310" cy="56464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14190" y="728980"/>
            <a:ext cx="74441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起义失败后的印度，勇气磨灭仍处幽暗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66310" y="1413510"/>
            <a:ext cx="6920865" cy="3476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zh-CN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印度民族大</a:t>
            </a:r>
            <a:r>
              <a:rPr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起义</a:t>
            </a:r>
            <a:r>
              <a:rPr lang="zh-CN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结束</a:t>
            </a:r>
            <a:r>
              <a:rPr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后，英国国会开始调整对印政策，首先撤销了东印度公司</a:t>
            </a:r>
            <a:r>
              <a:rPr lang="zh-CN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统治印度</a:t>
            </a:r>
            <a:r>
              <a:rPr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的权力</a:t>
            </a:r>
            <a:r>
              <a:rPr lang="zh-CN"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，改为由英国政府直接统治，</a:t>
            </a:r>
            <a:r>
              <a:rPr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此后的印度人像是在战争中磨失掉了最后一丝勇气一般，安然地接受着本土统治阶级和英国人的双重压迫。</a:t>
            </a:r>
          </a:p>
          <a:p>
            <a:r>
              <a:rPr sz="22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一战时，英国不仅征集了超过150万的印度人前往前线充当炮灰，还把印度当成提款机。至1918年11月，英国从印度运走370万吨的各种装备和物资，并拿走了500万吨粮食为军需，这直接导致1918—1919年度印度缺粮近千万吨，仅仅一年就有120多万人饿死。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1433830" y="5604510"/>
            <a:ext cx="2685415" cy="4737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14985" y="3553460"/>
            <a:ext cx="4024630" cy="1601968"/>
          </a:xfrm>
          <a:prstGeom prst="wedgeRoundRectCallout">
            <a:avLst>
              <a:gd name="adj1" fmla="val 17718"/>
              <a:gd name="adj2" fmla="val 72475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印度吞噬了自己的文明，</a:t>
            </a:r>
          </a:p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在垃圾中生产垃圾，</a:t>
            </a:r>
          </a:p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在废墟中制造废墟，</a:t>
            </a:r>
          </a:p>
          <a:p>
            <a:pPr algn="ctr"/>
            <a:r>
              <a:rPr lang="zh-CN" altLang="en-US" sz="2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人民居然能心安理得地生活。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872355" y="5000625"/>
            <a:ext cx="6327775" cy="1374775"/>
          </a:xfrm>
          <a:prstGeom prst="roundRect">
            <a:avLst/>
          </a:prstGeom>
          <a:solidFill>
            <a:srgbClr val="85CF46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印度的危机不仅在于政治和经济，更在于作为一个“早已被挫败的国度”，印度不过是从一个黑暗时代进入另一个黑暗时代。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00130" y="5866130"/>
            <a:ext cx="991870" cy="991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bldLvl="0" animBg="1"/>
      <p:bldP spid="10" grpId="1" animBg="1"/>
      <p:bldP spid="12" grpId="0" bldLvl="0" animBg="1"/>
      <p:bldP spid="12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4"/>
          <p:cNvSpPr txBox="1"/>
          <p:nvPr/>
        </p:nvSpPr>
        <p:spPr>
          <a:xfrm>
            <a:off x="340468" y="124718"/>
            <a:ext cx="1062260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探究一：归纳总结：拉美独立运动和印度民族大起义有何共同点？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graphicFrame>
        <p:nvGraphicFramePr>
          <p:cNvPr id="23" name="表格 2975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97180" y="649605"/>
          <a:ext cx="11590020" cy="5962209"/>
        </p:xfrm>
        <a:graphic>
          <a:graphicData uri="http://schemas.openxmlformats.org/drawingml/2006/table">
            <a:tbl>
              <a:tblPr/>
              <a:tblGrid>
                <a:gridCol w="1397000"/>
                <a:gridCol w="5127625"/>
                <a:gridCol w="5065395"/>
              </a:tblGrid>
              <a:tr h="593769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 dirty="0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28575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28575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拉丁美洲独立运动</a:t>
                      </a: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28575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  <a:cs typeface="华光楷体二_CNKI" panose="02000500000000000000" charset="-122"/>
                        </a:rPr>
                        <a:t>         印度民族大起义</a:t>
                      </a: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28575">
                      <a:solidFill>
                        <a:prstClr val="black"/>
                      </a:solidFill>
                      <a:miter lim="800000"/>
                    </a:lnR>
                    <a:lnT w="28575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652748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时间</a:t>
                      </a:r>
                    </a:p>
                  </a:txBody>
                  <a:tcPr>
                    <a:lnL w="28575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28575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680581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 dirty="0" smtClean="0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根原</a:t>
                      </a:r>
                      <a:endParaRPr lang="zh-CN" altLang="en-US" sz="2800" b="1" dirty="0">
                        <a:solidFill>
                          <a:srgbClr val="1D41D5"/>
                        </a:solidFill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28575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28575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28575"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</a:tcPr>
                </a:tc>
              </a:tr>
              <a:tr h="56925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领导者</a:t>
                      </a:r>
                    </a:p>
                  </a:txBody>
                  <a:tcPr>
                    <a:lnL w="28575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 dirty="0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28575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571900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结果</a:t>
                      </a:r>
                    </a:p>
                  </a:txBody>
                  <a:tcPr>
                    <a:lnL w="28575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28575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091448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运动</a:t>
                      </a:r>
                      <a:endParaRPr lang="en-US" altLang="zh-CN" sz="2800" b="1">
                        <a:solidFill>
                          <a:srgbClr val="1D41D5"/>
                        </a:solidFill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性质</a:t>
                      </a:r>
                    </a:p>
                  </a:txBody>
                  <a:tcPr>
                    <a:lnL w="28575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28575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28575"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12700">
                      <a:solidFill>
                        <a:prstClr val="black"/>
                      </a:solidFill>
                      <a:miter lim="800000"/>
                    </a:lnB>
                  </a:tcPr>
                </a:tc>
              </a:tr>
              <a:tr h="1802513"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>
                        <a:solidFill>
                          <a:srgbClr val="1D41D5"/>
                        </a:solidFill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  <a:p>
                      <a:pPr lvl="0" algn="ctr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r>
                        <a:rPr lang="zh-CN" altLang="en-US" sz="2800" b="1">
                          <a:solidFill>
                            <a:srgbClr val="1D41D5"/>
                          </a:solidFill>
                          <a:latin typeface="华光楷体二_CNKI" panose="02000500000000000000" charset="-122"/>
                          <a:ea typeface="华光楷体二_CNKI" panose="02000500000000000000" charset="-122"/>
                        </a:rPr>
                        <a:t>意义</a:t>
                      </a:r>
                    </a:p>
                  </a:txBody>
                  <a:tcPr>
                    <a:lnL w="28575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28575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 dirty="0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12700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28575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9144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3716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1828800" indent="0" algn="l" defTabSz="914400" rtl="0" eaLnBrk="1" fontAlgn="base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zh-CN" altLang="en-US" sz="1800" b="0" i="0" u="non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</a:pPr>
                      <a:endParaRPr lang="zh-CN" altLang="en-US" sz="2800" b="1" dirty="0">
                        <a:latin typeface="华光楷体二_CNKI" panose="02000500000000000000" charset="-122"/>
                        <a:ea typeface="华光楷体二_CNKI" panose="02000500000000000000" charset="-122"/>
                      </a:endParaRPr>
                    </a:p>
                  </a:txBody>
                  <a:tcPr>
                    <a:lnL w="12700">
                      <a:solidFill>
                        <a:prstClr val="black"/>
                      </a:solidFill>
                      <a:miter lim="800000"/>
                    </a:lnL>
                    <a:lnR w="28575">
                      <a:solidFill>
                        <a:prstClr val="black"/>
                      </a:solidFill>
                      <a:miter lim="800000"/>
                    </a:lnR>
                    <a:lnT w="12700">
                      <a:solidFill>
                        <a:prstClr val="black"/>
                      </a:solidFill>
                      <a:miter lim="800000"/>
                    </a:lnT>
                    <a:lnB w="28575">
                      <a:solidFill>
                        <a:prstClr val="black"/>
                      </a:solidFill>
                      <a:miter lim="800000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Text Box 5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36764" y="1241426"/>
            <a:ext cx="184727" cy="523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1438" tIns="45719" rIns="91438" bIns="4571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0" hangingPunct="0"/>
            <a:endParaRPr lang="zh-CN" altLang="en-US" sz="2800" b="1">
              <a:effectLst>
                <a:outerShdw blurRad="38100" dist="38100" dir="2700000" algn="tl">
                  <a:schemeClr val="bg2"/>
                </a:outerShdw>
              </a:effectLst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25" name="Text Box 55"/>
          <p:cNvSpPr/>
          <p:nvPr>
            <p:custDataLst>
              <p:tags r:id="rId3"/>
            </p:custDataLst>
          </p:nvPr>
        </p:nvSpPr>
        <p:spPr>
          <a:xfrm>
            <a:off x="2281239" y="1343026"/>
            <a:ext cx="3875088" cy="523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en-US" altLang="zh-CN" sz="28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18</a:t>
            </a: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世纪末</a:t>
            </a:r>
            <a:r>
              <a:rPr lang="en-US" altLang="zh-CN" sz="28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19</a:t>
            </a: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世纪初</a:t>
            </a:r>
          </a:p>
        </p:txBody>
      </p:sp>
      <p:sp>
        <p:nvSpPr>
          <p:cNvPr id="26" name="Text Box 56"/>
          <p:cNvSpPr/>
          <p:nvPr>
            <p:custDataLst>
              <p:tags r:id="rId4"/>
            </p:custDataLst>
          </p:nvPr>
        </p:nvSpPr>
        <p:spPr>
          <a:xfrm>
            <a:off x="7086600" y="1343026"/>
            <a:ext cx="5105400" cy="52539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en-US" altLang="zh-CN" sz="2800" b="1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19</a:t>
            </a:r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世纪中期（</a:t>
            </a:r>
            <a:r>
              <a:rPr lang="en-US" altLang="zh-CN" sz="2800" b="1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1857-1859</a:t>
            </a:r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</a:rPr>
              <a:t>）</a:t>
            </a:r>
          </a:p>
        </p:txBody>
      </p:sp>
      <p:sp>
        <p:nvSpPr>
          <p:cNvPr id="27" name="Text Box 61"/>
          <p:cNvSpPr/>
          <p:nvPr>
            <p:custDataLst>
              <p:tags r:id="rId5"/>
            </p:custDataLst>
          </p:nvPr>
        </p:nvSpPr>
        <p:spPr>
          <a:xfrm>
            <a:off x="2074984" y="1940903"/>
            <a:ext cx="9010651" cy="52540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残酷的殖民统治和经济掠夺；</a:t>
            </a:r>
          </a:p>
        </p:txBody>
      </p:sp>
      <p:sp>
        <p:nvSpPr>
          <p:cNvPr id="28" name="Text Box 6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20939" y="4770439"/>
            <a:ext cx="184727" cy="523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1438" tIns="45719" rIns="91438" bIns="4571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0" hangingPunct="0"/>
            <a:endParaRPr lang="zh-CN" altLang="en-US" sz="2800" b="1">
              <a:effectLst>
                <a:outerShdw blurRad="38100" dist="38100" dir="2700000" algn="tl">
                  <a:schemeClr val="bg2"/>
                </a:outerShdw>
              </a:effectLst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29" name="Text Box 65"/>
          <p:cNvSpPr/>
          <p:nvPr>
            <p:custDataLst>
              <p:tags r:id="rId7"/>
            </p:custDataLst>
          </p:nvPr>
        </p:nvSpPr>
        <p:spPr>
          <a:xfrm>
            <a:off x="2313854" y="2562226"/>
            <a:ext cx="4099560" cy="5232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</a:rPr>
              <a:t>玻利瓦尔、</a:t>
            </a:r>
            <a:r>
              <a:rPr sz="2800" b="1">
                <a:latin typeface="华光楷体二_CNKI" panose="02000500000000000000" charset="-122"/>
                <a:ea typeface="华光楷体二_CNKI" panose="02000500000000000000" charset="-122"/>
                <a:sym typeface="+mn-ea"/>
              </a:rPr>
              <a:t>圣马丁</a:t>
            </a:r>
            <a:endParaRPr lang="zh-CN" altLang="en-US" sz="2800" b="1">
              <a:latin typeface="华光楷体二_CNKI" panose="02000500000000000000" charset="-122"/>
              <a:ea typeface="华光楷体二_CNKI" panose="02000500000000000000" charset="-122"/>
              <a:sym typeface="+mn-ea"/>
            </a:endParaRPr>
          </a:p>
        </p:txBody>
      </p:sp>
      <p:sp>
        <p:nvSpPr>
          <p:cNvPr id="30" name="Text Box 6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01951" y="5129214"/>
            <a:ext cx="184727" cy="523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1438" tIns="45719" rIns="91438" bIns="4571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0" hangingPunct="0"/>
            <a:endParaRPr lang="zh-CN" altLang="en-US" sz="2800" b="1">
              <a:effectLst>
                <a:outerShdw blurRad="38100" dist="38100" dir="2700000" algn="tl">
                  <a:schemeClr val="bg2"/>
                </a:outerShdw>
              </a:effectLst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31" name="Text Box 6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93051" y="3328990"/>
            <a:ext cx="184727" cy="523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1438" tIns="45719" rIns="91438" bIns="4571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0" hangingPunct="0"/>
            <a:endParaRPr lang="zh-CN" altLang="en-US" sz="2800" b="1">
              <a:effectLst>
                <a:outerShdw blurRad="38100" dist="38100" dir="2700000" algn="tl">
                  <a:schemeClr val="bg2"/>
                </a:outerShdw>
              </a:effectLst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32" name="Text Box 69"/>
          <p:cNvSpPr/>
          <p:nvPr>
            <p:custDataLst>
              <p:tags r:id="rId10"/>
            </p:custDataLst>
          </p:nvPr>
        </p:nvSpPr>
        <p:spPr>
          <a:xfrm>
            <a:off x="7315200" y="2562226"/>
            <a:ext cx="3733800" cy="52540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章西女王（封建王公）</a:t>
            </a:r>
          </a:p>
        </p:txBody>
      </p:sp>
      <p:sp>
        <p:nvSpPr>
          <p:cNvPr id="33" name="Text Box 70"/>
          <p:cNvSpPr/>
          <p:nvPr>
            <p:custDataLst>
              <p:tags r:id="rId11"/>
            </p:custDataLst>
          </p:nvPr>
        </p:nvSpPr>
        <p:spPr>
          <a:xfrm>
            <a:off x="3581400" y="3095626"/>
            <a:ext cx="1071563" cy="52540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</a:rPr>
              <a:t>胜利</a:t>
            </a:r>
          </a:p>
        </p:txBody>
      </p:sp>
      <p:sp>
        <p:nvSpPr>
          <p:cNvPr id="34" name="Text Box 71"/>
          <p:cNvSpPr/>
          <p:nvPr>
            <p:custDataLst>
              <p:tags r:id="rId12"/>
            </p:custDataLst>
          </p:nvPr>
        </p:nvSpPr>
        <p:spPr>
          <a:xfrm>
            <a:off x="8458201" y="3095626"/>
            <a:ext cx="1014412" cy="52540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</a:rPr>
              <a:t>失败</a:t>
            </a:r>
          </a:p>
        </p:txBody>
      </p:sp>
      <p:sp>
        <p:nvSpPr>
          <p:cNvPr id="35" name="Text Box 77"/>
          <p:cNvSpPr/>
          <p:nvPr>
            <p:custDataLst>
              <p:tags r:id="rId13"/>
            </p:custDataLst>
          </p:nvPr>
        </p:nvSpPr>
        <p:spPr>
          <a:xfrm>
            <a:off x="1637825" y="4744252"/>
            <a:ext cx="5199535" cy="15164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  <a:spcBef>
                <a:spcPct val="0"/>
              </a:spcBef>
              <a:buClr>
                <a:schemeClr val="bg2"/>
              </a:buClr>
              <a:buSzPct val="75000"/>
            </a:pP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推翻了西、葡的</a:t>
            </a:r>
            <a:r>
              <a:rPr lang="zh-CN" altLang="en-US" sz="2800" b="1" dirty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殖民统治；</a:t>
            </a:r>
            <a:endParaRPr lang="zh-CN" altLang="en-US" sz="2800" b="1" dirty="0">
              <a:latin typeface="华光楷体二_CNKI" panose="02000500000000000000" charset="-122"/>
              <a:ea typeface="华光楷体二_CNKI" panose="02000500000000000000" charset="-122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buClr>
                <a:schemeClr val="bg2"/>
              </a:buClr>
              <a:buSzPct val="75000"/>
            </a:pP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产生了一系列</a:t>
            </a:r>
            <a:r>
              <a:rPr lang="zh-CN" altLang="en-US" sz="2800" b="1" dirty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新兴独立国家</a:t>
            </a: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；</a:t>
            </a:r>
          </a:p>
          <a:p>
            <a:pPr lvl="0">
              <a:lnSpc>
                <a:spcPct val="110000"/>
              </a:lnSpc>
              <a:spcBef>
                <a:spcPct val="0"/>
              </a:spcBef>
              <a:buClr>
                <a:schemeClr val="bg2"/>
              </a:buClr>
              <a:buSzPct val="75000"/>
            </a:pP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鼓舞了</a:t>
            </a:r>
            <a:r>
              <a:rPr lang="zh-CN" altLang="en-US" sz="2800" b="1" dirty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殖民地人民</a:t>
            </a: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的反殖民斗争</a:t>
            </a:r>
          </a:p>
        </p:txBody>
      </p:sp>
      <p:sp>
        <p:nvSpPr>
          <p:cNvPr id="36" name="Text Box 78"/>
          <p:cNvSpPr/>
          <p:nvPr>
            <p:custDataLst>
              <p:tags r:id="rId14"/>
            </p:custDataLst>
          </p:nvPr>
        </p:nvSpPr>
        <p:spPr>
          <a:xfrm>
            <a:off x="6922478" y="4719271"/>
            <a:ext cx="4999892" cy="181806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打击了</a:t>
            </a:r>
            <a:r>
              <a:rPr lang="zh-CN" altLang="en-US" sz="2800" b="1" dirty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英国殖民者</a:t>
            </a: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，反映了</a:t>
            </a:r>
            <a:r>
              <a:rPr lang="zh-CN" altLang="en-US" sz="2800" b="1" dirty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印度民族意识</a:t>
            </a:r>
            <a:r>
              <a:rPr lang="zh-CN" altLang="en-US" sz="2800" b="1" dirty="0">
                <a:latin typeface="华光楷体二_CNKI" panose="02000500000000000000" charset="-122"/>
                <a:ea typeface="华光楷体二_CNKI" panose="02000500000000000000" charset="-122"/>
              </a:rPr>
              <a:t>的</a:t>
            </a:r>
            <a:r>
              <a:rPr lang="zh-CN" altLang="en-US" sz="2800" b="1" dirty="0" smtClean="0">
                <a:latin typeface="华光楷体二_CNKI" panose="02000500000000000000" charset="-122"/>
                <a:ea typeface="华光楷体二_CNKI" panose="02000500000000000000" charset="-122"/>
              </a:rPr>
              <a:t>觉醒</a:t>
            </a:r>
            <a:r>
              <a:rPr lang="en-US" altLang="zh-CN" sz="2800" b="1" dirty="0" smtClean="0">
                <a:latin typeface="华光楷体二_CNKI" panose="02000500000000000000" charset="-122"/>
                <a:ea typeface="华光楷体二_CNKI" panose="02000500000000000000" charset="-122"/>
              </a:rPr>
              <a:t>;</a:t>
            </a:r>
            <a:r>
              <a:rPr sz="2800" b="1" dirty="0" smtClean="0">
                <a:latin typeface="华光楷体二_CNKI" panose="02000500000000000000" charset="-122"/>
                <a:ea typeface="华光楷体二_CNKI" panose="02000500000000000000" charset="-122"/>
              </a:rPr>
              <a:t>是</a:t>
            </a:r>
            <a:r>
              <a:rPr lang="en-US" sz="2800" b="1" dirty="0" smtClean="0">
                <a:latin typeface="华光楷体二_CNKI" panose="02000500000000000000" charset="-122"/>
                <a:ea typeface="华光楷体二_CNKI" panose="02000500000000000000" charset="-122"/>
              </a:rPr>
              <a:t>19</a:t>
            </a:r>
            <a:r>
              <a:rPr sz="2800" b="1" dirty="0" smtClean="0">
                <a:latin typeface="华光楷体二_CNKI" panose="02000500000000000000" charset="-122"/>
                <a:ea typeface="华光楷体二_CNKI" panose="02000500000000000000" charset="-122"/>
              </a:rPr>
              <a:t>世纪中期亚洲民族解放运动的一个重要组成部分</a:t>
            </a:r>
            <a:endParaRPr lang="zh-CN" altLang="en-US" sz="2800" b="1" dirty="0"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37" name="矩形 20"/>
          <p:cNvSpPr/>
          <p:nvPr>
            <p:custDataLst>
              <p:tags r:id="rId15"/>
            </p:custDataLst>
          </p:nvPr>
        </p:nvSpPr>
        <p:spPr>
          <a:xfrm>
            <a:off x="2133601" y="3857626"/>
            <a:ext cx="6497639" cy="52540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89998" tIns="46799" rIns="89998" bIns="467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zh-CN" altLang="en-US" sz="2800" b="1">
                <a:latin typeface="华光楷体二_CNKI" panose="02000500000000000000" charset="-122"/>
                <a:ea typeface="华光楷体二_CNKI" panose="02000500000000000000" charset="-122"/>
              </a:rPr>
              <a:t>反抗殖民统治的民族解放运动</a:t>
            </a:r>
          </a:p>
        </p:txBody>
      </p:sp>
      <p:sp>
        <p:nvSpPr>
          <p:cNvPr id="38" name="Text Box 14"/>
          <p:cNvSpPr/>
          <p:nvPr>
            <p:custDataLst>
              <p:tags r:id="rId16"/>
            </p:custDataLst>
          </p:nvPr>
        </p:nvSpPr>
        <p:spPr>
          <a:xfrm>
            <a:off x="7810500" y="2055306"/>
            <a:ext cx="2819402" cy="501771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</a:ln>
        </p:spPr>
        <p:txBody>
          <a:bodyPr wrap="square" lIns="67498" tIns="35099" rIns="67498" bIns="350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  <a:buFont typeface="Arial" panose="020B0604020202020204" pitchFamily="34" charset="0"/>
            </a:pPr>
            <a:r>
              <a:rPr altLang="en-US" sz="2800" b="1" dirty="0" smtClean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根本原因</a:t>
            </a:r>
            <a:r>
              <a:rPr lang="zh-CN" altLang="en-US" sz="2800" b="1" dirty="0" smtClean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相同</a:t>
            </a:r>
            <a:endParaRPr lang="zh-CN" altLang="en-US" sz="2800" b="1" dirty="0">
              <a:solidFill>
                <a:srgbClr val="FF0000"/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39" name="Text Box 15"/>
          <p:cNvSpPr/>
          <p:nvPr>
            <p:custDataLst>
              <p:tags r:id="rId17"/>
            </p:custDataLst>
          </p:nvPr>
        </p:nvSpPr>
        <p:spPr>
          <a:xfrm>
            <a:off x="9263061" y="3933825"/>
            <a:ext cx="1804990" cy="501773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</a:ln>
        </p:spPr>
        <p:txBody>
          <a:bodyPr wrap="square" lIns="67498" tIns="35099" rIns="67498" bIns="350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性质相同</a:t>
            </a:r>
          </a:p>
        </p:txBody>
      </p:sp>
      <p:sp>
        <p:nvSpPr>
          <p:cNvPr id="44" name="Text Box 15"/>
          <p:cNvSpPr/>
          <p:nvPr>
            <p:custDataLst>
              <p:tags r:id="rId18"/>
            </p:custDataLst>
          </p:nvPr>
        </p:nvSpPr>
        <p:spPr>
          <a:xfrm>
            <a:off x="5472111" y="2657475"/>
            <a:ext cx="1804990" cy="932658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</a:ln>
        </p:spPr>
        <p:txBody>
          <a:bodyPr wrap="square" lIns="67498" tIns="35099" rIns="67498" bIns="350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  <a:buFont typeface="Arial" panose="020B0604020202020204" pitchFamily="34" charset="0"/>
            </a:pPr>
            <a:r>
              <a:rPr altLang="en-US" sz="2800" b="1" dirty="0" smtClean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都有英雄人物出现</a:t>
            </a:r>
            <a:endParaRPr lang="zh-CN" altLang="en-US" sz="2800" b="1" dirty="0">
              <a:solidFill>
                <a:srgbClr val="FF0000"/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  <p:sp>
        <p:nvSpPr>
          <p:cNvPr id="45" name="Text Box 15"/>
          <p:cNvSpPr/>
          <p:nvPr>
            <p:custDataLst>
              <p:tags r:id="rId19"/>
            </p:custDataLst>
          </p:nvPr>
        </p:nvSpPr>
        <p:spPr>
          <a:xfrm>
            <a:off x="5834061" y="5286375"/>
            <a:ext cx="1804990" cy="932658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</a:ln>
        </p:spPr>
        <p:txBody>
          <a:bodyPr wrap="square" lIns="67498" tIns="35099" rIns="67498" bIns="3509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  <a:buFont typeface="Arial" panose="020B0604020202020204" pitchFamily="34" charset="0"/>
            </a:pPr>
            <a:r>
              <a:rPr altLang="en-US" sz="2800" b="1" dirty="0" smtClean="0">
                <a:solidFill>
                  <a:srgbClr val="FF0000"/>
                </a:solidFill>
                <a:latin typeface="华光楷体二_CNKI" panose="02000500000000000000" charset="-122"/>
                <a:ea typeface="华光楷体二_CNKI" panose="02000500000000000000" charset="-122"/>
              </a:rPr>
              <a:t>都打击了殖民统治</a:t>
            </a:r>
            <a:endParaRPr lang="zh-CN" altLang="en-US" sz="2800" b="1" dirty="0">
              <a:solidFill>
                <a:srgbClr val="FF0000"/>
              </a:solidFill>
              <a:latin typeface="华光楷体二_CNKI" panose="02000500000000000000" charset="-122"/>
              <a:ea typeface="华光楷体二_CNKI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57" dur="385" decel="100000" fill="hold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 additive="base">
                                        <p:cTn id="58" dur="385" decel="100000" fill="hold"/>
                                        <p:tgtEl>
                                          <p:spTgt spid="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base"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base">
                                        <p:cTn id="60" dur="385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base"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base">
                                        <p:cTn id="62" dur="385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base"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68" dur="385" decel="100000" fill="hold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 additive="base">
                                        <p:cTn id="69" dur="385" decel="100000" fill="hold"/>
                                        <p:tgtEl>
                                          <p:spTgt spid="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base">
                                        <p:cTn id="7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base">
                                        <p:cTn id="71" dur="38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base">
                                        <p:cTn id="7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base">
                                        <p:cTn id="73" dur="38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base">
                                        <p:cTn id="7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79" dur="385" decel="100000" fill="hold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 additive="base">
                                        <p:cTn id="80" dur="385" decel="100000" fill="hold"/>
                                        <p:tgtEl>
                                          <p:spTgt spid="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base">
                                        <p:cTn id="8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base">
                                        <p:cTn id="82" dur="385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base">
                                        <p:cTn id="8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base">
                                        <p:cTn id="84" dur="385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base"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90" dur="385" decel="1000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 additive="base">
                                        <p:cTn id="91" dur="385" decel="100000" fill="hold"/>
                                        <p:tgtEl>
                                          <p:spTgt spid="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base">
                                        <p:cTn id="9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base">
                                        <p:cTn id="93" dur="38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base">
                                        <p:cTn id="9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base">
                                        <p:cTn id="95" dur="38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base"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 bldLvl="0" animBg="1"/>
      <p:bldP spid="39" grpId="0" bldLvl="0" animBg="1"/>
      <p:bldP spid="44" grpId="0" bldLvl="0" animBg="1"/>
      <p:bldP spid="4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4"/>
          <p:cNvSpPr txBox="1"/>
          <p:nvPr/>
        </p:nvSpPr>
        <p:spPr>
          <a:xfrm>
            <a:off x="0" y="163629"/>
            <a:ext cx="11830049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探究二：同样是民族解放运动，为何拉美取得了胜利？印度却失败了？你从中得出了什么认识？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552451" y="1327449"/>
            <a:ext cx="373379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拉美胜利原因：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340242" y="1933100"/>
            <a:ext cx="5869172" cy="3125265"/>
          </a:xfrm>
          <a:prstGeom prst="rect">
            <a:avLst/>
          </a:prstGeom>
          <a:noFill/>
          <a:ln w="12700" cap="flat" cmpd="sng">
            <a:noFill/>
            <a:prstDash val="dash"/>
            <a:round/>
            <a:headEnd type="none" w="med" len="med"/>
            <a:tailEnd type="none" w="med" len="med"/>
          </a:ln>
        </p:spPr>
        <p:txBody>
          <a:bodyPr wrap="square" lIns="144000" tIns="72000" rIns="144000" bIns="36000" anchor="t">
            <a:spAutoFit/>
          </a:bodyPr>
          <a:lstStyle>
            <a:defPPr>
              <a:defRPr lang="zh-CN"/>
            </a:defPPr>
            <a:lvl1pPr indent="814388" algn="just">
              <a:defRPr sz="320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战争的正义性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玻利瓦尔、圣马丁的正确领导，得到印第安人、黑人和混血人种的支持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团结协作，南北夹击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4.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葡、西两国势力衰落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7530954" y="1309729"/>
            <a:ext cx="373379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印度失败原因：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6322828" y="1936644"/>
            <a:ext cx="5869172" cy="1401716"/>
          </a:xfrm>
          <a:prstGeom prst="rect">
            <a:avLst/>
          </a:prstGeom>
          <a:noFill/>
          <a:ln w="12700" cap="flat" cmpd="sng">
            <a:noFill/>
            <a:prstDash val="dash"/>
            <a:round/>
            <a:headEnd type="none" w="med" len="med"/>
            <a:tailEnd type="none" w="med" len="med"/>
          </a:ln>
        </p:spPr>
        <p:txBody>
          <a:bodyPr wrap="square" lIns="144000" tIns="72000" rIns="144000" bIns="36000" anchor="t">
            <a:spAutoFit/>
          </a:bodyPr>
          <a:lstStyle>
            <a:defPPr>
              <a:defRPr lang="zh-CN"/>
            </a:defPPr>
            <a:lvl1pPr indent="814388" algn="just">
              <a:defRPr sz="320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起义并未席卷全国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组织分散，缺乏统一领导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英国国力过于强大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5954233" y="4167963"/>
            <a:ext cx="595424" cy="786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2"/>
          <p:cNvSpPr txBox="1"/>
          <p:nvPr/>
        </p:nvSpPr>
        <p:spPr>
          <a:xfrm>
            <a:off x="-276447" y="5023630"/>
            <a:ext cx="11823405" cy="1401716"/>
          </a:xfrm>
          <a:prstGeom prst="rect">
            <a:avLst/>
          </a:prstGeom>
          <a:noFill/>
          <a:ln w="12700" cap="flat" cmpd="sng">
            <a:noFill/>
            <a:prstDash val="dash"/>
            <a:round/>
            <a:headEnd type="none" w="med" len="med"/>
            <a:tailEnd type="none" w="med" len="med"/>
          </a:ln>
        </p:spPr>
        <p:txBody>
          <a:bodyPr wrap="square" lIns="144000" tIns="72000" rIns="144000" bIns="36000" anchor="t">
            <a:spAutoFit/>
          </a:bodyPr>
          <a:lstStyle>
            <a:defPPr>
              <a:defRPr lang="zh-CN"/>
            </a:defPPr>
            <a:lvl1pPr indent="814388" algn="just">
              <a:defRPr sz="3200">
                <a:solidFill>
                  <a:schemeClr val="tx1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认识：</a:t>
            </a:r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团结就是力量，全国人民团结抗战是战争胜利的重要因素。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  2.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杰出人物可以推动历史的发展。</a:t>
            </a:r>
            <a:endParaRPr lang="en-US" altLang="zh-CN" sz="2800" dirty="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en-US" altLang="zh-CN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     3.</a:t>
            </a:r>
            <a:r>
              <a:rPr lang="zh-CN" altLang="en-US" sz="2800" dirty="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殖民地人民反抗斗争具有正义性和艰巨性。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59643" y="228530"/>
            <a:ext cx="1151370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．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（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亨利•基辛格在《世界秩序》中写道：1859年后，英国决定把印度作为大英帝国的一个行政单位来管理，这在实现印度统一上发挥了重大作用。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英国唤醒了印度作为遭受外国统治的单一实体意识，激发了人们的信念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他们相信，想要打败外来统治，就必须团结为一个国家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材料旨在表明印度民族大起义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（　　）</a:t>
            </a:r>
          </a:p>
          <a:p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A．推翻了英国的殖民统治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B．革命反抗过程的艰巨性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</a:p>
          <a:p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C．通过武装斗争寻求独立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D．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促进了民族意识的觉醒</a:t>
            </a:r>
            <a:endParaRPr lang="en-US" alt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endParaRPr lang="en-US" alt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r>
              <a:rPr lang="en-US" sz="2400" dirty="0" smtClean="0">
                <a:latin typeface="华光楷体二_CNKI" panose="02000500000000000000" charset="-122"/>
                <a:ea typeface="华光楷体二_CNKI" panose="02000500000000000000" charset="-122"/>
                <a:cs typeface="华光楷体二_CNKI" panose="02000500000000000000" charset="-122"/>
                <a:sym typeface="+mn-ea"/>
              </a:rPr>
              <a:t> </a:t>
            </a: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．2022年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卡塔尔世界杯是继2002年韩日世界杯之后第二次在亚洲举行的世界杯足球赛，你知道南美洲有一项著名的国际足球赛事——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南美解放者杯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吗?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南美解放者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指的是（ </a:t>
            </a: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）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A.尼赫鲁、甘地             B.扎格鲁尔、圣马丁</a:t>
            </a: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C.玻利瓦尔、圣马丁       D.卡德纳斯、卡斯特罗</a:t>
            </a:r>
          </a:p>
          <a:p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． </a:t>
            </a: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这些曾经在乡村拥有一望无际的大片土地的所有者，一旦沦为居住泥棚、仅有几只瓦锅的佃户，其对英国殖民者的恐惧、不满和仇恨再也无法控制，因而一些爱国封建王公成了大起义的领导者。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材料描述的是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（   </a:t>
            </a: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</a:p>
          <a:p>
            <a:r>
              <a:rPr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A.美国独立战</a:t>
            </a:r>
            <a:r>
              <a:rPr 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争            </a:t>
            </a:r>
            <a:r>
              <a:rPr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B.印度民族大起义</a:t>
            </a:r>
          </a:p>
          <a:p>
            <a:r>
              <a:rPr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 C.拉美独立运动            D.非暴力不合作运动</a:t>
            </a:r>
            <a:endParaRPr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8644910" y="1247713"/>
            <a:ext cx="27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D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2661982" y="3420643"/>
            <a:ext cx="27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c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7705929" y="5455919"/>
            <a:ext cx="27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B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27743" y="103518"/>
            <a:ext cx="10747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．有人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比喻英国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“”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像海绵一样从恒河边上吸取财富，又挤出来倒在泰晤士河中。</a:t>
            </a:r>
            <a:r>
              <a:rPr lang="en-US" altLang="zh-CN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这句话提示了（ 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）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A.英国在北美进行殖民统治         B.欧洲殖民者在美洲疯狂屠杀印第安人</a:t>
            </a:r>
          </a:p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C.法国在印度进行殖民掠夺         D.英国在印度进行殖民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掠夺</a:t>
            </a:r>
            <a:endParaRPr lang="en-US" altLang="zh-CN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endParaRPr lang="en-US" altLang="zh-CN" sz="24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5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．19世纪</a:t>
            </a: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中期，在印度民族大起义的同时，中国发生了（ 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）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r>
              <a:rPr sz="24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 A.李自成起义      B.太平天国运动      C.义和团运动      D.</a:t>
            </a:r>
            <a:r>
              <a:rPr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武昌起义</a:t>
            </a:r>
            <a:endParaRPr 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endParaRPr 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endParaRPr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3623094" y="448574"/>
            <a:ext cx="33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D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8548907" y="1891076"/>
            <a:ext cx="27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B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8188" y="2856618"/>
            <a:ext cx="110831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6．“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玻利瓦尔解放南美洲”“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章西女王抗英斗争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”“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太平军抗击洋枪队”等历史事件，反映的共同主题是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（　　）</a:t>
            </a:r>
          </a:p>
          <a:p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A．血腥的资本积累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                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B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．殖民地人民的反抗斗争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</a:p>
          <a:p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C．资本主义时代的曙光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        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D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．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二战后亚非拉的奋起</a:t>
            </a:r>
            <a:endParaRPr lang="en-US" alt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endParaRPr lang="en-US" alt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endParaRPr lang="en-US" alt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4652246" y="3175024"/>
            <a:ext cx="27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B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2822" y="4539446"/>
            <a:ext cx="113408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7.历史学家罗荣渠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《美洲史论》中写道：作为“世界历史上出类拔萃的人物”，“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他所指挥的军队解放的国土十倍于西班牙的国土，成为委内瑞拉、哥伦比亚、厄瓜多尔、秘鲁、玻利维亚、巴拿马六个国家的奠基者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”。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这位美洲历史上的伟人是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（　　）</a:t>
            </a:r>
          </a:p>
          <a:p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A．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玻利瓦尔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B．圣马丁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C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．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爱迪生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</a:t>
            </a:r>
            <a:r>
              <a:rPr lang="en-US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	</a:t>
            </a:r>
            <a:r>
              <a:rPr lang="en-US" altLang="en-US" sz="2400" dirty="0" err="1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D．华盛顿</a:t>
            </a:r>
            <a:endParaRPr lang="en-US" altLang="en-US" sz="2400" dirty="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888254" y="5570292"/>
            <a:ext cx="27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A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36721" r="9815"/>
          <a:stretch>
            <a:fillRect/>
          </a:stretch>
        </p:blipFill>
        <p:spPr>
          <a:xfrm>
            <a:off x="6802755" y="-14605"/>
            <a:ext cx="5405120" cy="6861810"/>
          </a:xfrm>
          <a:prstGeom prst="rect">
            <a:avLst/>
          </a:prstGeom>
        </p:spPr>
      </p:pic>
      <p:pic>
        <p:nvPicPr>
          <p:cNvPr id="3" name="图片 2" descr="C:/Users/ADMINI~1/AppData/Local/Temp/picturescale_20201014094233/output_20201014094236.pngoutput_20201014094236"/>
          <p:cNvPicPr>
            <a:picLocks noChangeAspect="1"/>
          </p:cNvPicPr>
          <p:nvPr/>
        </p:nvPicPr>
        <p:blipFill>
          <a:blip r:embed="rId5"/>
          <a:srcRect l="24867" r="19668"/>
          <a:stretch>
            <a:fillRect/>
          </a:stretch>
        </p:blipFill>
        <p:spPr>
          <a:xfrm>
            <a:off x="-5715" y="1270"/>
            <a:ext cx="6808470" cy="6852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35" y="-16510"/>
            <a:ext cx="12197715" cy="6863715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4605" y="1394847"/>
            <a:ext cx="12206605" cy="4005893"/>
          </a:xfrm>
          <a:prstGeom prst="rect">
            <a:avLst/>
          </a:prstGeom>
          <a:solidFill>
            <a:schemeClr val="bg2">
              <a:lumMod val="2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59" name="星形: 四角 58"/>
          <p:cNvSpPr/>
          <p:nvPr/>
        </p:nvSpPr>
        <p:spPr>
          <a:xfrm>
            <a:off x="5150909" y="2086492"/>
            <a:ext cx="2012961" cy="111796"/>
          </a:xfrm>
          <a:prstGeom prst="star4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3575316" y="1689718"/>
            <a:ext cx="907626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	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部编版九年级下册 第一单元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85750" y="2592705"/>
            <a:ext cx="11663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第一课 殖民地人民的反抗斗争</a:t>
            </a:r>
          </a:p>
        </p:txBody>
      </p:sp>
      <p:sp>
        <p:nvSpPr>
          <p:cNvPr id="11" name="文本框 5"/>
          <p:cNvSpPr txBox="1"/>
          <p:nvPr>
            <p:custDataLst>
              <p:tags r:id="rId1"/>
            </p:custDataLst>
          </p:nvPr>
        </p:nvSpPr>
        <p:spPr>
          <a:xfrm>
            <a:off x="0" y="4438563"/>
            <a:ext cx="12192000" cy="1290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300" b="1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课标</a:t>
            </a:r>
            <a:r>
              <a:rPr lang="zh-CN" altLang="en-US" sz="2300" b="1" dirty="0" smtClean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：知道</a:t>
            </a:r>
            <a:r>
              <a:rPr lang="zh-CN" altLang="en-US" sz="2300" b="1" dirty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玻利瓦尔领导的反殖斗争、印度民族大起义等史实，理解殖民地人民反抗斗争的正义性和</a:t>
            </a:r>
            <a:r>
              <a:rPr lang="zh-CN" altLang="en-US" sz="2300" b="1" dirty="0" smtClean="0">
                <a:solidFill>
                  <a:schemeClr val="bg1"/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艰巨性。</a:t>
            </a:r>
            <a:endParaRPr lang="zh-CN" altLang="en-US" sz="2300" b="1" dirty="0">
              <a:solidFill>
                <a:schemeClr val="bg1"/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占位符 1">
            <a:extLst>
              <a:ext uri="{FF2B5EF4-FFF2-40B4-BE49-F238E27FC236}">
                <a16:creationId xmlns="" xmlns:a16="http://schemas.microsoft.com/office/drawing/2014/main" id="{FF7DE1A4-042A-41CB-993B-C0AEF1356076}"/>
              </a:ext>
            </a:extLst>
          </p:cNvPr>
          <p:cNvSpPr txBox="1">
            <a:spLocks/>
          </p:cNvSpPr>
          <p:nvPr/>
        </p:nvSpPr>
        <p:spPr>
          <a:xfrm>
            <a:off x="751113" y="1883602"/>
            <a:ext cx="11005457" cy="276998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拉美独立运动</a:t>
            </a: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背景</a:t>
            </a: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、意义</a:t>
            </a:r>
            <a:endParaRPr kumimoji="0" lang="zh-CN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仿宋" pitchFamily="2" charset="-122"/>
              <a:ea typeface="华文仿宋" pitchFamily="2" charset="-122"/>
            </a:endParaRPr>
          </a:p>
          <a:p>
            <a:pPr marL="571500" lvl="0" indent="-571500"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拉美独立运动</a:t>
            </a: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概况（</a:t>
            </a:r>
            <a:r>
              <a:rPr lang="zh-CN" altLang="zh-CN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时间</a:t>
            </a:r>
            <a:r>
              <a:rPr lang="zh-CN" altLang="zh-CN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、</a:t>
            </a:r>
            <a:r>
              <a:rPr lang="zh-CN" altLang="en-US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目的、</a:t>
            </a:r>
            <a:r>
              <a:rPr lang="zh-CN" altLang="zh-CN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领导人</a:t>
            </a:r>
            <a:r>
              <a:rPr lang="zh-CN" altLang="zh-CN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、性质、</a:t>
            </a:r>
            <a:r>
              <a:rPr lang="zh-CN" altLang="zh-CN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特点</a:t>
            </a:r>
            <a:r>
              <a:rPr lang="zh-CN" altLang="en-US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、</a:t>
            </a:r>
            <a:r>
              <a:rPr lang="zh-CN" altLang="zh-CN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结果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）</a:t>
            </a:r>
            <a:endParaRPr kumimoji="0" lang="zh-CN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仿宋" pitchFamily="2" charset="-122"/>
              <a:ea typeface="华文仿宋" pitchFamily="2" charset="-122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印度民族大起义</a:t>
            </a: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背景</a:t>
            </a: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、</a:t>
            </a: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意义</a:t>
            </a:r>
          </a:p>
          <a:p>
            <a:pPr marL="571500" lvl="0" indent="-571500"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印度民族大起义</a:t>
            </a:r>
            <a:r>
              <a:rPr kumimoji="0" lang="zh-C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概况（</a:t>
            </a:r>
            <a:r>
              <a:rPr lang="zh-CN" altLang="zh-CN" sz="3600" b="1" dirty="0" smtClean="0">
                <a:solidFill>
                  <a:srgbClr val="C00000"/>
                </a:solidFill>
                <a:latin typeface="华文仿宋" pitchFamily="2" charset="-122"/>
                <a:ea typeface="华文仿宋" pitchFamily="2" charset="-122"/>
              </a:rPr>
              <a:t>时间、英雄人物、主力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仿宋" pitchFamily="2" charset="-122"/>
                <a:ea typeface="华文仿宋" pitchFamily="2" charset="-122"/>
              </a:rPr>
              <a:t>）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仿宋" pitchFamily="2" charset="-122"/>
              <a:ea typeface="华文仿宋" pitchFamily="2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4028711" y="909138"/>
            <a:ext cx="461010" cy="424180"/>
            <a:chOff x="299" y="419"/>
            <a:chExt cx="726" cy="668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99" y="419"/>
              <a:ext cx="557" cy="668"/>
            </a:xfrm>
            <a:prstGeom prst="rect">
              <a:avLst/>
            </a:prstGeom>
            <a:solidFill>
              <a:srgbClr val="2E2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光楷体二_CNKI" panose="02000500000000000000" charset="-122"/>
                <a:ea typeface="华光楷体二_CNKI" panose="02000500000000000000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905" y="419"/>
              <a:ext cx="120" cy="6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光楷体二_CNKI" panose="02000500000000000000" charset="-122"/>
                <a:ea typeface="华光楷体二_CNKI" panose="02000500000000000000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4671145" y="71884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latin typeface="华文新魏" pitchFamily="2" charset="-122"/>
                <a:ea typeface="华文新魏" pitchFamily="2" charset="-122"/>
                <a:sym typeface="+mn-ea"/>
              </a:rPr>
              <a:t>自学提纲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207135"/>
            <a:ext cx="7014845" cy="52190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6883"/>
          <a:stretch>
            <a:fillRect/>
          </a:stretch>
        </p:blipFill>
        <p:spPr>
          <a:xfrm>
            <a:off x="6327140" y="631190"/>
            <a:ext cx="5657215" cy="36087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122295" y="1601470"/>
            <a:ext cx="3721735" cy="1328620"/>
          </a:xfrm>
          <a:prstGeom prst="wedgeRoundRectCallout">
            <a:avLst>
              <a:gd name="adj1" fmla="val 63103"/>
              <a:gd name="adj2" fmla="val 28839"/>
              <a:gd name="adj3" fmla="val 16667"/>
            </a:avLst>
          </a:prstGeom>
          <a:solidFill>
            <a:srgbClr val="FFC00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16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世纪，西班牙凭借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无敌舰队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在美洲建立了一个殖民大帝国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~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53465" y="4112895"/>
            <a:ext cx="5234305" cy="1328584"/>
          </a:xfrm>
          <a:prstGeom prst="wedgeRoundRectCallout">
            <a:avLst>
              <a:gd name="adj1" fmla="val 21478"/>
              <a:gd name="adj2" fmla="val -70886"/>
              <a:gd name="adj3" fmla="val 16667"/>
            </a:avLst>
          </a:prstGeom>
          <a:solidFill>
            <a:srgbClr val="FFC00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17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世纪初期，英国开始殖民印度，到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19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世纪中期，英女王曾形容印度是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英国殖民皇冠上最璀璨的明珠</a:t>
            </a:r>
            <a:r>
              <a:rPr lang="en-US" altLang="zh-CN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327140" y="4239895"/>
            <a:ext cx="56572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查理五世统治时期西班牙帝国的版图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20345" y="6368415"/>
            <a:ext cx="53822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瓦尔特</a:t>
            </a:r>
            <a:r>
              <a:rPr lang="en-US" altLang="zh-CN" b="1" dirty="0">
                <a:latin typeface="仿宋" panose="02010609060101010101" charset="-122"/>
                <a:ea typeface="仿宋" panose="02010609060101010101" charset="-122"/>
              </a:rPr>
              <a:t>·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克兰《不列颠帝国地图》</a:t>
            </a:r>
            <a:r>
              <a:rPr lang="en-US" altLang="zh-CN" b="1" dirty="0">
                <a:latin typeface="仿宋" panose="02010609060101010101" charset="-122"/>
                <a:ea typeface="仿宋" panose="02010609060101010101" charset="-122"/>
              </a:rPr>
              <a:t>1886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年</a:t>
            </a:r>
          </a:p>
        </p:txBody>
      </p:sp>
      <p:sp>
        <p:nvSpPr>
          <p:cNvPr id="19" name="文本框 18"/>
          <p:cNvSpPr txBox="1"/>
          <p:nvPr/>
        </p:nvSpPr>
        <p:spPr>
          <a:xfrm rot="21180000">
            <a:off x="1847850" y="502285"/>
            <a:ext cx="30346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什么是殖民地呢？</a:t>
            </a:r>
            <a:endParaRPr lang="zh-CN" altLang="en-US" sz="2800" b="1" dirty="0">
              <a:solidFill>
                <a:srgbClr val="4A78CA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63180" y="4799965"/>
            <a:ext cx="39185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殖民地是由宗主国统治,没有政治、经济、军事和外交方面的独立权利，完全受宗主国控制的地区。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13" grpId="0" bldLvl="0" animBg="1"/>
      <p:bldP spid="13" grpId="1" animBg="1"/>
      <p:bldP spid="19" grpId="0"/>
      <p:bldP spid="19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ADMINI~1/AppData/Local/Temp/picturescale_20201014094233/output_20201014094236.pngoutput_202010140942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5" y="102870"/>
            <a:ext cx="11754485" cy="66332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1219581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51960" y="1337310"/>
            <a:ext cx="37077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FFFF00"/>
                </a:solidFill>
                <a:latin typeface="华文行楷" panose="02010800040101010101" charset="-122"/>
                <a:ea typeface="华文行楷" panose="02010800040101010101" charset="-122"/>
              </a:rPr>
              <a:t>第一幕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07235" y="3117850"/>
            <a:ext cx="81775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FFFF00"/>
                </a:solidFill>
                <a:latin typeface="江西拙楷" panose="02010600040101010101" charset="-122"/>
                <a:ea typeface="江西拙楷" panose="02010600040101010101" charset="-122"/>
              </a:rPr>
              <a:t>百年孤独：</a:t>
            </a:r>
          </a:p>
          <a:p>
            <a:pPr algn="ctr"/>
            <a:r>
              <a:rPr lang="zh-CN" altLang="en-US" sz="6000" b="1" dirty="0">
                <a:solidFill>
                  <a:srgbClr val="FFFF00"/>
                </a:solidFill>
                <a:latin typeface="江西拙楷" panose="02010600040101010101" charset="-122"/>
                <a:ea typeface="江西拙楷" panose="02010600040101010101" charset="-122"/>
              </a:rPr>
              <a:t>拉丁美洲独立运动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4"/>
          <p:cNvSpPr txBox="1"/>
          <p:nvPr/>
        </p:nvSpPr>
        <p:spPr>
          <a:xfrm>
            <a:off x="277585" y="225152"/>
            <a:ext cx="3820886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拉丁美洲的地理位置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6358587" y="1497937"/>
            <a:ext cx="6307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何为拉丁美洲？</a:t>
            </a:r>
          </a:p>
        </p:txBody>
      </p:sp>
      <p:sp>
        <p:nvSpPr>
          <p:cNvPr id="18" name="矩形 17"/>
          <p:cNvSpPr/>
          <p:nvPr/>
        </p:nvSpPr>
        <p:spPr>
          <a:xfrm>
            <a:off x="7182679" y="2226642"/>
            <a:ext cx="4542044" cy="2308324"/>
          </a:xfrm>
          <a:prstGeom prst="rect">
            <a:avLst/>
          </a:prstGeom>
          <a:noFill/>
          <a:ln w="12700">
            <a:noFill/>
            <a:prstDash val="lgDash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r>
              <a:rPr sz="2400" b="1" dirty="0" smtClean="0">
                <a:latin typeface="仿宋" panose="02010609060101010101" charset="-122"/>
                <a:ea typeface="仿宋" panose="02010609060101010101" charset="-122"/>
              </a:rPr>
              <a:t>拉丁美洲指今天美国以南的所有美洲地区，</a:t>
            </a:r>
            <a:r>
              <a:rPr lang="en-US" sz="2400" b="1" dirty="0" smtClean="0">
                <a:latin typeface="仿宋" panose="02010609060101010101" charset="-122"/>
                <a:ea typeface="仿宋" panose="02010609060101010101" charset="-122"/>
              </a:rPr>
              <a:t>16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</a:rPr>
              <a:t>世纪初开始成为西班牙和葡萄牙的殖民地，</a:t>
            </a:r>
            <a:r>
              <a:rPr sz="2400" b="1" dirty="0" smtClean="0">
                <a:latin typeface="仿宋" panose="02010609060101010101" charset="-122"/>
                <a:ea typeface="仿宋" panose="02010609060101010101" charset="-122"/>
              </a:rPr>
              <a:t>以西葡两国语言为官方语言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</a:rPr>
              <a:t>，属于拉丁语系，因此这一地区被称为“拉丁美洲”。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E17772E-180C-4D71-A851-30CA833C6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5309" b="96296" l="3519" r="98519">
                        <a14:foregroundMark x1="8519" y1="28765" x2="16481" y2="20864"/>
                        <a14:foregroundMark x1="16481" y1="20864" x2="23611" y2="17531"/>
                        <a14:foregroundMark x1="23611" y1="17531" x2="49352" y2="16790"/>
                        <a14:foregroundMark x1="49352" y1="16790" x2="75741" y2="17654"/>
                        <a14:foregroundMark x1="75741" y1="17654" x2="82870" y2="22840"/>
                        <a14:foregroundMark x1="82870" y1="22840" x2="90093" y2="31975"/>
                        <a14:foregroundMark x1="90093" y1="31975" x2="94537" y2="42716"/>
                        <a14:foregroundMark x1="94537" y1="42716" x2="96852" y2="63210"/>
                        <a14:foregroundMark x1="96852" y1="63210" x2="96204" y2="71975"/>
                        <a14:foregroundMark x1="96204" y1="71975" x2="90000" y2="83951"/>
                        <a14:foregroundMark x1="90000" y1="83951" x2="83426" y2="90864"/>
                        <a14:foregroundMark x1="83426" y1="90864" x2="72037" y2="94568"/>
                        <a14:foregroundMark x1="72037" y1="94568" x2="34722" y2="94938"/>
                        <a14:foregroundMark x1="34722" y1="94938" x2="20556" y2="89877"/>
                        <a14:foregroundMark x1="20556" y1="89877" x2="13704" y2="84444"/>
                        <a14:foregroundMark x1="13704" y1="84444" x2="5648" y2="69136"/>
                        <a14:foregroundMark x1="5648" y1="69136" x2="3611" y2="48519"/>
                        <a14:foregroundMark x1="3611" y1="48519" x2="3796" y2="39630"/>
                        <a14:foregroundMark x1="3796" y1="39630" x2="8333" y2="29630"/>
                        <a14:foregroundMark x1="8333" y1="29630" x2="9815" y2="28765"/>
                        <a14:foregroundMark x1="32685" y1="28765" x2="78148" y2="85556"/>
                        <a14:foregroundMark x1="48148" y1="23210" x2="86574" y2="78765"/>
                        <a14:foregroundMark x1="73981" y1="38765" x2="37222" y2="89012"/>
                        <a14:foregroundMark x1="54907" y1="48148" x2="13981" y2="85185"/>
                        <a14:foregroundMark x1="3611" y1="39630" x2="3611" y2="64568"/>
                        <a14:foregroundMark x1="18796" y1="44691" x2="46204" y2="78765"/>
                        <a14:foregroundMark x1="37222" y1="85185" x2="68056" y2="83827"/>
                        <a14:foregroundMark x1="68056" y1="83827" x2="68148" y2="83827"/>
                        <a14:foregroundMark x1="22037" y1="15432" x2="76204" y2="19383"/>
                        <a14:foregroundMark x1="90093" y1="33951" x2="94630" y2="62840"/>
                        <a14:foregroundMark x1="94630" y1="62840" x2="94630" y2="71358"/>
                        <a14:foregroundMark x1="79815" y1="37407" x2="88148" y2="55926"/>
                        <a14:foregroundMark x1="96204" y1="50370" x2="98611" y2="59753"/>
                        <a14:foregroundMark x1="98611" y1="59753" x2="98148" y2="61975"/>
                        <a14:foregroundMark x1="19444" y1="96296" x2="78519" y2="9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71" b="2470"/>
          <a:stretch/>
        </p:blipFill>
        <p:spPr>
          <a:xfrm>
            <a:off x="541021" y="1176872"/>
            <a:ext cx="6339840" cy="468100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独立运动前的拉丁美洲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>
            <a:off x="676363" y="798705"/>
            <a:ext cx="6519567" cy="5669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-514440" y="208825"/>
            <a:ext cx="6360068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拉丁美洲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独立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运动的背景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0" y="893264"/>
            <a:ext cx="6307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孤独由何而生？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64036" y="1487805"/>
            <a:ext cx="6214745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材料一：</a:t>
            </a:r>
            <a:r>
              <a:rPr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我们所有的权力遭到侵犯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沉重的赋税使我们无法抬头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如果有人问起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为何我无蔽体之衣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是国王的税哟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害得我赤身裸体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地方行政长官积极协助暴君</a:t>
            </a:r>
            <a:r>
              <a:rPr 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携手暴饮美洲人民的鲜血</a:t>
            </a:r>
            <a:r>
              <a:rPr lang="en-US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……</a:t>
            </a:r>
            <a:endParaRPr sz="2400" b="1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lvl="0">
              <a:buClrTx/>
              <a:buSzTx/>
              <a:buFontTx/>
            </a:pPr>
            <a:r>
              <a:rPr 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                </a:t>
            </a:r>
            <a:r>
              <a:rPr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——《</a:t>
            </a:r>
            <a:r>
              <a:rPr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简明拉丁美洲史</a:t>
            </a:r>
            <a:r>
              <a:rPr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》</a:t>
            </a:r>
            <a:endParaRPr lang="en-US" sz="2400" b="1" dirty="0" smtClean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16-18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世纪西班牙掠去了约</a:t>
            </a: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250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万公斤的黄金和</a:t>
            </a: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1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亿公斤的白银。葡萄牙从巴西运走至少有价值</a:t>
            </a: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6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亿美元的黄金和</a:t>
            </a: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3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亿美元的金刚石。</a:t>
            </a:r>
          </a:p>
          <a:p>
            <a:pPr lvl="0">
              <a:buClrTx/>
              <a:buSzTx/>
              <a:buFontTx/>
            </a:pPr>
            <a:endParaRPr lang="en-US" sz="2400" b="1" dirty="0" smtClean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lvl="0" algn="r">
              <a:buClrTx/>
              <a:buSzTx/>
              <a:buFontTx/>
            </a:pPr>
            <a:endParaRPr sz="2400" b="1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0649" y="5175018"/>
            <a:ext cx="5420360" cy="954107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）根本原因</a:t>
            </a:r>
            <a:r>
              <a:rPr lang="en-US" altLang="zh-CN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:</a:t>
            </a: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西班牙和葡萄牙的殖民统治和经济掠夺</a:t>
            </a:r>
            <a:endParaRPr 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3081" y="417829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sz="2200" b="1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6107283" y="293712"/>
            <a:ext cx="6307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是谁承受孤独？</a:t>
            </a:r>
          </a:p>
        </p:txBody>
      </p:sp>
      <p:sp>
        <p:nvSpPr>
          <p:cNvPr id="18" name="任意多边形: 形状 7"/>
          <p:cNvSpPr/>
          <p:nvPr>
            <p:custDataLst>
              <p:tags r:id="rId1"/>
            </p:custDataLst>
          </p:nvPr>
        </p:nvSpPr>
        <p:spPr>
          <a:xfrm>
            <a:off x="8141976" y="2251710"/>
            <a:ext cx="2411095" cy="1113155"/>
          </a:xfrm>
          <a:custGeom>
            <a:avLst/>
            <a:gdLst>
              <a:gd name="connsiteX0" fmla="*/ 645519 w 2614352"/>
              <a:gd name="connsiteY0" fmla="*/ 0 h 1112964"/>
              <a:gd name="connsiteX1" fmla="*/ 1968833 w 2614352"/>
              <a:gd name="connsiteY1" fmla="*/ 0 h 1112964"/>
              <a:gd name="connsiteX2" fmla="*/ 2614352 w 2614352"/>
              <a:gd name="connsiteY2" fmla="*/ 1112964 h 1112964"/>
              <a:gd name="connsiteX3" fmla="*/ 0 w 2614352"/>
              <a:gd name="connsiteY3" fmla="*/ 1112964 h 111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4352" h="1112964">
                <a:moveTo>
                  <a:pt x="645519" y="0"/>
                </a:moveTo>
                <a:lnTo>
                  <a:pt x="1968833" y="0"/>
                </a:lnTo>
                <a:lnTo>
                  <a:pt x="2614352" y="1112964"/>
                </a:lnTo>
                <a:lnTo>
                  <a:pt x="0" y="1112964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0"/>
          <p:cNvSpPr/>
          <p:nvPr>
            <p:custDataLst>
              <p:tags r:id="rId2"/>
            </p:custDataLst>
          </p:nvPr>
        </p:nvSpPr>
        <p:spPr>
          <a:xfrm>
            <a:off x="7530471" y="3392805"/>
            <a:ext cx="3621405" cy="1113155"/>
          </a:xfrm>
          <a:custGeom>
            <a:avLst/>
            <a:gdLst>
              <a:gd name="connsiteX0" fmla="*/ 645520 w 3937667"/>
              <a:gd name="connsiteY0" fmla="*/ 0 h 1112964"/>
              <a:gd name="connsiteX1" fmla="*/ 3292148 w 3937667"/>
              <a:gd name="connsiteY1" fmla="*/ 0 h 1112964"/>
              <a:gd name="connsiteX2" fmla="*/ 3937667 w 3937667"/>
              <a:gd name="connsiteY2" fmla="*/ 1112964 h 1112964"/>
              <a:gd name="connsiteX3" fmla="*/ 0 w 3937667"/>
              <a:gd name="connsiteY3" fmla="*/ 1112964 h 111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7667" h="1112964">
                <a:moveTo>
                  <a:pt x="645520" y="0"/>
                </a:moveTo>
                <a:lnTo>
                  <a:pt x="3292148" y="0"/>
                </a:lnTo>
                <a:lnTo>
                  <a:pt x="3937667" y="1112964"/>
                </a:lnTo>
                <a:lnTo>
                  <a:pt x="0" y="1112964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3"/>
          <p:cNvSpPr/>
          <p:nvPr>
            <p:custDataLst>
              <p:tags r:id="rId3"/>
            </p:custDataLst>
          </p:nvPr>
        </p:nvSpPr>
        <p:spPr>
          <a:xfrm>
            <a:off x="6928491" y="4533265"/>
            <a:ext cx="4834890" cy="1113155"/>
          </a:xfrm>
          <a:custGeom>
            <a:avLst/>
            <a:gdLst>
              <a:gd name="connsiteX0" fmla="*/ 645520 w 5260981"/>
              <a:gd name="connsiteY0" fmla="*/ 0 h 1112964"/>
              <a:gd name="connsiteX1" fmla="*/ 4615462 w 5260981"/>
              <a:gd name="connsiteY1" fmla="*/ 0 h 1112964"/>
              <a:gd name="connsiteX2" fmla="*/ 5260981 w 5260981"/>
              <a:gd name="connsiteY2" fmla="*/ 1112964 h 1112964"/>
              <a:gd name="connsiteX3" fmla="*/ 0 w 5260981"/>
              <a:gd name="connsiteY3" fmla="*/ 1112964 h 111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0981" h="1112964">
                <a:moveTo>
                  <a:pt x="645520" y="0"/>
                </a:moveTo>
                <a:lnTo>
                  <a:pt x="4615462" y="0"/>
                </a:lnTo>
                <a:lnTo>
                  <a:pt x="5260981" y="1112964"/>
                </a:lnTo>
                <a:lnTo>
                  <a:pt x="0" y="1112964"/>
                </a:lnTo>
                <a:close/>
              </a:path>
            </a:pathLst>
          </a:cu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41"/>
          <p:cNvSpPr txBox="1"/>
          <p:nvPr>
            <p:custDataLst>
              <p:tags r:id="rId4"/>
            </p:custDataLst>
          </p:nvPr>
        </p:nvSpPr>
        <p:spPr>
          <a:xfrm>
            <a:off x="7826381" y="4874895"/>
            <a:ext cx="3002280" cy="43053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印第安人和黑人奴隶</a:t>
            </a:r>
          </a:p>
        </p:txBody>
      </p:sp>
      <p:sp>
        <p:nvSpPr>
          <p:cNvPr id="23" name="文本框 43"/>
          <p:cNvSpPr txBox="1"/>
          <p:nvPr>
            <p:custDataLst>
              <p:tags r:id="rId5"/>
            </p:custDataLst>
          </p:nvPr>
        </p:nvSpPr>
        <p:spPr>
          <a:xfrm>
            <a:off x="8373591" y="3813537"/>
            <a:ext cx="1908214" cy="430355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混血人种</a:t>
            </a:r>
          </a:p>
        </p:txBody>
      </p:sp>
      <p:sp>
        <p:nvSpPr>
          <p:cNvPr id="24" name="文本框 45"/>
          <p:cNvSpPr txBox="1"/>
          <p:nvPr>
            <p:custDataLst>
              <p:tags r:id="rId6"/>
            </p:custDataLst>
          </p:nvPr>
        </p:nvSpPr>
        <p:spPr>
          <a:xfrm>
            <a:off x="8397721" y="2672114"/>
            <a:ext cx="1908214" cy="430355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土生白人</a:t>
            </a:r>
          </a:p>
        </p:txBody>
      </p:sp>
      <p:sp>
        <p:nvSpPr>
          <p:cNvPr id="26" name="文本框 63"/>
          <p:cNvSpPr txBox="1"/>
          <p:nvPr/>
        </p:nvSpPr>
        <p:spPr>
          <a:xfrm>
            <a:off x="6842131" y="1644650"/>
            <a:ext cx="1586865" cy="509445"/>
          </a:xfrm>
          <a:prstGeom prst="wedgeRoundRectCallout">
            <a:avLst>
              <a:gd name="adj1" fmla="val 73994"/>
              <a:gd name="adj2" fmla="val 780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30多万人</a:t>
            </a:r>
          </a:p>
        </p:txBody>
      </p:sp>
      <p:sp>
        <p:nvSpPr>
          <p:cNvPr id="27" name="文本框 64"/>
          <p:cNvSpPr txBox="1"/>
          <p:nvPr/>
        </p:nvSpPr>
        <p:spPr>
          <a:xfrm>
            <a:off x="6842131" y="2570480"/>
            <a:ext cx="1657985" cy="476437"/>
          </a:xfrm>
          <a:prstGeom prst="wedgeRoundRectCallout">
            <a:avLst>
              <a:gd name="adj1" fmla="val 62792"/>
              <a:gd name="adj2" fmla="val 15530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30</a:t>
            </a:r>
            <a:r>
              <a:rPr lang="en-US" altLang="zh-CN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0</a:t>
            </a:r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多万人</a:t>
            </a:r>
          </a:p>
        </p:txBody>
      </p:sp>
      <p:sp>
        <p:nvSpPr>
          <p:cNvPr id="28" name="文本框 65"/>
          <p:cNvSpPr txBox="1"/>
          <p:nvPr/>
        </p:nvSpPr>
        <p:spPr>
          <a:xfrm>
            <a:off x="6841496" y="3710940"/>
            <a:ext cx="1626235" cy="476401"/>
          </a:xfrm>
          <a:prstGeom prst="wedgeRoundRectCallout">
            <a:avLst>
              <a:gd name="adj1" fmla="val 62792"/>
              <a:gd name="adj2" fmla="val 15530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5</a:t>
            </a:r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0</a:t>
            </a:r>
            <a:r>
              <a:rPr lang="en-US" altLang="zh-CN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0</a:t>
            </a:r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多万人</a:t>
            </a:r>
          </a:p>
        </p:txBody>
      </p:sp>
      <p:sp>
        <p:nvSpPr>
          <p:cNvPr id="29" name="文本框 66"/>
          <p:cNvSpPr txBox="1"/>
          <p:nvPr/>
        </p:nvSpPr>
        <p:spPr>
          <a:xfrm>
            <a:off x="6842131" y="5305425"/>
            <a:ext cx="1657985" cy="476403"/>
          </a:xfrm>
          <a:prstGeom prst="wedgeRoundRectCallout">
            <a:avLst>
              <a:gd name="adj1" fmla="val 56089"/>
              <a:gd name="adj2" fmla="val -41869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8</a:t>
            </a:r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0</a:t>
            </a:r>
            <a:r>
              <a:rPr lang="en-US" altLang="zh-CN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0</a:t>
            </a:r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多万人</a:t>
            </a:r>
          </a:p>
        </p:txBody>
      </p:sp>
      <p:sp>
        <p:nvSpPr>
          <p:cNvPr id="30" name="文本框 67"/>
          <p:cNvSpPr txBox="1"/>
          <p:nvPr/>
        </p:nvSpPr>
        <p:spPr>
          <a:xfrm>
            <a:off x="6928491" y="5871845"/>
            <a:ext cx="47631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仿宋" panose="02010609060101010101" charset="-122"/>
                <a:ea typeface="仿宋" panose="02010609060101010101" charset="-122"/>
              </a:rPr>
              <a:t>拉美殖民地社会阶层示意图</a:t>
            </a:r>
          </a:p>
        </p:txBody>
      </p:sp>
      <p:sp>
        <p:nvSpPr>
          <p:cNvPr id="31" name="文本框 68"/>
          <p:cNvSpPr txBox="1"/>
          <p:nvPr/>
        </p:nvSpPr>
        <p:spPr>
          <a:xfrm>
            <a:off x="10170166" y="1644650"/>
            <a:ext cx="1456690" cy="476749"/>
          </a:xfrm>
          <a:prstGeom prst="wedgeRoundRectCallout">
            <a:avLst>
              <a:gd name="adj1" fmla="val -72188"/>
              <a:gd name="adj2" fmla="val 9670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掌握政权</a:t>
            </a:r>
          </a:p>
        </p:txBody>
      </p:sp>
      <p:sp>
        <p:nvSpPr>
          <p:cNvPr id="32" name="文本框 69"/>
          <p:cNvSpPr txBox="1"/>
          <p:nvPr/>
        </p:nvSpPr>
        <p:spPr>
          <a:xfrm>
            <a:off x="10170166" y="2383155"/>
            <a:ext cx="1456690" cy="851482"/>
          </a:xfrm>
          <a:prstGeom prst="wedgeRoundRectCallout">
            <a:avLst>
              <a:gd name="adj1" fmla="val -64603"/>
              <a:gd name="adj2" fmla="val -633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地主商人</a:t>
            </a:r>
          </a:p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也受歧视</a:t>
            </a:r>
          </a:p>
        </p:txBody>
      </p:sp>
      <p:sp>
        <p:nvSpPr>
          <p:cNvPr id="33" name="文本框 70"/>
          <p:cNvSpPr txBox="1"/>
          <p:nvPr/>
        </p:nvSpPr>
        <p:spPr>
          <a:xfrm>
            <a:off x="10170166" y="3710940"/>
            <a:ext cx="1456690" cy="516591"/>
          </a:xfrm>
          <a:prstGeom prst="wedgeRoundRectCallout">
            <a:avLst>
              <a:gd name="adj1" fmla="val -65911"/>
              <a:gd name="adj2" fmla="val 9670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工匠小贩</a:t>
            </a:r>
          </a:p>
        </p:txBody>
      </p:sp>
      <p:sp>
        <p:nvSpPr>
          <p:cNvPr id="34" name="文本框 71"/>
          <p:cNvSpPr txBox="1"/>
          <p:nvPr/>
        </p:nvSpPr>
        <p:spPr>
          <a:xfrm>
            <a:off x="10170166" y="5305425"/>
            <a:ext cx="1456690" cy="513021"/>
          </a:xfrm>
          <a:prstGeom prst="wedgeRoundRectCallout">
            <a:avLst>
              <a:gd name="adj1" fmla="val -71534"/>
              <a:gd name="adj2" fmla="val -46804"/>
              <a:gd name="adj3" fmla="val 16667"/>
            </a:avLst>
          </a:prstGeom>
          <a:solidFill>
            <a:srgbClr val="8497B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奴役对象</a:t>
            </a:r>
          </a:p>
        </p:txBody>
      </p:sp>
      <p:sp>
        <p:nvSpPr>
          <p:cNvPr id="35" name="任意多边形: 形状 4"/>
          <p:cNvSpPr/>
          <p:nvPr>
            <p:custDataLst>
              <p:tags r:id="rId7"/>
            </p:custDataLst>
          </p:nvPr>
        </p:nvSpPr>
        <p:spPr>
          <a:xfrm>
            <a:off x="8753182" y="1099527"/>
            <a:ext cx="1221105" cy="1113155"/>
          </a:xfrm>
          <a:custGeom>
            <a:avLst/>
            <a:gdLst>
              <a:gd name="connsiteX0" fmla="*/ 645519 w 1291038"/>
              <a:gd name="connsiteY0" fmla="*/ 0 h 1112964"/>
              <a:gd name="connsiteX1" fmla="*/ 1291038 w 1291038"/>
              <a:gd name="connsiteY1" fmla="*/ 1112964 h 1112964"/>
              <a:gd name="connsiteX2" fmla="*/ 0 w 1291038"/>
              <a:gd name="connsiteY2" fmla="*/ 1112964 h 111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038" h="1112964">
                <a:moveTo>
                  <a:pt x="645519" y="0"/>
                </a:moveTo>
                <a:lnTo>
                  <a:pt x="1291038" y="1112964"/>
                </a:lnTo>
                <a:lnTo>
                  <a:pt x="0" y="1112964"/>
                </a:lnTo>
                <a:close/>
              </a:path>
            </a:pathLst>
          </a:cu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47"/>
          <p:cNvSpPr txBox="1"/>
          <p:nvPr>
            <p:custDataLst>
              <p:tags r:id="rId8"/>
            </p:custDataLst>
          </p:nvPr>
        </p:nvSpPr>
        <p:spPr>
          <a:xfrm>
            <a:off x="8866121" y="1319776"/>
            <a:ext cx="1102995" cy="787400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白人</a:t>
            </a:r>
          </a:p>
          <a:p>
            <a:pPr algn="ctr">
              <a:lnSpc>
                <a:spcPct val="120000"/>
              </a:lnSpc>
            </a:pPr>
            <a:r>
              <a:rPr lang="zh-CN" altLang="en-US" sz="2000" b="1" spc="300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殖民者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4" grpId="1"/>
      <p:bldP spid="13" grpId="0" bldLvl="0" animBg="1"/>
      <p:bldP spid="16" grpId="0"/>
      <p:bldP spid="16" grpId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11"/>
          <p:cNvSpPr txBox="1"/>
          <p:nvPr>
            <p:custDataLst>
              <p:tags r:id="rId1"/>
            </p:custDataLst>
          </p:nvPr>
        </p:nvSpPr>
        <p:spPr>
          <a:xfrm>
            <a:off x="504409" y="820187"/>
            <a:ext cx="5575300" cy="3785235"/>
          </a:xfrm>
          <a:prstGeom prst="rect">
            <a:avLst/>
          </a:prstGeom>
          <a:solidFill>
            <a:schemeClr val="bg1"/>
          </a:solidFill>
          <a:ln w="28575" cmpd="sng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>
              <a:lnSpc>
                <a:spcPts val="3200"/>
              </a:lnSpc>
            </a:pP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材料二：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en-US" altLang="zh-CN" sz="2400" b="1" dirty="0" err="1">
                <a:latin typeface="仿宋" panose="02010609060101010101" charset="-122"/>
                <a:ea typeface="仿宋" panose="02010609060101010101" charset="-122"/>
                <a:sym typeface="+mn-ea"/>
              </a:rPr>
              <a:t>虽然被西班牙和葡萄牙的殖民政府统治，但是殖民地经济依然获得了长足进步，并且都有一个人数众多、掌握财富、强有力的土生白人阶层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他们</a:t>
            </a:r>
            <a:r>
              <a:rPr lang="en-US" altLang="zh-CN" sz="2400" b="1" dirty="0" err="1">
                <a:latin typeface="仿宋" panose="02010609060101010101" charset="-122"/>
                <a:ea typeface="仿宋" panose="02010609060101010101" charset="-122"/>
                <a:sym typeface="+mn-ea"/>
              </a:rPr>
              <a:t>在压迫当地人的同时对西、葡殖民者也产生极大的不满，他们从启蒙运动中获得灵感，并且从同样曾是殖民地但已经独立的北美人那里获得鼓舞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。1807年，拿破仑侵略西班牙和葡萄牙，</a:t>
            </a: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美洲殖民地趁机展开了争取独立的</a:t>
            </a:r>
            <a:r>
              <a:rPr lang="zh-CN" altLang="en-US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斗争。</a:t>
            </a:r>
            <a:endParaRPr lang="en-US" altLang="zh-CN" sz="2400" b="1" dirty="0" smtClean="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>
              <a:lnSpc>
                <a:spcPts val="3200"/>
              </a:lnSpc>
            </a:pPr>
            <a:r>
              <a:rPr lang="en-US" altLang="zh-CN" sz="2400" b="1" dirty="0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—《</a:t>
            </a:r>
            <a:r>
              <a:rPr lang="en-US" altLang="zh-CN" sz="2400" b="1" dirty="0" err="1">
                <a:latin typeface="仿宋" panose="02010609060101010101" charset="-122"/>
                <a:ea typeface="仿宋" panose="02010609060101010101" charset="-122"/>
                <a:sym typeface="+mn-ea"/>
              </a:rPr>
              <a:t>新全球史：文明的传承与交流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》</a:t>
            </a:r>
          </a:p>
        </p:txBody>
      </p:sp>
      <p:sp>
        <p:nvSpPr>
          <p:cNvPr id="34" name="矩形 3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87150" y="5397343"/>
            <a:ext cx="5420360" cy="523220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）土生白人对殖民统治的不满</a:t>
            </a:r>
            <a:endParaRPr 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6" name="图片 15369" descr="W020100825477231781049"/>
          <p:cNvPicPr>
            <a:picLocks noChangeAspect="1"/>
          </p:cNvPicPr>
          <p:nvPr/>
        </p:nvPicPr>
        <p:blipFill rotWithShape="1">
          <a:blip r:embed="rId4"/>
          <a:srcRect l="2060" t="4519" r="4633" b="5838"/>
          <a:stretch/>
        </p:blipFill>
        <p:spPr>
          <a:xfrm>
            <a:off x="6530368" y="914399"/>
            <a:ext cx="5179961" cy="432895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28000"/>
              </a:prstClr>
            </a:outerShdw>
          </a:effectLst>
        </p:spPr>
      </p:pic>
      <p:sp>
        <p:nvSpPr>
          <p:cNvPr id="41" name="矩形 40"/>
          <p:cNvSpPr/>
          <p:nvPr/>
        </p:nvSpPr>
        <p:spPr>
          <a:xfrm>
            <a:off x="3992350" y="6033837"/>
            <a:ext cx="7141816" cy="523220"/>
          </a:xfrm>
          <a:prstGeom prst="rect">
            <a:avLst/>
          </a:prstGeom>
          <a:solidFill>
            <a:srgbClr val="FFC000"/>
          </a:solidFill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）受美国独立战争和法国大革命的影响</a:t>
            </a:r>
            <a:endParaRPr lang="zh-CN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3" name="文本框 4"/>
          <p:cNvSpPr txBox="1"/>
          <p:nvPr/>
        </p:nvSpPr>
        <p:spPr>
          <a:xfrm>
            <a:off x="-514440" y="208825"/>
            <a:ext cx="6360068" cy="52197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2.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拉丁美洲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独立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运动的背景</a:t>
            </a:r>
            <a:endParaRPr lang="zh-CN" altLang="en-US" sz="2800" b="1" dirty="0">
              <a:solidFill>
                <a:schemeClr val="tx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45" name="文本框 10"/>
          <p:cNvSpPr txBox="1"/>
          <p:nvPr/>
        </p:nvSpPr>
        <p:spPr>
          <a:xfrm>
            <a:off x="6107283" y="293712"/>
            <a:ext cx="6307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4A78CA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摆脱孤独的希望？</a:t>
            </a:r>
            <a:endParaRPr lang="zh-CN" altLang="en-US" sz="2800" b="1" dirty="0">
              <a:solidFill>
                <a:srgbClr val="4A78CA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41" grpId="0" bldLvl="0" animBg="1"/>
      <p:bldP spid="4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i*1_2_3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TYPE" val="o_h_i"/>
  <p:tag name="KSO_WM_UNIT_INDEX" val="1_2_3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i*1_1_4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TYPE" val="o_h_i"/>
  <p:tag name="KSO_WM_UNIT_INDEX" val="1_1_4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a*1_1_1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o_h_a"/>
  <p:tag name="KSO_WM_UNIT_INDEX" val="1_1_1"/>
  <p:tag name="KSO_WM_UNIT_PRESET_TEXT" val="添加标题"/>
  <p:tag name="KSO_WM_UNIT_VALUE" val="7"/>
  <p:tag name="KSO_WM_UNIT_TEXT_FILL_FORE_SCHEMECOLOR_INDEX" val="14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a*1_2_1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o_h_a"/>
  <p:tag name="KSO_WM_UNIT_INDEX" val="1_2_1"/>
  <p:tag name="KSO_WM_UNIT_PRESET_TEXT" val="添加标题"/>
  <p:tag name="KSO_WM_UNIT_VALUE" val="7"/>
  <p:tag name="KSO_WM_UNIT_TEXT_FILL_FORE_SCHEMECOLOR_INDEX" val="14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a*1_3_1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o_h_a"/>
  <p:tag name="KSO_WM_UNIT_INDEX" val="1_3_1"/>
  <p:tag name="KSO_WM_UNIT_PRESET_TEXT" val="添加标题"/>
  <p:tag name="KSO_WM_UNIT_VALUE" val="7"/>
  <p:tag name="KSO_WM_UNIT_TEXT_FILL_FORE_SCHEMECOLOR_INDEX" val="14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i*1_4_3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TYPE" val="o_h_i"/>
  <p:tag name="KSO_WM_UNIT_INDEX" val="1_4_3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a*1_4_1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o_h_a"/>
  <p:tag name="KSO_WM_UNIT_INDEX" val="1_4_1"/>
  <p:tag name="KSO_WM_UNIT_PRESET_TEXT" val="标题"/>
  <p:tag name="KSO_WM_UNIT_VALUE" val="2"/>
  <p:tag name="KSO_WM_UNIT_TEXT_FILL_FORE_SCHEMECOLOR_INDEX" val="14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  <p:tag name="KSO_WM_SCREEN_THEME_FLAG" val="U3OaAiYPo1O97P0TLUi9w5C4d/lc2dJ9eRNvqlAS3pVjfOV4PWtPWbXz80xIM8gwyOLxev0YSBQCp95ns+SpMWlov3k9RNFm8UvlVpxlyIg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  <p:tag name="KSO_WM_SCREEN_THEME_FLAG" val="U3OaAiYPo1O97P0TLUi9w5C4d/lc2dJ9eRNvqlAS3pVjfOV4PWtPWbXz80xIM8gwyOLxev0YSBQCp95ns+SpMWlov3k9RNFm8UvlVpxlyIg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  <p:tag name="KSO_WM_SCREEN_THEME_FLAG" val="U3OaAiYPo1O97P0TLUi9w5C4d/lc2dJ9eRNvqlAS3pVjfOV4PWtPWbXz80xIM8gwyOLxev0YSBQCp95ns+SpMWlov3k9RNFm8UvlVpxlyIg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  <p:tag name="KSO_WM_SCREEN_THEME_FLAG" val="U3OaAiYPo1O97P0TLUi9w5C4d/lc2dJ9eRNvqlAS3pVjfOV4PWtPWbXz80xIM8gwyOLxev0YSBQCp95ns+SpMWlov3k9RNFm8UvlVpxlyIg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  <p:tag name="KSO_WM_SCREEN_THEME_FLAG" val="U3OaAiYPo1O97P0TLUi9w5C4d/lc2dJ9eRNvqlAS3pVjfOV4PWtPWbXz80xIM8gwyOLxev0YSBQCp95ns+SpMWlov3k9RNFm8UvlVpxlyIg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  <p:tag name="KSO_WM_SCREEN_THEME_FLAG" val="U3OaAiYPo1O97P0TLUi9w5C4d/lc2dJ9eRNvqlAS3pVjfOV4PWtPWbXz80xIM8gwyOLxev0YSBQCp95ns+SpMWlov3k9RNFm8UvlVpxlyIg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  <p:tag name="KSO_WM_SCREEN_THEME_FLAG" val="U3OaAiYPo1O97P0TLUi9w5C4d/lc2dJ9eRNvqlAS3pVjfOV4PWtPWbXz80xIM8gwyOLxev0YSBQCp95ns+SpMWlov3k9RNFm8UvlVpxlyIg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  <p:tag name="KSO_WM_SCREEN_THEME_FLAG" val="U3OaAiYPo1O97P0TLUi9w5C4d/lc2dJ9eRNvqlAS3pVjfOV4PWtPWbXz80xIM8gwyOLxev0YSBQCp95ns+SpMWlov3k9RNFm8UvlVpxlyIg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  <p:tag name="KSO_WM_SCREEN_THEME_FLAG" val="U3OaAiYPo1O97P0TLUi9w5C4d/lc2dJ9eRNvqlAS3pVjfOV4PWtPWbXz80xIM8gwyOLxev0YSBQCp95ns+SpMWlov3k9RNFm8UvlVpxlyIg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  <p:tag name="KSO_WM_SCREEN_THEME_FLAG" val="U3OaAiYPo1O97P0TLUi9w5C4d/lc2dJ9eRNvqlAS3pVjfOV4PWtPWbXz80xIM8gwyOLxev0YSBQCp95ns+SpMWlov3k9RNFm8UvlVpxlyIg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  <p:tag name="KSO_WM_SCREEN_THEME_FLAG" val="U3OaAiYPo1O97P0TLUi9w5C4d/lc2dJ9eRNvqlAS3pVjfOV4PWtPWbXz80xIM8gwyOLxev0YSBQCp95ns+SpMWlov3k9RNFm8UvlVpxlyIg=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  <p:tag name="KSO_WM_SCREEN_THEME_FLAG" val="U3OaAiYPo1O97P0TLUi9w5C4d/lc2dJ9eRNvqlAS3pVjfOV4PWtPWbXz80xIM8gwyOLxev0YSBQCp95ns+SpMWlov3k9RNFm8UvlVpxlyIg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  <p:tag name="KSO_WM_SCREEN_THEME_FLAG" val="U3OaAiYPo1O97P0TLUi9w5C4d/lc2dJ9eRNvqlAS3pVjfOV4PWtPWbXz80xIM8gwyOLxev0YSBQCp95ns+SpMWlov3k9RNFm8UvlVpxlyIg=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  <p:tag name="KSO_WM_SCREEN_THEME_FLAG" val="U3OaAiYPo1O97P0TLUi9w5C4d/lc2dJ9eRNvqlAS3pVjfOV4PWtPWbXz80xIM8gwyOLxev0YSBQCp95ns+SpMWlov3k9RNFm8UvlVpxlyIg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  <p:tag name="KSO_WM_SCREEN_THEME_FLAG" val="U3OaAiYPo1O97P0TLUi9w5C4d/lc2dJ9eRNvqlAS3pVjfOV4PWtPWbXz80xIM8gwyOLxev0YSBQCp95ns+SpMWlov3k9RNFm8UvlVpxlyIg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  <p:tag name="KSO_WM_SCREEN_THEME_FLAG" val="U3OaAiYPo1O97P0TLUi9w5C4d/lc2dJ9eRNvqlAS3pVjfOV4PWtPWbXz80xIM8gwyOLxev0YSBQCp95ns+SpMWlov3k9RNFm8UvlVpxlyIg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  <p:tag name="KSO_WM_SCREEN_THEME_FLAG" val="U3OaAiYPo1O97P0TLUi9w5C4d/lc2dJ9eRNvqlAS3pVjfOV4PWtPWbXz80xIM8gwyOLxev0YSBQCp95ns+SpMWlov3k9RNFm8UvlVpxlyIg=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  <p:tag name="KSO_WM_SCREEN_THEME_FLAG" val="U3OaAiYPo1O97P0TLUi9w5C4d/lc2dJ9eRNvqlAS3pVjfOV4PWtPWbXz80xIM8gwyOLxev0YSBQCp95ns+SpMWlov3k9RNFm8UvlVpxlyIg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  <p:tag name="KSO_WM_SCREEN_THEME_FLAG" val="U3OaAiYPo1O97P0TLUi9w5C4d/lc2dJ9eRNvqlAS3pVjfOV4PWtPWbXz80xIM8gwyOLxev0YSBQCp95ns+SpMWlov3k9RNFm8UvlVpxlyIg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  <p:tag name="KSO_WM_UNIT_TABLE_BEAUTIFY" val="smartTable{4f818466-a020-451f-b7ad-a04a510f2457}"/>
  <p:tag name="KSO_WM_SCREEN_THEME_FLAG" val="U3OaAiYPo1O97P0TLUi9w5C4d/lc2dJ9eRNvqlAS3pVjfOV4PWtPWbXz80xIM8gwyOLxev0YSBQCp95ns+SpMWlov3k9RNFm8UvlVpxlyIg="/>
  <p:tag name="TABLE_ENDDRAG_ORIGIN_RECT" val="912*449"/>
  <p:tag name="TABLE_ENDDRAG_RECT" val="23*51*912*44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  <p:tag name="KSO_WM_SCREEN_THEME_FLAG" val="U3OaAiYPo1O97P0TLUi9w5C4d/lc2dJ9eRNvqlAS3pVjfOV4PWtPWbXz80xIM8gwyOLxev0YSBQCp95ns+SpMWlov3k9RNFm8UvlVpxlyIg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  <p:tag name="KSO_WM_SCREEN_THEME_FLAG" val="U3OaAiYPo1O97P0TLUi9w5C4d/lc2dJ9eRNvqlAS3pVjfOV4PWtPWbXz80xIM8gwyOLxev0YSBQCp95ns+SpMWlov3k9RNFm8UvlVpxlyIg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  <p:tag name="KSO_WM_SCREEN_THEME_FLAG" val="U3OaAiYPo1O97P0TLUi9w5C4d/lc2dJ9eRNvqlAS3pVjfOV4PWtPWbXz80xIM8gwyOLxev0YSBQCp95ns+SpMWlov3k9RNFm8UvlVpxlyIg=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  <p:tag name="KSO_WM_SCREEN_THEME_FLAG" val="U3OaAiYPo1O97P0TLUi9w5C4d/lc2dJ9eRNvqlAS3pVjfOV4PWtPWbXz80xIM8gwyOLxev0YSBQCp95ns+SpMWlov3k9RNFm8UvlVpxlyIg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  <p:tag name="KSO_WM_SCREEN_THEME_FLAG" val="U3OaAiYPo1O97P0TLUi9w5C4d/lc2dJ9eRNvqlAS3pVjfOV4PWtPWbXz80xIM8gwyOLxev0YSBQCp95ns+SpMWlov3k9RNFm8UvlVpxlyIg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  <p:tag name="KSO_WM_SCREEN_THEME_FLAG" val="U3OaAiYPo1O97P0TLUi9w5C4d/lc2dJ9eRNvqlAS3pVjfOV4PWtPWbXz80xIM8gwyOLxev0YSBQCp95ns+SpMWlov3k9RNFm8UvlVpxlyIg=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  <p:tag name="KSO_WM_SCREEN_THEME_FLAG" val="U3OaAiYPo1O97P0TLUi9w5C4d/lc2dJ9eRNvqlAS3pVjfOV4PWtPWbXz80xIM8gwyOLxev0YSBQCp95ns+SpMWlov3k9RNFm8UvlVpxlyIg=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  <p:tag name="KSO_WM_SCREEN_THEME_FLAG" val="U3OaAiYPo1O97P0TLUi9w5C4d/lc2dJ9eRNvqlAS3pVjfOV4PWtPWbXz80xIM8gwyOLxev0YSBQCp95ns+SpMWlov3k9RNFm8UvlVpxlyIg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  <p:tag name="KSO_WM_SCREEN_THEME_FLAG" val="U3OaAiYPo1O97P0TLUi9w5C4d/lc2dJ9eRNvqlAS3pVjfOV4PWtPWbXz80xIM8gwyOLxev0YSBQCp95ns+SpMWlov3k9RNFm8UvlVpxlyIg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  <p:tag name="KSO_WM_SCREEN_THEME_FLAG" val="U3OaAiYPo1O97P0TLUi9w5C4d/lc2dJ9eRNvqlAS3pVjfOV4PWtPWbXz80xIM8gwyOLxev0YSBQCp95ns+SpMWlov3k9RNFm8UvlVpxlyIg=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  <p:tag name="KSO_WM_SCREEN_THEME_FLAG" val="U3OaAiYPo1O97P0TLUi9w5C4d/lc2dJ9eRNvqlAS3pVjfOV4PWtPWbXz80xIM8gwyOLxev0YSBQCp95ns+SpMWlov3k9RNFm8UvlVpxlyIg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  <p:tag name="KSO_WM_SCREEN_THEME_FLAG" val="U3OaAiYPo1O97P0TLUi9w5C4d/lc2dJ9eRNvqlAS3pVjfOV4PWtPWbXz80xIM8gwyOLxev0YSBQCp95ns+SpMWlov3k9RNFm8UvlVpxlyIg=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  <p:tag name="KSO_WM_SCREEN_THEME_FLAG" val="U3OaAiYPo1O97P0TLUi9w5C4d/lc2dJ9eRNvqlAS3pVjfOV4PWtPWbXz80xIM8gwyOLxev0YSBQCp95ns+SpMWlov3k9RNFm8UvlVpxlyIg=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  <p:tag name="KSO_WM_SCREEN_THEME_FLAG" val="U3OaAiYPo1O97P0TLUi9w5C4d/lc2dJ9eRNvqlAS3pVjfOV4PWtPWbXz80xIM8gwyOLxev0YSBQCp95ns+SpMWlov3k9RNFm8UvlVpxlyIg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  <p:tag name="KSO_WM_SCREEN_THEME_FLAG" val="U3OaAiYPo1O97P0TLUi9w5C4d/lc2dJ9eRNvqlAS3pVjfOV4PWtPWbXz80xIM8gwyOLxev0YSBQCp95ns+SpMWlov3k9RNFm8UvlVpxlyIg=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  <p:tag name="KSO_WM_SCREEN_THEME_FLAG" val="U3OaAiYPo1O97P0TLUi9w5C4d/lc2dJ9eRNvqlAS3pVjfOV4PWtPWbXz80xIM8gwyOLxev0YSBQCp95ns+SpMWlov3k9RNFm8UvlVpxlyIg=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  <p:tag name="KSO_WM_SCREEN_THEME_FLAG" val="U3OaAiYPo1O97P0TLUi9w5C4d/lc2dJ9eRNvqlAS3pVjfOV4PWtPWbXz80xIM8gwyOLxev0YSBQCp95ns+SpMWlov3k9RNFm8UvlVpxlyIg=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  <p:tag name="KSO_WM_SCREEN_THEME_FLAG" val="U3OaAiYPo1O97P0TLUi9w5C4d/lc2dJ9eRNvqlAS3pVjfOV4PWtPWbXz80xIM8gwyOLxev0YSBQCp95ns+SpMWlov3k9RNFm8UvlVpxlyIg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842_3*o_h_i*1_3_4"/>
  <p:tag name="KSO_WM_TEMPLATE_CATEGORY" val="diagram"/>
  <p:tag name="KSO_WM_TEMPLATE_INDEX" val="20185842"/>
  <p:tag name="KSO_WM_UNIT_LAYERLEVEL" val="1_1_1"/>
  <p:tag name="KSO_WM_TAG_VERSION" val="1.0"/>
  <p:tag name="KSO_WM_BEAUTIFY_FLAG" val="#wm#"/>
  <p:tag name="KSO_WM_UNIT_TYPE" val="o_h_i"/>
  <p:tag name="KSO_WM_UNIT_INDEX" val="1_3_4"/>
  <p:tag name="KSO_WM_UNIT_FILL_FORE_SCHEMECOLOR_INDEX" val="7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2326</Words>
  <Application>WPS 演示</Application>
  <PresentationFormat>自定义</PresentationFormat>
  <Paragraphs>267</Paragraphs>
  <Slides>26</Slides>
  <Notes>23</Notes>
  <HiddenSlides>3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宋体</vt:lpstr>
      <vt:lpstr>华光楷体二_CNKI</vt:lpstr>
      <vt:lpstr>方正粗黑宋简体</vt:lpstr>
      <vt:lpstr>等线</vt:lpstr>
      <vt:lpstr>微软雅黑 Light</vt:lpstr>
      <vt:lpstr>仿宋</vt:lpstr>
      <vt:lpstr>华文中宋</vt:lpstr>
      <vt:lpstr>方正清刻本悦宋简体</vt:lpstr>
      <vt:lpstr>方正宋刻本秀楷简体</vt:lpstr>
      <vt:lpstr>华文仿宋</vt:lpstr>
      <vt:lpstr>华文新魏</vt:lpstr>
      <vt:lpstr>华文行楷</vt:lpstr>
      <vt:lpstr>江西拙楷</vt:lpstr>
      <vt:lpstr>微软雅黑</vt:lpstr>
      <vt:lpstr>楷体</vt:lpstr>
      <vt:lpstr>等线 Light</vt:lpstr>
      <vt:lpstr>Times New Roman</vt:lpstr>
      <vt:lpstr>Calibri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梦鸽</dc:creator>
  <cp:lastModifiedBy>Lenovo</cp:lastModifiedBy>
  <cp:revision>336</cp:revision>
  <dcterms:created xsi:type="dcterms:W3CDTF">2020-05-16T16:45:00Z</dcterms:created>
  <dcterms:modified xsi:type="dcterms:W3CDTF">2023-10-09T03:13:02Z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2052-11.1.0.9192</vt:lpwstr>
  </property>
</Properties>
</file>