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72" r:id="rId6"/>
    <p:sldId id="292" r:id="rId7"/>
    <p:sldId id="382" r:id="rId8"/>
    <p:sldId id="309" r:id="rId9"/>
    <p:sldId id="392" r:id="rId10"/>
    <p:sldId id="393" r:id="rId11"/>
    <p:sldId id="339" r:id="rId12"/>
    <p:sldId id="397" r:id="rId13"/>
    <p:sldId id="394" r:id="rId14"/>
    <p:sldId id="396" r:id="rId15"/>
    <p:sldId id="265" r:id="rId16"/>
    <p:sldId id="395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rgbClr val="FE1414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28">
          <p15:clr>
            <a:srgbClr val="A4A3A4"/>
          </p15:clr>
        </p15:guide>
        <p15:guide id="3" pos="1844">
          <p15:clr>
            <a:srgbClr val="A4A3A4"/>
          </p15:clr>
        </p15:guide>
        <p15:guide id="4" pos="67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" initials="" lastIdx="0" clrIdx="0"/>
  <p:cmAuthor id="1" name="1847598167@qq.com" initials="1" lastIdx="2" clrIdx="1">
    <p:extLst>
      <p:ext uri="{19B8F6BF-5375-455C-9EA6-DF929625EA0E}">
        <p15:presenceInfo xmlns:p15="http://schemas.microsoft.com/office/powerpoint/2012/main" userId="61781d5301c291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414"/>
    <a:srgbClr val="0000FF"/>
    <a:srgbClr val="8AC9DA"/>
    <a:srgbClr val="4BACC6"/>
    <a:srgbClr val="31859C"/>
    <a:srgbClr val="2D7A8F"/>
    <a:srgbClr val="93CDDD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2617" autoAdjust="0"/>
  </p:normalViewPr>
  <p:slideViewPr>
    <p:cSldViewPr snapToGrid="0">
      <p:cViewPr varScale="1">
        <p:scale>
          <a:sx n="67" d="100"/>
          <a:sy n="67" d="100"/>
        </p:scale>
        <p:origin x="788" y="52"/>
      </p:cViewPr>
      <p:guideLst>
        <p:guide orient="horz" pos="2182"/>
        <p:guide pos="3828"/>
        <p:guide pos="1844"/>
        <p:guide pos="67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5BFDF6-382E-43B4-8227-B915DBD4D982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E6F9E2-62F3-4FF1-81A1-6830D110F7C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6F9E2-62F3-4FF1-81A1-6830D110F7C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60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6F9E2-62F3-4FF1-81A1-6830D110F7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69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6F9E2-62F3-4FF1-81A1-6830D110F7C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7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6F9E2-62F3-4FF1-81A1-6830D110F7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8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19B1-EF63-4DA8-AE71-3207937E9396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DE17-94E9-42D8-A277-92753BDBAF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2DAE-58C7-48DE-8E9F-5C371041B75D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8DDE-5827-48A0-897D-84769B893A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44E3-0A4F-4C7C-A9E7-D4E22BC36108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9BC8-CE1F-48A6-A6ED-6D0D91737C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C580A-9C81-0541-9EA7-021A8EC6B31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155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F1D7-6A40-9D44-8110-770223CF45D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41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735F-DE21-A543-ADC3-28AA410F059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487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EE92A-7DE9-8B43-B0B7-752E7687BE3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822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156D3-C650-DB42-BD30-0219E8A5F4D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20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33C10-7AB0-224B-9A31-6431FC37968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5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3CB61-A4B9-7544-A61E-A2299B19D0A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867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7DAD-1839-D84D-AAD4-6DF8DF5027A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970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FDDA-7EAE-4850-8170-C319427770AD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0500-B8CB-40D9-99AD-8884A75C02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B4D90-9925-744B-BC7F-99DC96C4E5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23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66DA9-3A37-3A4B-A718-6F0F22862D2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831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28A0-4032-EB4E-9B92-8945131D6A2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066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0F9C80-BB51-D74B-926C-81EE3500579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643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A354CE3-59D7-F549-A2E4-CDBC2F3536E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282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、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828801"/>
            <a:ext cx="5384800" cy="20748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056063"/>
            <a:ext cx="5384800" cy="20748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23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045DA3D-802E-1549-ABE2-86385B2CE76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4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40BF-AE0A-4026-8F5C-C7D9DF183BC9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5EFE-B0FB-49FD-82F6-6577560151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BCA1-1806-4278-8D71-FA7220302D3A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56EB-AA70-4324-BEEC-85F3070997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C193-7FC1-489B-87A3-E77CC841FF04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EF65-777D-4439-89EE-C2DE340958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A64B-6EF1-4070-A977-F7625C888DD0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7AC3-3107-4930-B8AF-455045B268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CB02-A76B-4441-968C-79D51BBB3D87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5304-3153-45E7-B1F5-4747828EA1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9B88-CDCB-4333-BCDA-2A60A0563C91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8139-EB50-49C2-9D87-26D8A52D61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0E8D-D6A8-4BFD-BACC-EC94713890E6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373C-4090-49DE-A555-2047C68DD9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rgbClr val="FFFFE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1CCD3A-D139-450C-B96D-AA764634BF96}" type="datetimeFigureOut">
              <a:rPr lang="zh-CN" altLang="en-US"/>
              <a:t>2020/10/14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F5AB87-1FAB-49B6-B4E4-5A9AC5C64D8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30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</a:pPr>
            <a:fld id="{69267F8B-29D3-2D4E-97AF-B83C97C6E3C0}" type="slidenum">
              <a:rPr lang="en-US" altLang="zh-CN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1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宋体"/>
          <a:cs typeface="宋体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3313" y="3799840"/>
            <a:ext cx="357505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微信图片_202007151638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5838" y="0"/>
            <a:ext cx="4514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4616A6D-3189-42A7-A148-B7934669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4824"/>
            <a:ext cx="3766170" cy="48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3584762-4DE6-4E5C-84D4-C965B65899DD}"/>
              </a:ext>
            </a:extLst>
          </p:cNvPr>
          <p:cNvSpPr txBox="1"/>
          <p:nvPr/>
        </p:nvSpPr>
        <p:spPr>
          <a:xfrm>
            <a:off x="1213168" y="843537"/>
            <a:ext cx="1063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cs typeface="Arial" panose="020B0604020202020204" pitchFamily="34" charset="0"/>
              </a:rPr>
              <a:t>Book 1 Unit 5  Nelson   Mandela</a:t>
            </a:r>
            <a:endParaRPr lang="zh-CN" altLang="en-US" sz="5400" dirty="0"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F46C4E-D979-48CF-B23B-D8759507F4A0}"/>
              </a:ext>
            </a:extLst>
          </p:cNvPr>
          <p:cNvSpPr txBox="1"/>
          <p:nvPr/>
        </p:nvSpPr>
        <p:spPr>
          <a:xfrm>
            <a:off x="4053840" y="2690198"/>
            <a:ext cx="682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Reading </a:t>
            </a:r>
            <a:r>
              <a:rPr lang="zh-CN" altLang="en-US" sz="5400" b="0" dirty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Elias’ Story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 flipV="1">
            <a:off x="81280" y="1854994"/>
            <a:ext cx="11482071" cy="3148012"/>
          </a:xfrm>
          <a:prstGeom prst="chevron">
            <a:avLst>
              <a:gd name="adj" fmla="val 455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40962" name="文本框 2"/>
          <p:cNvSpPr txBox="1">
            <a:spLocks noChangeArrowheads="1"/>
          </p:cNvSpPr>
          <p:nvPr/>
        </p:nvSpPr>
        <p:spPr bwMode="auto">
          <a:xfrm flipH="1">
            <a:off x="1390127" y="2568174"/>
            <a:ext cx="941174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four:  Improvement </a:t>
            </a:r>
            <a:endParaRPr lang="zh-CN" altLang="en-US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3" name="组合 16"/>
          <p:cNvGrpSpPr/>
          <p:nvPr/>
        </p:nvGrpSpPr>
        <p:grpSpPr bwMode="auto">
          <a:xfrm flipH="1">
            <a:off x="9678988" y="2799556"/>
            <a:ext cx="2090737" cy="1095375"/>
            <a:chOff x="124866" y="2917648"/>
            <a:chExt cx="2091026" cy="1095285"/>
          </a:xfrm>
        </p:grpSpPr>
        <p:sp>
          <p:nvSpPr>
            <p:cNvPr id="12" name="燕尾形 11"/>
            <p:cNvSpPr/>
            <p:nvPr/>
          </p:nvSpPr>
          <p:spPr>
            <a:xfrm rot="11326770">
              <a:off x="698032" y="3341476"/>
              <a:ext cx="1473404" cy="249217"/>
            </a:xfrm>
            <a:prstGeom prst="chevron">
              <a:avLst/>
            </a:prstGeom>
            <a:solidFill>
              <a:srgbClr val="3185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rot="12479251">
              <a:off x="742488" y="3681173"/>
              <a:ext cx="1473404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8988954">
              <a:off x="615471" y="3087497"/>
              <a:ext cx="1473404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4" name="组合 6"/>
            <p:cNvGrpSpPr/>
            <p:nvPr/>
          </p:nvGrpSpPr>
          <p:grpSpPr>
            <a:xfrm>
              <a:off x="124866" y="2917648"/>
              <a:ext cx="1095285" cy="1095285"/>
              <a:chOff x="4896092" y="1180617"/>
              <a:chExt cx="4259483" cy="42594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三十二角星 7"/>
              <p:cNvSpPr/>
              <p:nvPr/>
            </p:nvSpPr>
            <p:spPr>
              <a:xfrm>
                <a:off x="4896092" y="1180617"/>
                <a:ext cx="4259483" cy="4259484"/>
              </a:xfrm>
              <a:prstGeom prst="star32">
                <a:avLst>
                  <a:gd name="adj" fmla="val 46739"/>
                </a:avLst>
              </a:prstGeom>
              <a:solidFill>
                <a:srgbClr val="31859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312780" y="1597306"/>
                <a:ext cx="3426106" cy="3426106"/>
              </a:xfrm>
              <a:prstGeom prst="ellipse">
                <a:avLst/>
              </a:prstGeom>
              <a:solidFill>
                <a:srgbClr val="4BACC6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320560" y="2605086"/>
                <a:ext cx="1410547" cy="1410547"/>
              </a:xfrm>
              <a:prstGeom prst="ellipse">
                <a:avLst/>
              </a:prstGeom>
              <a:solidFill>
                <a:srgbClr val="FFFFE7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</p:grpSp>
      <p:sp>
        <p:nvSpPr>
          <p:cNvPr id="19" name="梯形 18"/>
          <p:cNvSpPr/>
          <p:nvPr/>
        </p:nvSpPr>
        <p:spPr>
          <a:xfrm rot="14198795" flipH="1">
            <a:off x="240506" y="-848519"/>
            <a:ext cx="1057276" cy="2039938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sp>
        <p:nvSpPr>
          <p:cNvPr id="20" name="梯形 19"/>
          <p:cNvSpPr/>
          <p:nvPr/>
        </p:nvSpPr>
        <p:spPr>
          <a:xfrm rot="19075718" flipH="1">
            <a:off x="3175" y="5456238"/>
            <a:ext cx="1057275" cy="2039937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pic>
        <p:nvPicPr>
          <p:cNvPr id="40967" name="Picture 13" descr="微信图片_2020071516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0"/>
            <a:ext cx="4514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D8804C1-C57C-48BA-BEFC-D9BE8047423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Discussion: </a:t>
            </a:r>
            <a:r>
              <a:rPr lang="en-US" altLang="zh-CN" dirty="0">
                <a:solidFill>
                  <a:schemeClr val="tx1"/>
                </a:solidFill>
              </a:rPr>
              <a:t>Use some adjectives to describe Mandela.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E57531-B6EC-439C-A721-D256217E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25" y="2512973"/>
            <a:ext cx="3337376" cy="236545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063BB3A3-59FD-4373-B2BD-6CD98D43D2E7}"/>
              </a:ext>
            </a:extLst>
          </p:cNvPr>
          <p:cNvGrpSpPr/>
          <p:nvPr/>
        </p:nvGrpSpPr>
        <p:grpSpPr>
          <a:xfrm>
            <a:off x="4126139" y="890804"/>
            <a:ext cx="2541361" cy="1188823"/>
            <a:chOff x="4126139" y="890804"/>
            <a:chExt cx="2541361" cy="118882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EB23EB23-255B-4F20-8768-6955E5BBC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6139" y="890804"/>
              <a:ext cx="2541361" cy="1188823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03B48E9-ED01-4CC4-93BC-DCD002E89F2D}"/>
                </a:ext>
              </a:extLst>
            </p:cNvPr>
            <p:cNvSpPr txBox="1"/>
            <p:nvPr/>
          </p:nvSpPr>
          <p:spPr>
            <a:xfrm>
              <a:off x="4391025" y="1128150"/>
              <a:ext cx="2276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generous</a:t>
              </a:r>
              <a:endParaRPr lang="zh-CN" altLang="en-US" dirty="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8B24819-37EF-4F49-AFE5-8B84ABB8E30A}"/>
              </a:ext>
            </a:extLst>
          </p:cNvPr>
          <p:cNvGrpSpPr/>
          <p:nvPr/>
        </p:nvGrpSpPr>
        <p:grpSpPr>
          <a:xfrm>
            <a:off x="990600" y="2324099"/>
            <a:ext cx="3100858" cy="1349373"/>
            <a:chOff x="990600" y="2324099"/>
            <a:chExt cx="3100858" cy="134937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155A14C-5C77-4D89-B720-24F8CC3BC167}"/>
                </a:ext>
              </a:extLst>
            </p:cNvPr>
            <p:cNvSpPr/>
            <p:nvPr/>
          </p:nvSpPr>
          <p:spPr>
            <a:xfrm>
              <a:off x="990600" y="2324099"/>
              <a:ext cx="2902508" cy="134937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G</a:t>
              </a:r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E22752A-C4F7-4AF4-B85E-BA2EBEC01602}"/>
                </a:ext>
              </a:extLst>
            </p:cNvPr>
            <p:cNvSpPr txBox="1"/>
            <p:nvPr/>
          </p:nvSpPr>
          <p:spPr>
            <a:xfrm>
              <a:off x="1188950" y="2655886"/>
              <a:ext cx="2902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determined</a:t>
              </a:r>
              <a:endParaRPr lang="zh-CN" altLang="en-US" dirty="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867E511-C839-47E6-9AD7-13DAD4045439}"/>
              </a:ext>
            </a:extLst>
          </p:cNvPr>
          <p:cNvGrpSpPr/>
          <p:nvPr/>
        </p:nvGrpSpPr>
        <p:grpSpPr>
          <a:xfrm>
            <a:off x="2287608" y="5106769"/>
            <a:ext cx="2352674" cy="1188823"/>
            <a:chOff x="2287608" y="5106769"/>
            <a:chExt cx="2352674" cy="1188823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F043F6B-31D3-4CF6-9F44-1D11CA2AC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7608" y="5106769"/>
              <a:ext cx="2352674" cy="1188823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9052035-A888-4839-B8A8-2788C27144FD}"/>
                </a:ext>
              </a:extLst>
            </p:cNvPr>
            <p:cNvSpPr txBox="1"/>
            <p:nvPr/>
          </p:nvSpPr>
          <p:spPr>
            <a:xfrm>
              <a:off x="2516207" y="5406684"/>
              <a:ext cx="2124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selfless</a:t>
              </a:r>
              <a:endParaRPr lang="zh-CN" altLang="en-US" dirty="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FD36081-F7E8-447F-9C44-F64F1A499572}"/>
              </a:ext>
            </a:extLst>
          </p:cNvPr>
          <p:cNvGrpSpPr/>
          <p:nvPr/>
        </p:nvGrpSpPr>
        <p:grpSpPr>
          <a:xfrm>
            <a:off x="6181725" y="5311772"/>
            <a:ext cx="2528417" cy="1188823"/>
            <a:chOff x="6181725" y="5311772"/>
            <a:chExt cx="2528417" cy="118882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D175F52-3F2E-4919-90CB-82F5C280F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1725" y="5311772"/>
              <a:ext cx="2528417" cy="1188823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829D0AE-5DE1-438C-B4AE-F58B72214AAD}"/>
                </a:ext>
              </a:extLst>
            </p:cNvPr>
            <p:cNvSpPr txBox="1"/>
            <p:nvPr/>
          </p:nvSpPr>
          <p:spPr>
            <a:xfrm>
              <a:off x="6667500" y="5583017"/>
              <a:ext cx="1571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brave</a:t>
              </a:r>
              <a:endParaRPr lang="zh-CN" altLang="en-US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EB0206B-A90E-439F-BD9C-5F8B98A374D7}"/>
              </a:ext>
            </a:extLst>
          </p:cNvPr>
          <p:cNvGrpSpPr/>
          <p:nvPr/>
        </p:nvGrpSpPr>
        <p:grpSpPr>
          <a:xfrm>
            <a:off x="8713768" y="3548963"/>
            <a:ext cx="2763857" cy="1423087"/>
            <a:chOff x="8713768" y="3548963"/>
            <a:chExt cx="2763857" cy="142308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0F1C38E-5F60-4A6E-9163-90DD485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3768" y="3548963"/>
              <a:ext cx="2259032" cy="1423087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775BC17-555A-4BD2-918F-3C2C84237DA6}"/>
                </a:ext>
              </a:extLst>
            </p:cNvPr>
            <p:cNvSpPr txBox="1"/>
            <p:nvPr/>
          </p:nvSpPr>
          <p:spPr>
            <a:xfrm>
              <a:off x="9210675" y="3922931"/>
              <a:ext cx="2266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wise</a:t>
              </a:r>
              <a:endParaRPr lang="zh-CN" altLang="en-US" dirty="0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FE4F28D-1AC9-482A-AD93-5F6CC5AFDFAC}"/>
              </a:ext>
            </a:extLst>
          </p:cNvPr>
          <p:cNvGrpSpPr/>
          <p:nvPr/>
        </p:nvGrpSpPr>
        <p:grpSpPr>
          <a:xfrm>
            <a:off x="7796213" y="1367392"/>
            <a:ext cx="2828924" cy="1188823"/>
            <a:chOff x="7796213" y="1367392"/>
            <a:chExt cx="2828924" cy="118882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9C5C97F-7550-4455-BA52-DDAA36BA2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6213" y="1367392"/>
              <a:ext cx="2828924" cy="1188823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4CD468A-FA12-41FC-8FB8-FB14917F01F9}"/>
                </a:ext>
              </a:extLst>
            </p:cNvPr>
            <p:cNvSpPr txBox="1"/>
            <p:nvPr/>
          </p:nvSpPr>
          <p:spPr>
            <a:xfrm>
              <a:off x="8311573" y="1581325"/>
              <a:ext cx="2259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reliable</a:t>
              </a:r>
              <a:endParaRPr lang="zh-CN" altLang="en-US" dirty="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93F1215-C103-42FA-8309-03C6FBF51AF8}"/>
              </a:ext>
            </a:extLst>
          </p:cNvPr>
          <p:cNvGrpSpPr/>
          <p:nvPr/>
        </p:nvGrpSpPr>
        <p:grpSpPr>
          <a:xfrm>
            <a:off x="10484407" y="588577"/>
            <a:ext cx="1450418" cy="1010124"/>
            <a:chOff x="10484407" y="588577"/>
            <a:chExt cx="1450418" cy="1010124"/>
          </a:xfrm>
        </p:grpSpPr>
        <p:sp>
          <p:nvSpPr>
            <p:cNvPr id="37" name="思想气泡: 云 36">
              <a:extLst>
                <a:ext uri="{FF2B5EF4-FFF2-40B4-BE49-F238E27FC236}">
                  <a16:creationId xmlns:a16="http://schemas.microsoft.com/office/drawing/2014/main" id="{ECF5CF74-F06C-4B82-A841-55E0B4B1EB52}"/>
                </a:ext>
              </a:extLst>
            </p:cNvPr>
            <p:cNvSpPr/>
            <p:nvPr/>
          </p:nvSpPr>
          <p:spPr>
            <a:xfrm>
              <a:off x="10484407" y="588577"/>
              <a:ext cx="1450418" cy="1010124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FC0B2E2-A03A-455E-A645-56E196CE8F46}"/>
                </a:ext>
              </a:extLst>
            </p:cNvPr>
            <p:cNvSpPr txBox="1"/>
            <p:nvPr/>
          </p:nvSpPr>
          <p:spPr>
            <a:xfrm>
              <a:off x="10842903" y="628817"/>
              <a:ext cx="1091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….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84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46AD946-743D-4635-9030-8E563F2DFD41}"/>
              </a:ext>
            </a:extLst>
          </p:cNvPr>
          <p:cNvSpPr txBox="1"/>
          <p:nvPr/>
        </p:nvSpPr>
        <p:spPr>
          <a:xfrm>
            <a:off x="0" y="0"/>
            <a:ext cx="48971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Writing 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340240C-82F2-43BC-8673-6E1CC32C67ED}"/>
              </a:ext>
            </a:extLst>
          </p:cNvPr>
          <p:cNvSpPr txBox="1"/>
          <p:nvPr/>
        </p:nvSpPr>
        <p:spPr>
          <a:xfrm>
            <a:off x="81280" y="787004"/>
            <a:ext cx="7711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Write a brief introduction for Mandela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D470C5-4FBD-40E4-B65B-28FCA131748F}"/>
              </a:ext>
            </a:extLst>
          </p:cNvPr>
          <p:cNvGrpSpPr/>
          <p:nvPr/>
        </p:nvGrpSpPr>
        <p:grpSpPr>
          <a:xfrm>
            <a:off x="7406640" y="2061515"/>
            <a:ext cx="4859655" cy="4725366"/>
            <a:chOff x="7406640" y="2061515"/>
            <a:chExt cx="4859655" cy="4725366"/>
          </a:xfrm>
        </p:grpSpPr>
        <p:sp>
          <p:nvSpPr>
            <p:cNvPr id="4" name="云形 3">
              <a:extLst>
                <a:ext uri="{FF2B5EF4-FFF2-40B4-BE49-F238E27FC236}">
                  <a16:creationId xmlns:a16="http://schemas.microsoft.com/office/drawing/2014/main" id="{6A421505-7358-4925-A00D-3B65D7D724A5}"/>
                </a:ext>
              </a:extLst>
            </p:cNvPr>
            <p:cNvSpPr/>
            <p:nvPr/>
          </p:nvSpPr>
          <p:spPr>
            <a:xfrm>
              <a:off x="7406640" y="2061515"/>
              <a:ext cx="4785360" cy="4725366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5EE5FC1-8626-40FC-B82C-810CF57B3D13}"/>
                </a:ext>
              </a:extLst>
            </p:cNvPr>
            <p:cNvSpPr txBox="1"/>
            <p:nvPr/>
          </p:nvSpPr>
          <p:spPr>
            <a:xfrm>
              <a:off x="7717155" y="2633328"/>
              <a:ext cx="454914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1765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Tips:</a:t>
              </a:r>
            </a:p>
            <a:p>
              <a:pPr marL="151765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1.qualities(generous/</a:t>
              </a:r>
            </a:p>
            <a:p>
              <a:pPr marL="151765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selfless/honest//selfish/</a:t>
              </a:r>
            </a:p>
            <a:p>
              <a:pPr marL="151765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determined/wise/brave))</a:t>
              </a:r>
            </a:p>
            <a:p>
              <a:pPr marL="151765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2.Topic sentence; 3.supporting facts;</a:t>
              </a:r>
            </a:p>
            <a:p>
              <a:pPr marL="151765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0" kern="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His influence</a:t>
              </a: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A06968-04D1-43FE-910D-8561A4B1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80" y="0"/>
            <a:ext cx="4561840" cy="22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52E428F-804F-415E-9329-6C442F2E30C1}"/>
              </a:ext>
            </a:extLst>
          </p:cNvPr>
          <p:cNvGrpSpPr/>
          <p:nvPr/>
        </p:nvGrpSpPr>
        <p:grpSpPr>
          <a:xfrm>
            <a:off x="0" y="1404321"/>
            <a:ext cx="7477760" cy="4916387"/>
            <a:chOff x="0" y="1404321"/>
            <a:chExt cx="7477760" cy="491638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D44DE13-B905-463B-8756-150BD255C6B3}"/>
                </a:ext>
              </a:extLst>
            </p:cNvPr>
            <p:cNvSpPr txBox="1"/>
            <p:nvPr/>
          </p:nvSpPr>
          <p:spPr>
            <a:xfrm>
              <a:off x="93980" y="4295875"/>
              <a:ext cx="70732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1524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</a:rPr>
                <a:t>①</a:t>
              </a:r>
              <a:r>
                <a:rPr lang="en-US" altLang="zh-CN" sz="3200" b="0" kern="100" dirty="0">
                  <a:solidFill>
                    <a:prstClr val="black"/>
                  </a:solidFill>
                  <a:latin typeface="Times New Roman" panose="02020603050405020304"/>
                  <a:cs typeface="Times New Roman" panose="02020603050405020304"/>
                </a:rPr>
                <a:t> Basic information about Mandela </a:t>
              </a: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.</a:t>
              </a:r>
              <a:endPara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pPr marL="0" marR="0" lvl="0" indent="152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</a:rPr>
                <a:t>②</a:t>
              </a: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.Give an example to show the quality.</a:t>
              </a:r>
              <a:endPara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  <a:p>
              <a:pPr marL="0" marR="0" lvl="0" indent="1524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/>
                </a:rPr>
                <a:t>③</a:t>
              </a:r>
              <a:r>
                <a:rPr kumimoji="0" lang="en-US" altLang="zh-CN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Times New Roman" panose="02020603050405020304"/>
                </a:rPr>
                <a:t>.What influence did Mandela bring?</a:t>
              </a:r>
              <a:endPara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anose="02020603050405020304"/>
              </a:endParaRPr>
            </a:p>
          </p:txBody>
        </p:sp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id="{F95FFC48-2223-4C70-8BD0-1F566C68FE0C}"/>
                </a:ext>
              </a:extLst>
            </p:cNvPr>
            <p:cNvSpPr/>
            <p:nvPr/>
          </p:nvSpPr>
          <p:spPr>
            <a:xfrm>
              <a:off x="0" y="3840703"/>
              <a:ext cx="7477760" cy="2480005"/>
            </a:xfrm>
            <a:prstGeom prst="fram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3AA5D7A7-D8CD-45B4-A65F-ED76D6375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680" y="1404321"/>
              <a:ext cx="456184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0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78D2853-070F-4965-B33B-0E5D04AC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" y="0"/>
            <a:ext cx="12639040" cy="677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流程图: 可选过程 2">
            <a:extLst>
              <a:ext uri="{FF2B5EF4-FFF2-40B4-BE49-F238E27FC236}">
                <a16:creationId xmlns:a16="http://schemas.microsoft.com/office/drawing/2014/main" id="{34341D59-FFFF-4A21-B6D8-D9329B218FD5}"/>
              </a:ext>
            </a:extLst>
          </p:cNvPr>
          <p:cNvSpPr/>
          <p:nvPr/>
        </p:nvSpPr>
        <p:spPr>
          <a:xfrm>
            <a:off x="5146040" y="3109852"/>
            <a:ext cx="6664960" cy="181864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913B69-7918-4658-93BC-6825BD1F0398}"/>
              </a:ext>
            </a:extLst>
          </p:cNvPr>
          <p:cNvSpPr txBox="1"/>
          <p:nvPr/>
        </p:nvSpPr>
        <p:spPr>
          <a:xfrm>
            <a:off x="5110480" y="3603673"/>
            <a:ext cx="673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for your listening!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xinsrc_e9851e5eb41011d697d200b0d03f0aa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84"/>
            <a:ext cx="2994025" cy="338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6" name="Picture 4" descr="681976c8a715cce8e0a11e27518c4cb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96" y="246701"/>
            <a:ext cx="210185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76520" y="2168523"/>
            <a:ext cx="612140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Let there be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justice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 for all. </a:t>
            </a:r>
          </a:p>
          <a:p>
            <a:pPr>
              <a:spcBef>
                <a:spcPct val="20000"/>
              </a:spcBef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Let there be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peace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 for all. </a:t>
            </a:r>
          </a:p>
          <a:p>
            <a:pPr>
              <a:spcBef>
                <a:spcPct val="20000"/>
              </a:spcBef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Let there be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work, bread, water and salt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for all.</a:t>
            </a:r>
          </a:p>
          <a:p>
            <a:pPr>
              <a:spcBef>
                <a:spcPct val="20000"/>
              </a:spcBef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宋体"/>
              </a:rPr>
              <a:t>                                          ----- Nelson Mandela </a:t>
            </a:r>
          </a:p>
        </p:txBody>
      </p:sp>
      <p:pic>
        <p:nvPicPr>
          <p:cNvPr id="18439" name="Picture 7" descr="xinsrc_53212020717268751500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0277" y="5212712"/>
            <a:ext cx="1404938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09613" y="104551"/>
            <a:ext cx="71036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5400" u="sng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宋体"/>
              </a:rPr>
              <a:t>Nelson Mandela—a modern hero </a:t>
            </a:r>
            <a:endParaRPr lang="zh-CN" altLang="en-US" sz="540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宋体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C401A9-36FC-4ABE-BA7F-347F945303B9}"/>
              </a:ext>
            </a:extLst>
          </p:cNvPr>
          <p:cNvSpPr txBox="1"/>
          <p:nvPr/>
        </p:nvSpPr>
        <p:spPr>
          <a:xfrm>
            <a:off x="71120" y="4198904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钟声响起归家的讯号 在他生命里仿佛带点唏嘘黑色剪给他的意义 是一生奉献肤色斗争 </a:t>
            </a:r>
            <a:endParaRPr lang="en-US" altLang="zh-CN" sz="3200" dirty="0"/>
          </a:p>
          <a:p>
            <a:r>
              <a:rPr lang="zh-CN" altLang="en-US" sz="3200" dirty="0"/>
              <a:t>中年月把拥有变做失去  疲倦的双眼带着期望 今天只有残留的驱壳 迎接光辉岁月 风雨中抱紧自由 一生经过傍徨的挣扎 自信可改变未来 问谁又能做到</a:t>
            </a:r>
          </a:p>
        </p:txBody>
      </p:sp>
    </p:spTree>
    <p:extLst>
      <p:ext uri="{BB962C8B-B14F-4D97-AF65-F5344CB8AC3E}">
        <p14:creationId xmlns:p14="http://schemas.microsoft.com/office/powerpoint/2010/main" val="493719291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5F3CC4-DAE1-4887-809D-D96F6ED129D8}"/>
              </a:ext>
            </a:extLst>
          </p:cNvPr>
          <p:cNvSpPr txBox="1"/>
          <p:nvPr/>
        </p:nvSpPr>
        <p:spPr>
          <a:xfrm>
            <a:off x="-106680" y="-12250"/>
            <a:ext cx="108305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Make up a Dialogue ----Group discussion 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8C9819-B881-49DC-9463-E799AAE1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2329180"/>
            <a:ext cx="2294890" cy="21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2C6028E-A058-4C05-8C1C-92239794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7438" y="4474894"/>
            <a:ext cx="3281681" cy="24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C3539C5-E104-43AD-8F47-E0A040A78C04}"/>
              </a:ext>
            </a:extLst>
          </p:cNvPr>
          <p:cNvGrpSpPr/>
          <p:nvPr/>
        </p:nvGrpSpPr>
        <p:grpSpPr>
          <a:xfrm>
            <a:off x="2199640" y="2757854"/>
            <a:ext cx="4084320" cy="1615440"/>
            <a:chOff x="2199640" y="2757854"/>
            <a:chExt cx="4084320" cy="1615440"/>
          </a:xfrm>
        </p:grpSpPr>
        <p:sp>
          <p:nvSpPr>
            <p:cNvPr id="3" name="云形 2">
              <a:extLst>
                <a:ext uri="{FF2B5EF4-FFF2-40B4-BE49-F238E27FC236}">
                  <a16:creationId xmlns:a16="http://schemas.microsoft.com/office/drawing/2014/main" id="{AE9F0745-7431-403D-83EA-76C43F24062B}"/>
                </a:ext>
              </a:extLst>
            </p:cNvPr>
            <p:cNvSpPr/>
            <p:nvPr/>
          </p:nvSpPr>
          <p:spPr>
            <a:xfrm>
              <a:off x="2199640" y="2757854"/>
              <a:ext cx="4084320" cy="161544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FDEEBF3-6E16-4DB8-A310-DCF620A03FA1}"/>
                </a:ext>
              </a:extLst>
            </p:cNvPr>
            <p:cNvSpPr txBox="1"/>
            <p:nvPr/>
          </p:nvSpPr>
          <p:spPr>
            <a:xfrm>
              <a:off x="3051810" y="3110778"/>
              <a:ext cx="2885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interviewer </a:t>
              </a:r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BFB74D-1940-48F0-97C2-2B74E35D0D70}"/>
              </a:ext>
            </a:extLst>
          </p:cNvPr>
          <p:cNvGrpSpPr/>
          <p:nvPr/>
        </p:nvGrpSpPr>
        <p:grpSpPr>
          <a:xfrm>
            <a:off x="2448561" y="4795520"/>
            <a:ext cx="5720079" cy="1717040"/>
            <a:chOff x="2448561" y="4795520"/>
            <a:chExt cx="5720079" cy="1717040"/>
          </a:xfrm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87695001-29AF-46BC-8519-40FCAA32C566}"/>
                </a:ext>
              </a:extLst>
            </p:cNvPr>
            <p:cNvSpPr/>
            <p:nvPr/>
          </p:nvSpPr>
          <p:spPr>
            <a:xfrm>
              <a:off x="2448561" y="4795520"/>
              <a:ext cx="5720079" cy="171704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9B07401-1B12-4563-8C75-11425F3F303E}"/>
                </a:ext>
              </a:extLst>
            </p:cNvPr>
            <p:cNvSpPr txBox="1"/>
            <p:nvPr/>
          </p:nvSpPr>
          <p:spPr>
            <a:xfrm>
              <a:off x="3291840" y="5330874"/>
              <a:ext cx="4592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Mandela said:……</a:t>
              </a:r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467C6CE-24D6-4AD3-B0CA-943CD507DA8F}"/>
              </a:ext>
            </a:extLst>
          </p:cNvPr>
          <p:cNvGrpSpPr/>
          <p:nvPr/>
        </p:nvGrpSpPr>
        <p:grpSpPr>
          <a:xfrm>
            <a:off x="436880" y="1041932"/>
            <a:ext cx="13310871" cy="1276891"/>
            <a:chOff x="436880" y="1041932"/>
            <a:chExt cx="13310871" cy="1276891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27ED0FF-FB87-4855-B7B0-56DFE32EBB64}"/>
                </a:ext>
              </a:extLst>
            </p:cNvPr>
            <p:cNvSpPr/>
            <p:nvPr/>
          </p:nvSpPr>
          <p:spPr>
            <a:xfrm>
              <a:off x="436880" y="1041932"/>
              <a:ext cx="11572239" cy="127689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56E91E3-4038-423C-B76F-0F77847236E7}"/>
                </a:ext>
              </a:extLst>
            </p:cNvPr>
            <p:cNvSpPr txBox="1"/>
            <p:nvPr/>
          </p:nvSpPr>
          <p:spPr>
            <a:xfrm>
              <a:off x="1332231" y="1296949"/>
              <a:ext cx="12415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some good questions according to the passage.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9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3"/>
          <p:cNvGrpSpPr/>
          <p:nvPr/>
        </p:nvGrpSpPr>
        <p:grpSpPr bwMode="auto">
          <a:xfrm>
            <a:off x="134938" y="0"/>
            <a:ext cx="1095375" cy="7027863"/>
            <a:chOff x="354364" y="-170386"/>
            <a:chExt cx="1095285" cy="7028386"/>
          </a:xfrm>
        </p:grpSpPr>
        <p:sp>
          <p:nvSpPr>
            <p:cNvPr id="13" name="梯形 12"/>
            <p:cNvSpPr/>
            <p:nvPr/>
          </p:nvSpPr>
          <p:spPr>
            <a:xfrm flipV="1">
              <a:off x="484528" y="-170386"/>
              <a:ext cx="834956" cy="3067278"/>
            </a:xfrm>
            <a:prstGeom prst="trapezoid">
              <a:avLst>
                <a:gd name="adj" fmla="val 33333"/>
              </a:avLst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/>
            </a:p>
          </p:txBody>
        </p:sp>
        <p:sp>
          <p:nvSpPr>
            <p:cNvPr id="12" name="梯形 11"/>
            <p:cNvSpPr/>
            <p:nvPr/>
          </p:nvSpPr>
          <p:spPr>
            <a:xfrm>
              <a:off x="484528" y="3790722"/>
              <a:ext cx="834956" cy="3067278"/>
            </a:xfrm>
            <a:prstGeom prst="trapezoid">
              <a:avLst>
                <a:gd name="adj" fmla="val 33333"/>
              </a:avLst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54364" y="2796165"/>
              <a:ext cx="1095285" cy="1095285"/>
              <a:chOff x="4896092" y="1180617"/>
              <a:chExt cx="4259483" cy="42594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三十二角星 8"/>
              <p:cNvSpPr/>
              <p:nvPr/>
            </p:nvSpPr>
            <p:spPr>
              <a:xfrm>
                <a:off x="4896092" y="1180617"/>
                <a:ext cx="4259483" cy="4259484"/>
              </a:xfrm>
              <a:prstGeom prst="star32">
                <a:avLst>
                  <a:gd name="adj" fmla="val 46739"/>
                </a:avLst>
              </a:prstGeom>
              <a:solidFill>
                <a:srgbClr val="31859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312780" y="1597306"/>
                <a:ext cx="3426106" cy="3426106"/>
              </a:xfrm>
              <a:prstGeom prst="ellipse">
                <a:avLst/>
              </a:prstGeom>
              <a:solidFill>
                <a:srgbClr val="4BACC6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320560" y="2605086"/>
                <a:ext cx="1410547" cy="1410547"/>
              </a:xfrm>
              <a:prstGeom prst="ellipse">
                <a:avLst/>
              </a:prstGeom>
              <a:solidFill>
                <a:srgbClr val="FFFFE7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</p:grpSp>
      <p:sp>
        <p:nvSpPr>
          <p:cNvPr id="17410" name="文本框 14"/>
          <p:cNvSpPr txBox="1">
            <a:spLocks noChangeArrowheads="1"/>
          </p:cNvSpPr>
          <p:nvPr/>
        </p:nvSpPr>
        <p:spPr bwMode="auto">
          <a:xfrm rot="-5400000">
            <a:off x="-22225" y="2947988"/>
            <a:ext cx="3522663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Traditional Arabic" pitchFamily="18" charset="-78"/>
                <a:ea typeface="微软雅黑" panose="020B0503020204020204" charset="-122"/>
                <a:cs typeface="Traditional Arabic" pitchFamily="18" charset="-78"/>
              </a:rPr>
              <a:t>CONTENTS</a:t>
            </a:r>
            <a:endParaRPr lang="zh-CN" altLang="en-US" sz="4400">
              <a:solidFill>
                <a:schemeClr val="tx1"/>
              </a:solidFill>
              <a:latin typeface="Traditional Arabic" pitchFamily="18" charset="-78"/>
              <a:ea typeface="微软雅黑" panose="020B0503020204020204" charset="-122"/>
              <a:cs typeface="Traditional Arabic" pitchFamily="18" charset="-78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2941638" y="0"/>
            <a:ext cx="7832725" cy="6858000"/>
          </a:xfrm>
          <a:prstGeom prst="line">
            <a:avLst/>
          </a:prstGeom>
          <a:ln>
            <a:solidFill>
              <a:srgbClr val="318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2965450" y="0"/>
            <a:ext cx="7808913" cy="6858000"/>
          </a:xfrm>
          <a:prstGeom prst="line">
            <a:avLst/>
          </a:prstGeom>
          <a:ln>
            <a:solidFill>
              <a:srgbClr val="318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3" name="组合 38"/>
          <p:cNvGrpSpPr/>
          <p:nvPr/>
        </p:nvGrpSpPr>
        <p:grpSpPr bwMode="auto">
          <a:xfrm>
            <a:off x="5087938" y="1720850"/>
            <a:ext cx="3503612" cy="3556000"/>
            <a:chOff x="4936675" y="1495773"/>
            <a:chExt cx="3869965" cy="3928142"/>
          </a:xfrm>
        </p:grpSpPr>
        <p:grpSp>
          <p:nvGrpSpPr>
            <p:cNvPr id="35" name="组合 34"/>
            <p:cNvGrpSpPr/>
            <p:nvPr/>
          </p:nvGrpSpPr>
          <p:grpSpPr>
            <a:xfrm rot="13316435">
              <a:off x="4936675" y="2687706"/>
              <a:ext cx="3866453" cy="1587062"/>
              <a:chOff x="4940187" y="2633920"/>
              <a:chExt cx="3866453" cy="1587062"/>
            </a:xfrm>
            <a:solidFill>
              <a:srgbClr val="4BACC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燕尾形 35"/>
              <p:cNvSpPr/>
              <p:nvPr/>
            </p:nvSpPr>
            <p:spPr>
              <a:xfrm rot="8321442">
                <a:off x="6258701" y="2633920"/>
                <a:ext cx="2547939" cy="421415"/>
              </a:xfrm>
              <a:prstGeom prst="chevron">
                <a:avLst>
                  <a:gd name="adj" fmla="val 840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燕尾形 36"/>
              <p:cNvSpPr/>
              <p:nvPr/>
            </p:nvSpPr>
            <p:spPr>
              <a:xfrm rot="19110434">
                <a:off x="4940187" y="3799567"/>
                <a:ext cx="2547939" cy="421415"/>
              </a:xfrm>
              <a:prstGeom prst="chevron">
                <a:avLst>
                  <a:gd name="adj" fmla="val 840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8716435">
              <a:off x="4936675" y="2697158"/>
              <a:ext cx="3866453" cy="1587062"/>
              <a:chOff x="4940187" y="2633920"/>
              <a:chExt cx="3866453" cy="1587062"/>
            </a:xfrm>
            <a:solidFill>
              <a:srgbClr val="4BACC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燕尾形 32"/>
              <p:cNvSpPr/>
              <p:nvPr/>
            </p:nvSpPr>
            <p:spPr>
              <a:xfrm rot="8321442">
                <a:off x="6258701" y="2633920"/>
                <a:ext cx="2547939" cy="421415"/>
              </a:xfrm>
              <a:prstGeom prst="chevron">
                <a:avLst>
                  <a:gd name="adj" fmla="val 840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燕尾形 33"/>
              <p:cNvSpPr/>
              <p:nvPr/>
            </p:nvSpPr>
            <p:spPr>
              <a:xfrm rot="19110434">
                <a:off x="4940187" y="3799567"/>
                <a:ext cx="2547939" cy="421415"/>
              </a:xfrm>
              <a:prstGeom prst="chevron">
                <a:avLst>
                  <a:gd name="adj" fmla="val 840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5798139">
              <a:off x="4888223" y="2635469"/>
              <a:ext cx="3866453" cy="1587062"/>
              <a:chOff x="4940187" y="2633920"/>
              <a:chExt cx="3866453" cy="15870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燕尾形 25"/>
              <p:cNvSpPr/>
              <p:nvPr/>
            </p:nvSpPr>
            <p:spPr>
              <a:xfrm rot="8321442">
                <a:off x="6258701" y="2633920"/>
                <a:ext cx="2547939" cy="421415"/>
              </a:xfrm>
              <a:prstGeom prst="chevron">
                <a:avLst>
                  <a:gd name="adj" fmla="val 84004"/>
                </a:avLst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燕尾形 26"/>
              <p:cNvSpPr/>
              <p:nvPr/>
            </p:nvSpPr>
            <p:spPr>
              <a:xfrm rot="19110434">
                <a:off x="4940187" y="3799567"/>
                <a:ext cx="2547939" cy="421415"/>
              </a:xfrm>
              <a:prstGeom prst="chevron">
                <a:avLst>
                  <a:gd name="adj" fmla="val 84004"/>
                </a:avLst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940187" y="2633920"/>
              <a:ext cx="3866453" cy="1587062"/>
              <a:chOff x="4940187" y="2633920"/>
              <a:chExt cx="3866453" cy="15870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燕尾形 16"/>
              <p:cNvSpPr/>
              <p:nvPr/>
            </p:nvSpPr>
            <p:spPr>
              <a:xfrm rot="8321442">
                <a:off x="6258701" y="2633920"/>
                <a:ext cx="2547939" cy="421415"/>
              </a:xfrm>
              <a:prstGeom prst="chevron">
                <a:avLst>
                  <a:gd name="adj" fmla="val 84004"/>
                </a:avLst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燕尾形 22"/>
              <p:cNvSpPr/>
              <p:nvPr/>
            </p:nvSpPr>
            <p:spPr>
              <a:xfrm rot="19110434">
                <a:off x="4940187" y="3799567"/>
                <a:ext cx="2547939" cy="421415"/>
              </a:xfrm>
              <a:prstGeom prst="chevron">
                <a:avLst>
                  <a:gd name="adj" fmla="val 84004"/>
                </a:avLst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414" name="文本框 37"/>
          <p:cNvSpPr txBox="1">
            <a:spLocks noChangeArrowheads="1"/>
          </p:cNvSpPr>
          <p:nvPr/>
        </p:nvSpPr>
        <p:spPr bwMode="auto">
          <a:xfrm>
            <a:off x="6243638" y="192088"/>
            <a:ext cx="17843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ONE</a:t>
            </a:r>
            <a:endParaRPr lang="zh-CN" altLang="en-US" sz="32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5" name="文本框 39"/>
          <p:cNvSpPr txBox="1">
            <a:spLocks noChangeArrowheads="1"/>
          </p:cNvSpPr>
          <p:nvPr/>
        </p:nvSpPr>
        <p:spPr bwMode="auto">
          <a:xfrm>
            <a:off x="5359400" y="782638"/>
            <a:ext cx="33766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Warming-up</a:t>
            </a:r>
          </a:p>
        </p:txBody>
      </p:sp>
      <p:sp>
        <p:nvSpPr>
          <p:cNvPr id="17416" name="文本框 40"/>
          <p:cNvSpPr txBox="1">
            <a:spLocks noChangeArrowheads="1"/>
          </p:cNvSpPr>
          <p:nvPr/>
        </p:nvSpPr>
        <p:spPr bwMode="auto">
          <a:xfrm>
            <a:off x="2768600" y="2754313"/>
            <a:ext cx="178276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TWO</a:t>
            </a:r>
            <a:endParaRPr lang="zh-CN" altLang="en-US" sz="32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7" name="文本框 41"/>
          <p:cNvSpPr txBox="1">
            <a:spLocks noChangeArrowheads="1"/>
          </p:cNvSpPr>
          <p:nvPr/>
        </p:nvSpPr>
        <p:spPr bwMode="auto">
          <a:xfrm>
            <a:off x="1649413" y="3187700"/>
            <a:ext cx="41465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Fast reading</a:t>
            </a:r>
          </a:p>
        </p:txBody>
      </p:sp>
      <p:sp>
        <p:nvSpPr>
          <p:cNvPr id="17418" name="文本框 42"/>
          <p:cNvSpPr txBox="1">
            <a:spLocks noChangeArrowheads="1"/>
          </p:cNvSpPr>
          <p:nvPr/>
        </p:nvSpPr>
        <p:spPr bwMode="auto">
          <a:xfrm>
            <a:off x="9631363" y="2763838"/>
            <a:ext cx="178276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FOUR</a:t>
            </a:r>
            <a:endParaRPr lang="zh-CN" altLang="en-US" sz="32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9" name="文本框 43"/>
          <p:cNvSpPr txBox="1">
            <a:spLocks noChangeArrowheads="1"/>
          </p:cNvSpPr>
          <p:nvPr/>
        </p:nvSpPr>
        <p:spPr bwMode="auto">
          <a:xfrm>
            <a:off x="8613775" y="3209925"/>
            <a:ext cx="3200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Improvement</a:t>
            </a:r>
          </a:p>
        </p:txBody>
      </p:sp>
      <p:sp>
        <p:nvSpPr>
          <p:cNvPr id="17420" name="文本框 44"/>
          <p:cNvSpPr txBox="1">
            <a:spLocks noChangeArrowheads="1"/>
          </p:cNvSpPr>
          <p:nvPr/>
        </p:nvSpPr>
        <p:spPr bwMode="auto">
          <a:xfrm>
            <a:off x="6172200" y="5467350"/>
            <a:ext cx="17827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THREE</a:t>
            </a:r>
            <a:endParaRPr lang="zh-CN" altLang="en-US" sz="32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21" name="文本框 45"/>
          <p:cNvSpPr txBox="1">
            <a:spLocks noChangeArrowheads="1"/>
          </p:cNvSpPr>
          <p:nvPr/>
        </p:nvSpPr>
        <p:spPr bwMode="auto">
          <a:xfrm>
            <a:off x="5262563" y="6035675"/>
            <a:ext cx="3378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Careful reading</a:t>
            </a:r>
          </a:p>
        </p:txBody>
      </p:sp>
      <p:pic>
        <p:nvPicPr>
          <p:cNvPr id="17422" name="Picture 23" descr="微信图片_2020071516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0"/>
            <a:ext cx="4514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文本框 43"/>
          <p:cNvSpPr txBox="1">
            <a:spLocks noChangeArrowheads="1"/>
          </p:cNvSpPr>
          <p:nvPr/>
        </p:nvSpPr>
        <p:spPr bwMode="auto">
          <a:xfrm>
            <a:off x="5646738" y="3022600"/>
            <a:ext cx="25400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</a:rPr>
              <a:t>Reading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 flipH="1">
            <a:off x="-4643" y="1249363"/>
            <a:ext cx="10207625" cy="3148012"/>
          </a:xfrm>
          <a:prstGeom prst="chevron">
            <a:avLst>
              <a:gd name="adj" fmla="val 455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19458" name="文本框 2"/>
          <p:cNvSpPr txBox="1">
            <a:spLocks noChangeArrowheads="1"/>
          </p:cNvSpPr>
          <p:nvPr/>
        </p:nvSpPr>
        <p:spPr bwMode="auto">
          <a:xfrm>
            <a:off x="1700445" y="2525663"/>
            <a:ext cx="8502537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 Warming up</a:t>
            </a:r>
            <a:endParaRPr lang="zh-CN" altLang="en-US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59" name="组合 16"/>
          <p:cNvGrpSpPr/>
          <p:nvPr/>
        </p:nvGrpSpPr>
        <p:grpSpPr bwMode="auto">
          <a:xfrm>
            <a:off x="-103307" y="2356644"/>
            <a:ext cx="2092325" cy="1095375"/>
            <a:chOff x="124866" y="2917648"/>
            <a:chExt cx="2091026" cy="1095285"/>
          </a:xfrm>
        </p:grpSpPr>
        <p:sp>
          <p:nvSpPr>
            <p:cNvPr id="12" name="燕尾形 11"/>
            <p:cNvSpPr/>
            <p:nvPr/>
          </p:nvSpPr>
          <p:spPr>
            <a:xfrm rot="11326770">
              <a:off x="697598" y="3341476"/>
              <a:ext cx="1473871" cy="249217"/>
            </a:xfrm>
            <a:prstGeom prst="chevron">
              <a:avLst/>
            </a:prstGeom>
            <a:solidFill>
              <a:srgbClr val="3185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rot="12479251">
              <a:off x="742021" y="3681173"/>
              <a:ext cx="1473871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8988954">
              <a:off x="615099" y="3087497"/>
              <a:ext cx="1473871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24866" y="2917648"/>
              <a:ext cx="1095285" cy="1095285"/>
              <a:chOff x="4896092" y="1180617"/>
              <a:chExt cx="4259483" cy="42594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三十二角星 7"/>
              <p:cNvSpPr/>
              <p:nvPr/>
            </p:nvSpPr>
            <p:spPr>
              <a:xfrm>
                <a:off x="4896092" y="1180617"/>
                <a:ext cx="4259483" cy="4259484"/>
              </a:xfrm>
              <a:prstGeom prst="star32">
                <a:avLst>
                  <a:gd name="adj" fmla="val 46739"/>
                </a:avLst>
              </a:prstGeom>
              <a:solidFill>
                <a:srgbClr val="31859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312780" y="1597306"/>
                <a:ext cx="3426106" cy="3426106"/>
              </a:xfrm>
              <a:prstGeom prst="ellipse">
                <a:avLst/>
              </a:prstGeom>
              <a:solidFill>
                <a:srgbClr val="4BACC6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320560" y="2605086"/>
                <a:ext cx="1410547" cy="1410547"/>
              </a:xfrm>
              <a:prstGeom prst="ellipse">
                <a:avLst/>
              </a:prstGeom>
              <a:solidFill>
                <a:srgbClr val="FFFFE7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</p:grpSp>
      <p:sp>
        <p:nvSpPr>
          <p:cNvPr id="19" name="梯形 18"/>
          <p:cNvSpPr/>
          <p:nvPr/>
        </p:nvSpPr>
        <p:spPr>
          <a:xfrm rot="7401205">
            <a:off x="10881519" y="-924719"/>
            <a:ext cx="1057276" cy="2039937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sp>
        <p:nvSpPr>
          <p:cNvPr id="20" name="梯形 19"/>
          <p:cNvSpPr/>
          <p:nvPr/>
        </p:nvSpPr>
        <p:spPr>
          <a:xfrm rot="2524282">
            <a:off x="11055350" y="5441950"/>
            <a:ext cx="1055688" cy="2039938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pic>
        <p:nvPicPr>
          <p:cNvPr id="19464" name="Picture 13" descr="微信图片_2020071516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0"/>
            <a:ext cx="4514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638551B-DFA4-4432-B6D2-E3C38A04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127635"/>
            <a:ext cx="4297680" cy="30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8AE70F-8258-421D-97D3-37CBB096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90" y="1598774"/>
            <a:ext cx="4066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5120A5E-33C7-4C7C-9550-BB40AFE9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10" y="2218055"/>
            <a:ext cx="3667125" cy="27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531D7D3-8CD5-4D56-B5CD-97E9D9A8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1" y="3984308"/>
            <a:ext cx="3667124" cy="26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1355912-7CC3-4CC4-BC94-6A1CBEBD563B}"/>
              </a:ext>
            </a:extLst>
          </p:cNvPr>
          <p:cNvGrpSpPr/>
          <p:nvPr/>
        </p:nvGrpSpPr>
        <p:grpSpPr>
          <a:xfrm>
            <a:off x="131179" y="520176"/>
            <a:ext cx="4198599" cy="1010920"/>
            <a:chOff x="131179" y="520176"/>
            <a:chExt cx="4198599" cy="1010920"/>
          </a:xfrm>
        </p:grpSpPr>
        <p:sp>
          <p:nvSpPr>
            <p:cNvPr id="4" name="云形 3">
              <a:extLst>
                <a:ext uri="{FF2B5EF4-FFF2-40B4-BE49-F238E27FC236}">
                  <a16:creationId xmlns:a16="http://schemas.microsoft.com/office/drawing/2014/main" id="{06129BE7-CA37-42A5-8194-C88EFF5EDC60}"/>
                </a:ext>
              </a:extLst>
            </p:cNvPr>
            <p:cNvSpPr/>
            <p:nvPr/>
          </p:nvSpPr>
          <p:spPr>
            <a:xfrm>
              <a:off x="131179" y="520176"/>
              <a:ext cx="2743814" cy="1010920"/>
            </a:xfrm>
            <a:prstGeom prst="clou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DCED7DB-04F0-4D13-9A6F-27477BF3F5F5}"/>
                </a:ext>
              </a:extLst>
            </p:cNvPr>
            <p:cNvSpPr txBox="1"/>
            <p:nvPr/>
          </p:nvSpPr>
          <p:spPr>
            <a:xfrm>
              <a:off x="263279" y="738947"/>
              <a:ext cx="4066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/>
                <a:t>hard-working</a:t>
              </a:r>
              <a:endParaRPr lang="zh-CN" altLang="en-US" sz="2800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C22E5A0-CF7A-4800-9266-E7E28BFCADD0}"/>
              </a:ext>
            </a:extLst>
          </p:cNvPr>
          <p:cNvGrpSpPr/>
          <p:nvPr/>
        </p:nvGrpSpPr>
        <p:grpSpPr>
          <a:xfrm>
            <a:off x="9057085" y="5199716"/>
            <a:ext cx="2952035" cy="1335140"/>
            <a:chOff x="9057085" y="5199716"/>
            <a:chExt cx="2952035" cy="133514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CD58F73-1416-47C3-86B5-C8E2041D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7085" y="5199716"/>
              <a:ext cx="2767824" cy="133514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6128684-DF13-4738-BD04-250D62254242}"/>
                </a:ext>
              </a:extLst>
            </p:cNvPr>
            <p:cNvSpPr txBox="1"/>
            <p:nvPr/>
          </p:nvSpPr>
          <p:spPr>
            <a:xfrm>
              <a:off x="9144000" y="5477095"/>
              <a:ext cx="2865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determined</a:t>
              </a:r>
              <a:endParaRPr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38F3EE3-2317-45FB-9005-3984F543CB7A}"/>
              </a:ext>
            </a:extLst>
          </p:cNvPr>
          <p:cNvGrpSpPr/>
          <p:nvPr/>
        </p:nvGrpSpPr>
        <p:grpSpPr>
          <a:xfrm>
            <a:off x="-31730" y="2418080"/>
            <a:ext cx="2906723" cy="1010920"/>
            <a:chOff x="-31730" y="2418080"/>
            <a:chExt cx="2906723" cy="101092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A25E479-4E49-4B4F-A6DF-7954A847A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1730" y="2418080"/>
              <a:ext cx="2767824" cy="101092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BE671E3-202C-419C-B4C2-A6822FBAA97E}"/>
                </a:ext>
              </a:extLst>
            </p:cNvPr>
            <p:cNvSpPr txBox="1"/>
            <p:nvPr/>
          </p:nvSpPr>
          <p:spPr>
            <a:xfrm>
              <a:off x="334953" y="2574929"/>
              <a:ext cx="254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devoted</a:t>
              </a:r>
              <a:endParaRPr lang="zh-CN" altLang="en-US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FAAA15F-2924-43AB-A62D-59C3E12A1D5E}"/>
              </a:ext>
            </a:extLst>
          </p:cNvPr>
          <p:cNvGrpSpPr/>
          <p:nvPr/>
        </p:nvGrpSpPr>
        <p:grpSpPr>
          <a:xfrm>
            <a:off x="4329778" y="272823"/>
            <a:ext cx="2767824" cy="1012024"/>
            <a:chOff x="4329778" y="272823"/>
            <a:chExt cx="2767824" cy="1012024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9627E28-4F14-4056-B8F2-122914A2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9778" y="272823"/>
              <a:ext cx="2767824" cy="1012024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9CD4873-97B3-4131-8F49-564AEADD61B5}"/>
                </a:ext>
              </a:extLst>
            </p:cNvPr>
            <p:cNvSpPr txBox="1"/>
            <p:nvPr/>
          </p:nvSpPr>
          <p:spPr>
            <a:xfrm>
              <a:off x="4770003" y="426819"/>
              <a:ext cx="194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selfless</a:t>
              </a:r>
              <a:endParaRPr lang="zh-CN" altLang="en-US" dirty="0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E574416-231E-4CAD-8A36-A5C47D0BDA4F}"/>
              </a:ext>
            </a:extLst>
          </p:cNvPr>
          <p:cNvGrpSpPr/>
          <p:nvPr/>
        </p:nvGrpSpPr>
        <p:grpSpPr>
          <a:xfrm>
            <a:off x="4717318" y="5522832"/>
            <a:ext cx="2767824" cy="1012024"/>
            <a:chOff x="4717318" y="5522832"/>
            <a:chExt cx="2767824" cy="101202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3286558-408D-4192-B528-D286BFAD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7318" y="5522832"/>
              <a:ext cx="2767824" cy="1012024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FC26B18-6FFE-46C5-8E05-AEC305AFC0CB}"/>
                </a:ext>
              </a:extLst>
            </p:cNvPr>
            <p:cNvSpPr txBox="1"/>
            <p:nvPr/>
          </p:nvSpPr>
          <p:spPr>
            <a:xfrm>
              <a:off x="5322590" y="5645969"/>
              <a:ext cx="164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brave</a:t>
              </a:r>
              <a:endParaRPr lang="zh-CN" altLang="en-US" dirty="0"/>
            </a:p>
          </p:txBody>
        </p:sp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4E16EFA-2709-479F-9EB8-59052187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86" y="426819"/>
            <a:ext cx="9820960" cy="60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 flipV="1">
            <a:off x="436880" y="1773238"/>
            <a:ext cx="11993245" cy="3148012"/>
          </a:xfrm>
          <a:prstGeom prst="chevron">
            <a:avLst>
              <a:gd name="adj" fmla="val 455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20482" name="文本框 2"/>
          <p:cNvSpPr txBox="1">
            <a:spLocks noChangeArrowheads="1"/>
          </p:cNvSpPr>
          <p:nvPr/>
        </p:nvSpPr>
        <p:spPr bwMode="auto">
          <a:xfrm flipH="1">
            <a:off x="1818640" y="2776538"/>
            <a:ext cx="890174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   Fast reading </a:t>
            </a:r>
          </a:p>
        </p:txBody>
      </p:sp>
      <p:grpSp>
        <p:nvGrpSpPr>
          <p:cNvPr id="20483" name="组合 16"/>
          <p:cNvGrpSpPr/>
          <p:nvPr/>
        </p:nvGrpSpPr>
        <p:grpSpPr bwMode="auto">
          <a:xfrm flipH="1">
            <a:off x="10384749" y="2799556"/>
            <a:ext cx="2090737" cy="1095375"/>
            <a:chOff x="124866" y="2917648"/>
            <a:chExt cx="2091026" cy="1095285"/>
          </a:xfrm>
        </p:grpSpPr>
        <p:sp>
          <p:nvSpPr>
            <p:cNvPr id="12" name="燕尾形 11"/>
            <p:cNvSpPr/>
            <p:nvPr/>
          </p:nvSpPr>
          <p:spPr>
            <a:xfrm rot="11326770">
              <a:off x="698032" y="3341476"/>
              <a:ext cx="1473404" cy="249217"/>
            </a:xfrm>
            <a:prstGeom prst="chevron">
              <a:avLst/>
            </a:prstGeom>
            <a:solidFill>
              <a:srgbClr val="3185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rot="12479251">
              <a:off x="742488" y="3681173"/>
              <a:ext cx="1473404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8988954">
              <a:off x="615471" y="3087497"/>
              <a:ext cx="1473404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24866" y="2917648"/>
              <a:ext cx="1095285" cy="1095285"/>
              <a:chOff x="4896092" y="1180617"/>
              <a:chExt cx="4259483" cy="42594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三十二角星 7"/>
              <p:cNvSpPr/>
              <p:nvPr/>
            </p:nvSpPr>
            <p:spPr>
              <a:xfrm>
                <a:off x="4896092" y="1180617"/>
                <a:ext cx="4259483" cy="4259484"/>
              </a:xfrm>
              <a:prstGeom prst="star32">
                <a:avLst>
                  <a:gd name="adj" fmla="val 46739"/>
                </a:avLst>
              </a:prstGeom>
              <a:solidFill>
                <a:srgbClr val="31859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312780" y="1597306"/>
                <a:ext cx="3426106" cy="3426106"/>
              </a:xfrm>
              <a:prstGeom prst="ellipse">
                <a:avLst/>
              </a:prstGeom>
              <a:solidFill>
                <a:srgbClr val="4BACC6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320560" y="2605086"/>
                <a:ext cx="1410547" cy="1410547"/>
              </a:xfrm>
              <a:prstGeom prst="ellipse">
                <a:avLst/>
              </a:prstGeom>
              <a:solidFill>
                <a:srgbClr val="FFFFE7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</p:grpSp>
      <p:sp>
        <p:nvSpPr>
          <p:cNvPr id="19" name="梯形 18"/>
          <p:cNvSpPr/>
          <p:nvPr/>
        </p:nvSpPr>
        <p:spPr>
          <a:xfrm rot="14198795" flipH="1">
            <a:off x="240506" y="-848519"/>
            <a:ext cx="1057276" cy="2039938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sp>
        <p:nvSpPr>
          <p:cNvPr id="20" name="梯形 19"/>
          <p:cNvSpPr/>
          <p:nvPr/>
        </p:nvSpPr>
        <p:spPr>
          <a:xfrm rot="19075718" flipH="1">
            <a:off x="3175" y="5456238"/>
            <a:ext cx="1057275" cy="2039937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pic>
        <p:nvPicPr>
          <p:cNvPr id="20487" name="Picture 13" descr="微信图片_2020071516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0"/>
            <a:ext cx="4514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473200" y="5156123"/>
            <a:ext cx="10109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Read the passage as quickly as you can, and finish following tasks.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B2EE1FE-D379-4918-95A5-67913E5F284A}"/>
              </a:ext>
            </a:extLst>
          </p:cNvPr>
          <p:cNvSpPr txBox="1"/>
          <p:nvPr/>
        </p:nvSpPr>
        <p:spPr>
          <a:xfrm>
            <a:off x="6643688" y="1447979"/>
            <a:ext cx="1800225" cy="78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卷形: 水平 3">
            <a:extLst>
              <a:ext uri="{FF2B5EF4-FFF2-40B4-BE49-F238E27FC236}">
                <a16:creationId xmlns:a16="http://schemas.microsoft.com/office/drawing/2014/main" id="{5B3CDB24-7B43-416A-9CDB-1092633F443A}"/>
              </a:ext>
            </a:extLst>
          </p:cNvPr>
          <p:cNvSpPr/>
          <p:nvPr/>
        </p:nvSpPr>
        <p:spPr>
          <a:xfrm>
            <a:off x="-132080" y="-200660"/>
            <a:ext cx="12129818" cy="725932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AA73466-BC83-4280-8E9B-AE16B42F6BB3}"/>
              </a:ext>
            </a:extLst>
          </p:cNvPr>
          <p:cNvSpPr txBox="1"/>
          <p:nvPr/>
        </p:nvSpPr>
        <p:spPr>
          <a:xfrm>
            <a:off x="1129762" y="697007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Elias?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星形: 四角 13">
            <a:extLst>
              <a:ext uri="{FF2B5EF4-FFF2-40B4-BE49-F238E27FC236}">
                <a16:creationId xmlns:a16="http://schemas.microsoft.com/office/drawing/2014/main" id="{839D574D-CAB3-4B4A-BF46-F2EDCF34F93F}"/>
              </a:ext>
            </a:extLst>
          </p:cNvPr>
          <p:cNvSpPr/>
          <p:nvPr/>
        </p:nvSpPr>
        <p:spPr>
          <a:xfrm>
            <a:off x="750764" y="676408"/>
            <a:ext cx="619760" cy="646331"/>
          </a:xfrm>
          <a:prstGeom prst="star4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55B1164-13B6-41FF-ACDA-462ED8CD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5" y="1758933"/>
            <a:ext cx="676715" cy="70719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0B2486B-189E-4B33-8605-806F8D1BD8CD}"/>
              </a:ext>
            </a:extLst>
          </p:cNvPr>
          <p:cNvSpPr txBox="1"/>
          <p:nvPr/>
        </p:nvSpPr>
        <p:spPr>
          <a:xfrm>
            <a:off x="1468120" y="1727562"/>
            <a:ext cx="1135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relationship between Elias and </a:t>
            </a: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Mandela?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EC18DF6-E53F-4DD7-9EFD-BD0081F15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64" y="2918551"/>
            <a:ext cx="676715" cy="70719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6F5DB42-F498-48FA-922F-31D1EF69D9DB}"/>
              </a:ext>
            </a:extLst>
          </p:cNvPr>
          <p:cNvSpPr txBox="1"/>
          <p:nvPr/>
        </p:nvSpPr>
        <p:spPr>
          <a:xfrm>
            <a:off x="1427479" y="2959262"/>
            <a:ext cx="10700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passage is developed in order of  (   )</a:t>
            </a: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space                          B. time </a:t>
            </a: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reading text is a/an ___________</a:t>
            </a:r>
          </a:p>
          <a:p>
            <a:pPr marL="742950" indent="-742950">
              <a:buAutoNum type="alphaUcPeriod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Narration</a:t>
            </a:r>
          </a:p>
          <a:p>
            <a:pPr marL="742950" indent="-742950">
              <a:buAutoNum type="alphaUcPeriod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Argumentation </a:t>
            </a:r>
          </a:p>
          <a:p>
            <a:pPr marL="742950" indent="-742950">
              <a:buAutoNum type="alphaUcPeriod"/>
            </a:pP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2FFF464-FF43-44B0-99A4-10196C69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65" y="4309769"/>
            <a:ext cx="676715" cy="70719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113AD92-11D5-4BC6-A126-BBAE37665BA3}"/>
              </a:ext>
            </a:extLst>
          </p:cNvPr>
          <p:cNvSpPr txBox="1"/>
          <p:nvPr/>
        </p:nvSpPr>
        <p:spPr>
          <a:xfrm>
            <a:off x="8888778" y="2948146"/>
            <a:ext cx="5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1882464-9EFE-482B-AFD4-2056FE4067B1}"/>
              </a:ext>
            </a:extLst>
          </p:cNvPr>
          <p:cNvSpPr txBox="1"/>
          <p:nvPr/>
        </p:nvSpPr>
        <p:spPr>
          <a:xfrm>
            <a:off x="7416800" y="4053809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1AB6AC-3510-45BE-9BB1-CBDF5ECCC689}"/>
              </a:ext>
            </a:extLst>
          </p:cNvPr>
          <p:cNvSpPr txBox="1"/>
          <p:nvPr/>
        </p:nvSpPr>
        <p:spPr>
          <a:xfrm>
            <a:off x="0" y="12552"/>
            <a:ext cx="85026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Fast  reading( skimming)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/>
      <p:bldP spid="20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 flipH="1">
            <a:off x="-295276" y="1982788"/>
            <a:ext cx="12487276" cy="3148012"/>
          </a:xfrm>
          <a:prstGeom prst="chevron">
            <a:avLst>
              <a:gd name="adj" fmla="val 455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tx1"/>
              </a:solidFill>
            </a:endParaRPr>
          </a:p>
        </p:txBody>
      </p:sp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1877218" y="2872237"/>
            <a:ext cx="9209356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three: Careful reading</a:t>
            </a:r>
          </a:p>
        </p:txBody>
      </p:sp>
      <p:grpSp>
        <p:nvGrpSpPr>
          <p:cNvPr id="29699" name="组合 16"/>
          <p:cNvGrpSpPr/>
          <p:nvPr/>
        </p:nvGrpSpPr>
        <p:grpSpPr bwMode="auto">
          <a:xfrm>
            <a:off x="-295276" y="3056225"/>
            <a:ext cx="2092325" cy="1095375"/>
            <a:chOff x="124866" y="2917648"/>
            <a:chExt cx="2091026" cy="1095285"/>
          </a:xfrm>
        </p:grpSpPr>
        <p:sp>
          <p:nvSpPr>
            <p:cNvPr id="12" name="燕尾形 11"/>
            <p:cNvSpPr/>
            <p:nvPr/>
          </p:nvSpPr>
          <p:spPr>
            <a:xfrm rot="11326770">
              <a:off x="697598" y="3341476"/>
              <a:ext cx="1473871" cy="249217"/>
            </a:xfrm>
            <a:prstGeom prst="chevron">
              <a:avLst/>
            </a:prstGeom>
            <a:solidFill>
              <a:srgbClr val="31859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rot="12479251">
              <a:off x="742021" y="3681173"/>
              <a:ext cx="1473871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8988954">
              <a:off x="615099" y="3087497"/>
              <a:ext cx="1473871" cy="249217"/>
            </a:xfrm>
            <a:prstGeom prst="chevron">
              <a:avLst/>
            </a:prstGeom>
            <a:solidFill>
              <a:srgbClr val="93CD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24866" y="2917648"/>
              <a:ext cx="1095285" cy="1095285"/>
              <a:chOff x="4896092" y="1180617"/>
              <a:chExt cx="4259483" cy="425948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三十二角星 7"/>
              <p:cNvSpPr/>
              <p:nvPr/>
            </p:nvSpPr>
            <p:spPr>
              <a:xfrm>
                <a:off x="4896092" y="1180617"/>
                <a:ext cx="4259483" cy="4259484"/>
              </a:xfrm>
              <a:prstGeom prst="star32">
                <a:avLst>
                  <a:gd name="adj" fmla="val 46739"/>
                </a:avLst>
              </a:prstGeom>
              <a:solidFill>
                <a:srgbClr val="31859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312780" y="1597306"/>
                <a:ext cx="3426106" cy="3426106"/>
              </a:xfrm>
              <a:prstGeom prst="ellipse">
                <a:avLst/>
              </a:prstGeom>
              <a:solidFill>
                <a:srgbClr val="4BACC6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320560" y="2605086"/>
                <a:ext cx="1410547" cy="1410547"/>
              </a:xfrm>
              <a:prstGeom prst="ellipse">
                <a:avLst/>
              </a:prstGeom>
              <a:solidFill>
                <a:srgbClr val="FFFFE7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/>
              </a:p>
            </p:txBody>
          </p:sp>
        </p:grpSp>
      </p:grpSp>
      <p:sp>
        <p:nvSpPr>
          <p:cNvPr id="19" name="梯形 18"/>
          <p:cNvSpPr/>
          <p:nvPr/>
        </p:nvSpPr>
        <p:spPr>
          <a:xfrm rot="7401205">
            <a:off x="10881519" y="-924719"/>
            <a:ext cx="1057276" cy="2039937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sp>
        <p:nvSpPr>
          <p:cNvPr id="20" name="梯形 19"/>
          <p:cNvSpPr/>
          <p:nvPr/>
        </p:nvSpPr>
        <p:spPr>
          <a:xfrm rot="2524282">
            <a:off x="11055350" y="5441950"/>
            <a:ext cx="1055688" cy="2039938"/>
          </a:xfrm>
          <a:prstGeom prst="trapezoid">
            <a:avLst>
              <a:gd name="adj" fmla="val 41486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/>
          </a:p>
        </p:txBody>
      </p:sp>
      <p:pic>
        <p:nvPicPr>
          <p:cNvPr id="29704" name="Picture 13" descr="微信图片_20200715163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0"/>
            <a:ext cx="4514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91328A-5739-485B-9393-E8562F1800D9}"/>
              </a:ext>
            </a:extLst>
          </p:cNvPr>
          <p:cNvSpPr txBox="1"/>
          <p:nvPr/>
        </p:nvSpPr>
        <p:spPr>
          <a:xfrm>
            <a:off x="60960" y="228967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Careful reading– Pair work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" name="流程图: 可选过程 2">
            <a:extLst>
              <a:ext uri="{FF2B5EF4-FFF2-40B4-BE49-F238E27FC236}">
                <a16:creationId xmlns:a16="http://schemas.microsoft.com/office/drawing/2014/main" id="{8E5CC27A-A437-42E8-9711-F3EC76C55B13}"/>
              </a:ext>
            </a:extLst>
          </p:cNvPr>
          <p:cNvSpPr/>
          <p:nvPr/>
        </p:nvSpPr>
        <p:spPr>
          <a:xfrm>
            <a:off x="447040" y="802640"/>
            <a:ext cx="11684000" cy="567944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4AE2350-95D5-487F-B7A6-06B5806AC44D}"/>
              </a:ext>
            </a:extLst>
          </p:cNvPr>
          <p:cNvSpPr txBox="1"/>
          <p:nvPr/>
        </p:nvSpPr>
        <p:spPr>
          <a:xfrm>
            <a:off x="447040" y="955724"/>
            <a:ext cx="11968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Elias  visit Nelson Mandela?</a:t>
            </a: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What did Mandela do to help black people?</a:t>
            </a: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What was Elias’ s attitude towards the unfair situation  black  people faced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Why did Mandela turn to violence to make black and white people equal?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星形: 四角 4">
            <a:extLst>
              <a:ext uri="{FF2B5EF4-FFF2-40B4-BE49-F238E27FC236}">
                <a16:creationId xmlns:a16="http://schemas.microsoft.com/office/drawing/2014/main" id="{C344B4E6-D851-4A16-AEF4-B59E32E5B43E}"/>
              </a:ext>
            </a:extLst>
          </p:cNvPr>
          <p:cNvSpPr/>
          <p:nvPr/>
        </p:nvSpPr>
        <p:spPr>
          <a:xfrm>
            <a:off x="611675" y="947956"/>
            <a:ext cx="914400" cy="7010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星形: 四角 5">
            <a:extLst>
              <a:ext uri="{FF2B5EF4-FFF2-40B4-BE49-F238E27FC236}">
                <a16:creationId xmlns:a16="http://schemas.microsoft.com/office/drawing/2014/main" id="{DE320B21-9365-400B-A1B0-16FAEE08190D}"/>
              </a:ext>
            </a:extLst>
          </p:cNvPr>
          <p:cNvSpPr/>
          <p:nvPr/>
        </p:nvSpPr>
        <p:spPr>
          <a:xfrm>
            <a:off x="611675" y="1885870"/>
            <a:ext cx="914400" cy="7010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082596-9EAA-49A7-B564-2578FC10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4" y="3284173"/>
            <a:ext cx="999831" cy="7498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1916AE-427F-479F-ADA0-90A0FA53C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4915359"/>
            <a:ext cx="999831" cy="749873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F848AC-F09D-4351-A708-9FE3A734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80" y="1027004"/>
            <a:ext cx="2349500" cy="19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042108F-3E36-4EE9-B337-96CCB5254105}"/>
              </a:ext>
            </a:extLst>
          </p:cNvPr>
          <p:cNvSpPr txBox="1"/>
          <p:nvPr/>
        </p:nvSpPr>
        <p:spPr>
          <a:xfrm>
            <a:off x="1452880" y="1458470"/>
            <a:ext cx="816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he needed Mandela’s help.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680F3F-E26B-4765-813C-B3E76E603F13}"/>
              </a:ext>
            </a:extLst>
          </p:cNvPr>
          <p:cNvSpPr txBox="1"/>
          <p:nvPr/>
        </p:nvSpPr>
        <p:spPr>
          <a:xfrm>
            <a:off x="1431290" y="2437817"/>
            <a:ext cx="790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Mandela helped black people by offering guidance to them on legal problems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88924E-C8B7-4086-BF73-9F868E15209E}"/>
              </a:ext>
            </a:extLst>
          </p:cNvPr>
          <p:cNvSpPr txBox="1"/>
          <p:nvPr/>
        </p:nvSpPr>
        <p:spPr>
          <a:xfrm>
            <a:off x="1495595" y="4356932"/>
            <a:ext cx="889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felt angry about the unfair situation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3E4A12-8B7A-4931-B78A-C24FD20A2E35}"/>
              </a:ext>
            </a:extLst>
          </p:cNvPr>
          <p:cNvSpPr txBox="1"/>
          <p:nvPr/>
        </p:nvSpPr>
        <p:spPr>
          <a:xfrm>
            <a:off x="1452880" y="5861215"/>
            <a:ext cx="1089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peaceful way was not allowed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619D163-74FF-4ACB-B6A2-FC5ECA5FCA56}"/>
              </a:ext>
            </a:extLst>
          </p:cNvPr>
          <p:cNvSpPr txBox="1"/>
          <p:nvPr/>
        </p:nvSpPr>
        <p:spPr>
          <a:xfrm>
            <a:off x="0" y="0"/>
            <a:ext cx="88493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Make a summary</a:t>
            </a:r>
            <a:endParaRPr lang="zh-CN" altLang="en-US" dirty="0"/>
          </a:p>
        </p:txBody>
      </p:sp>
      <p:grpSp>
        <p:nvGrpSpPr>
          <p:cNvPr id="3087" name="组合 3086">
            <a:extLst>
              <a:ext uri="{FF2B5EF4-FFF2-40B4-BE49-F238E27FC236}">
                <a16:creationId xmlns:a16="http://schemas.microsoft.com/office/drawing/2014/main" id="{89EAA3CF-1AD8-4BE1-A084-3C82E24B12A3}"/>
              </a:ext>
            </a:extLst>
          </p:cNvPr>
          <p:cNvGrpSpPr/>
          <p:nvPr/>
        </p:nvGrpSpPr>
        <p:grpSpPr>
          <a:xfrm>
            <a:off x="121920" y="613661"/>
            <a:ext cx="5962496" cy="1981864"/>
            <a:chOff x="-344016" y="613661"/>
            <a:chExt cx="6428432" cy="198186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C70994-1FBB-49BC-AF69-ECCC8A06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44016" y="613661"/>
              <a:ext cx="6428432" cy="1981864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71A325F-430D-4D31-B2B5-B255D51E67F5}"/>
                </a:ext>
              </a:extLst>
            </p:cNvPr>
            <p:cNvSpPr txBox="1"/>
            <p:nvPr/>
          </p:nvSpPr>
          <p:spPr>
            <a:xfrm>
              <a:off x="320429" y="1513841"/>
              <a:ext cx="2935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Elias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流程图: 可选过程 12">
            <a:extLst>
              <a:ext uri="{FF2B5EF4-FFF2-40B4-BE49-F238E27FC236}">
                <a16:creationId xmlns:a16="http://schemas.microsoft.com/office/drawing/2014/main" id="{AABF60E9-B4B2-4B73-A347-65A02B2AF6E6}"/>
              </a:ext>
            </a:extLst>
          </p:cNvPr>
          <p:cNvSpPr/>
          <p:nvPr/>
        </p:nvSpPr>
        <p:spPr>
          <a:xfrm>
            <a:off x="0" y="2686766"/>
            <a:ext cx="5334000" cy="302768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D2856E8-176F-4860-A172-DB8810E33612}"/>
              </a:ext>
            </a:extLst>
          </p:cNvPr>
          <p:cNvSpPr txBox="1"/>
          <p:nvPr/>
        </p:nvSpPr>
        <p:spPr>
          <a:xfrm>
            <a:off x="-60960" y="2656105"/>
            <a:ext cx="5455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Age: ____________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Race: ____________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Occupation: _____________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Education:_____________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Problem:_______________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8" name="组合 3087">
            <a:extLst>
              <a:ext uri="{FF2B5EF4-FFF2-40B4-BE49-F238E27FC236}">
                <a16:creationId xmlns:a16="http://schemas.microsoft.com/office/drawing/2014/main" id="{2B764E3C-C37F-4C97-B159-E1CE127FF165}"/>
              </a:ext>
            </a:extLst>
          </p:cNvPr>
          <p:cNvGrpSpPr/>
          <p:nvPr/>
        </p:nvGrpSpPr>
        <p:grpSpPr>
          <a:xfrm>
            <a:off x="7386320" y="646331"/>
            <a:ext cx="4222744" cy="1767993"/>
            <a:chOff x="7386320" y="646331"/>
            <a:chExt cx="4222744" cy="176799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09ACB93-C806-47E3-B6D2-D81C3D56F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6320" y="646331"/>
              <a:ext cx="4222744" cy="1767993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2F9A23C-2223-4206-A5FC-E0E457DAEDC4}"/>
                </a:ext>
              </a:extLst>
            </p:cNvPr>
            <p:cNvSpPr txBox="1"/>
            <p:nvPr/>
          </p:nvSpPr>
          <p:spPr>
            <a:xfrm>
              <a:off x="7731760" y="1461667"/>
              <a:ext cx="319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Mandela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流程图: 可选过程 18">
            <a:extLst>
              <a:ext uri="{FF2B5EF4-FFF2-40B4-BE49-F238E27FC236}">
                <a16:creationId xmlns:a16="http://schemas.microsoft.com/office/drawing/2014/main" id="{9FA98A16-B401-4B04-9767-00270C42607B}"/>
              </a:ext>
            </a:extLst>
          </p:cNvPr>
          <p:cNvSpPr/>
          <p:nvPr/>
        </p:nvSpPr>
        <p:spPr>
          <a:xfrm>
            <a:off x="6979920" y="2686766"/>
            <a:ext cx="5100320" cy="302768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0DC304D-EA72-4B6D-B4CC-9A9FFA7F22CE}"/>
              </a:ext>
            </a:extLst>
          </p:cNvPr>
          <p:cNvSpPr txBox="1"/>
          <p:nvPr/>
        </p:nvSpPr>
        <p:spPr>
          <a:xfrm>
            <a:off x="6979920" y="3138777"/>
            <a:ext cx="449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Race: _______________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Occupation:__________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Qualities:____________</a:t>
            </a:r>
          </a:p>
          <a:p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6D1CBA1-E18C-4114-AA7B-C1C1818258BD}"/>
              </a:ext>
            </a:extLst>
          </p:cNvPr>
          <p:cNvSpPr/>
          <p:nvPr/>
        </p:nvSpPr>
        <p:spPr>
          <a:xfrm>
            <a:off x="5488553" y="3507799"/>
            <a:ext cx="1484303" cy="53395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91" name="组合 3090">
            <a:extLst>
              <a:ext uri="{FF2B5EF4-FFF2-40B4-BE49-F238E27FC236}">
                <a16:creationId xmlns:a16="http://schemas.microsoft.com/office/drawing/2014/main" id="{B32B5759-1C89-4CD1-AE10-37E549FA9091}"/>
              </a:ext>
            </a:extLst>
          </p:cNvPr>
          <p:cNvGrpSpPr/>
          <p:nvPr/>
        </p:nvGrpSpPr>
        <p:grpSpPr>
          <a:xfrm>
            <a:off x="5334000" y="2371852"/>
            <a:ext cx="1645920" cy="1247644"/>
            <a:chOff x="5334000" y="2371852"/>
            <a:chExt cx="1645920" cy="1247644"/>
          </a:xfrm>
        </p:grpSpPr>
        <p:sp>
          <p:nvSpPr>
            <p:cNvPr id="22" name="星形: 六角 21">
              <a:extLst>
                <a:ext uri="{FF2B5EF4-FFF2-40B4-BE49-F238E27FC236}">
                  <a16:creationId xmlns:a16="http://schemas.microsoft.com/office/drawing/2014/main" id="{435BDC71-D707-4B3E-9B46-4901E3B4777D}"/>
                </a:ext>
              </a:extLst>
            </p:cNvPr>
            <p:cNvSpPr/>
            <p:nvPr/>
          </p:nvSpPr>
          <p:spPr>
            <a:xfrm>
              <a:off x="5334000" y="2371852"/>
              <a:ext cx="1645920" cy="1247644"/>
            </a:xfrm>
            <a:prstGeom prst="star6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G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AE09C45-E156-402D-8051-41F0E513489E}"/>
                </a:ext>
              </a:extLst>
            </p:cNvPr>
            <p:cNvSpPr txBox="1"/>
            <p:nvPr/>
          </p:nvSpPr>
          <p:spPr>
            <a:xfrm>
              <a:off x="5656579" y="2638096"/>
              <a:ext cx="1183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why</a:t>
              </a:r>
              <a:endParaRPr lang="zh-CN" altLang="en-US" dirty="0"/>
            </a:p>
          </p:txBody>
        </p:sp>
      </p:grpSp>
      <p:grpSp>
        <p:nvGrpSpPr>
          <p:cNvPr id="3092" name="组合 3091">
            <a:extLst>
              <a:ext uri="{FF2B5EF4-FFF2-40B4-BE49-F238E27FC236}">
                <a16:creationId xmlns:a16="http://schemas.microsoft.com/office/drawing/2014/main" id="{213A2F3E-0C88-4B08-B5E7-0B3258DDAA7E}"/>
              </a:ext>
            </a:extLst>
          </p:cNvPr>
          <p:cNvGrpSpPr/>
          <p:nvPr/>
        </p:nvGrpSpPr>
        <p:grpSpPr>
          <a:xfrm>
            <a:off x="5334000" y="4368535"/>
            <a:ext cx="1725318" cy="1304657"/>
            <a:chOff x="5334000" y="4368535"/>
            <a:chExt cx="1725318" cy="1304657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DEB27E8-44B1-4675-B734-0136FF4B7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4368535"/>
              <a:ext cx="1725318" cy="1304657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2D5C176-36AD-4A7F-9432-6A0AB26E6734}"/>
                </a:ext>
              </a:extLst>
            </p:cNvPr>
            <p:cNvSpPr txBox="1"/>
            <p:nvPr/>
          </p:nvSpPr>
          <p:spPr>
            <a:xfrm>
              <a:off x="5630350" y="4668871"/>
              <a:ext cx="1382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How</a:t>
              </a:r>
              <a:endParaRPr lang="zh-CN" altLang="en-US" dirty="0"/>
            </a:p>
          </p:txBody>
        </p:sp>
      </p:grpSp>
      <p:sp>
        <p:nvSpPr>
          <p:cNvPr id="27" name="箭头: 下弧形 26">
            <a:extLst>
              <a:ext uri="{FF2B5EF4-FFF2-40B4-BE49-F238E27FC236}">
                <a16:creationId xmlns:a16="http://schemas.microsoft.com/office/drawing/2014/main" id="{D6F285C7-355C-4396-A186-AABF8BADA50D}"/>
              </a:ext>
            </a:extLst>
          </p:cNvPr>
          <p:cNvSpPr/>
          <p:nvPr/>
        </p:nvSpPr>
        <p:spPr>
          <a:xfrm>
            <a:off x="4003040" y="5828767"/>
            <a:ext cx="4439920" cy="98046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093" name="组合 3092">
            <a:extLst>
              <a:ext uri="{FF2B5EF4-FFF2-40B4-BE49-F238E27FC236}">
                <a16:creationId xmlns:a16="http://schemas.microsoft.com/office/drawing/2014/main" id="{722FF597-1023-400D-B9F7-2435624839A3}"/>
              </a:ext>
            </a:extLst>
          </p:cNvPr>
          <p:cNvGrpSpPr/>
          <p:nvPr/>
        </p:nvGrpSpPr>
        <p:grpSpPr>
          <a:xfrm>
            <a:off x="4582159" y="5684692"/>
            <a:ext cx="3332480" cy="884032"/>
            <a:chOff x="4582159" y="5684692"/>
            <a:chExt cx="3332480" cy="884032"/>
          </a:xfrm>
        </p:grpSpPr>
        <p:sp>
          <p:nvSpPr>
            <p:cNvPr id="29" name="云形 28">
              <a:extLst>
                <a:ext uri="{FF2B5EF4-FFF2-40B4-BE49-F238E27FC236}">
                  <a16:creationId xmlns:a16="http://schemas.microsoft.com/office/drawing/2014/main" id="{66480A0C-61F3-44B9-A683-C8C5664BD1EB}"/>
                </a:ext>
              </a:extLst>
            </p:cNvPr>
            <p:cNvSpPr/>
            <p:nvPr/>
          </p:nvSpPr>
          <p:spPr>
            <a:xfrm>
              <a:off x="4582159" y="5684692"/>
              <a:ext cx="3332480" cy="884032"/>
            </a:xfrm>
            <a:prstGeom prst="cloud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7953CCC-5208-429D-AA9E-C003D7B7F687}"/>
                </a:ext>
              </a:extLst>
            </p:cNvPr>
            <p:cNvSpPr txBox="1"/>
            <p:nvPr/>
          </p:nvSpPr>
          <p:spPr>
            <a:xfrm>
              <a:off x="5120640" y="5788525"/>
              <a:ext cx="2265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Elias’ life</a:t>
              </a:r>
              <a:endParaRPr lang="zh-CN" altLang="en-US" dirty="0"/>
            </a:p>
          </p:txBody>
        </p:sp>
      </p:grpSp>
      <p:sp>
        <p:nvSpPr>
          <p:cNvPr id="3072" name="文本框 3071">
            <a:extLst>
              <a:ext uri="{FF2B5EF4-FFF2-40B4-BE49-F238E27FC236}">
                <a16:creationId xmlns:a16="http://schemas.microsoft.com/office/drawing/2014/main" id="{BBFF0341-C17B-424B-B922-3A4E0F6D62C4}"/>
              </a:ext>
            </a:extLst>
          </p:cNvPr>
          <p:cNvSpPr txBox="1"/>
          <p:nvPr/>
        </p:nvSpPr>
        <p:spPr>
          <a:xfrm>
            <a:off x="1258542" y="2626186"/>
            <a:ext cx="33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years old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文本框 3072">
            <a:extLst>
              <a:ext uri="{FF2B5EF4-FFF2-40B4-BE49-F238E27FC236}">
                <a16:creationId xmlns:a16="http://schemas.microsoft.com/office/drawing/2014/main" id="{61BCAD67-9FD1-4AA9-B553-656BBB4EA997}"/>
              </a:ext>
            </a:extLst>
          </p:cNvPr>
          <p:cNvSpPr txBox="1"/>
          <p:nvPr/>
        </p:nvSpPr>
        <p:spPr>
          <a:xfrm>
            <a:off x="1413095" y="3132616"/>
            <a:ext cx="216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文本框 3074">
            <a:extLst>
              <a:ext uri="{FF2B5EF4-FFF2-40B4-BE49-F238E27FC236}">
                <a16:creationId xmlns:a16="http://schemas.microsoft.com/office/drawing/2014/main" id="{9B208FEF-6952-4217-981D-2DE0ECA09DFB}"/>
              </a:ext>
            </a:extLst>
          </p:cNvPr>
          <p:cNvSpPr txBox="1"/>
          <p:nvPr/>
        </p:nvSpPr>
        <p:spPr>
          <a:xfrm>
            <a:off x="3139440" y="3554275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文本框 3076">
            <a:extLst>
              <a:ext uri="{FF2B5EF4-FFF2-40B4-BE49-F238E27FC236}">
                <a16:creationId xmlns:a16="http://schemas.microsoft.com/office/drawing/2014/main" id="{3FBE8206-B28C-4F31-B4AC-25570A09B3F1}"/>
              </a:ext>
            </a:extLst>
          </p:cNvPr>
          <p:cNvSpPr txBox="1"/>
          <p:nvPr/>
        </p:nvSpPr>
        <p:spPr>
          <a:xfrm>
            <a:off x="1958998" y="4146998"/>
            <a:ext cx="4053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little education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文本框 3077">
            <a:extLst>
              <a:ext uri="{FF2B5EF4-FFF2-40B4-BE49-F238E27FC236}">
                <a16:creationId xmlns:a16="http://schemas.microsoft.com/office/drawing/2014/main" id="{680DB61E-55FD-4E84-A0BB-ABE9CA0DFC9B}"/>
              </a:ext>
            </a:extLst>
          </p:cNvPr>
          <p:cNvSpPr txBox="1"/>
          <p:nvPr/>
        </p:nvSpPr>
        <p:spPr>
          <a:xfrm>
            <a:off x="1614832" y="4663979"/>
            <a:ext cx="4084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time.....I worried…….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文本框 3078">
            <a:extLst>
              <a:ext uri="{FF2B5EF4-FFF2-40B4-BE49-F238E27FC236}">
                <a16:creationId xmlns:a16="http://schemas.microsoft.com/office/drawing/2014/main" id="{7F01CE4A-DBC4-408E-9E25-D8384304B120}"/>
              </a:ext>
            </a:extLst>
          </p:cNvPr>
          <p:cNvSpPr txBox="1"/>
          <p:nvPr/>
        </p:nvSpPr>
        <p:spPr>
          <a:xfrm>
            <a:off x="9108440" y="291857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文本框 3079">
            <a:extLst>
              <a:ext uri="{FF2B5EF4-FFF2-40B4-BE49-F238E27FC236}">
                <a16:creationId xmlns:a16="http://schemas.microsoft.com/office/drawing/2014/main" id="{67B4A394-DE0B-4B90-929F-3D324C5B4521}"/>
              </a:ext>
            </a:extLst>
          </p:cNvPr>
          <p:cNvSpPr txBox="1"/>
          <p:nvPr/>
        </p:nvSpPr>
        <p:spPr>
          <a:xfrm>
            <a:off x="9471002" y="3615831"/>
            <a:ext cx="205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lawyer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文本框 3080">
            <a:extLst>
              <a:ext uri="{FF2B5EF4-FFF2-40B4-BE49-F238E27FC236}">
                <a16:creationId xmlns:a16="http://schemas.microsoft.com/office/drawing/2014/main" id="{36A92FFB-8AF4-4C07-9A53-6152A660D150}"/>
              </a:ext>
            </a:extLst>
          </p:cNvPr>
          <p:cNvSpPr txBox="1"/>
          <p:nvPr/>
        </p:nvSpPr>
        <p:spPr>
          <a:xfrm>
            <a:off x="8777581" y="4145717"/>
            <a:ext cx="3660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generous  kind 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warm-hearted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组合 3088">
            <a:extLst>
              <a:ext uri="{FF2B5EF4-FFF2-40B4-BE49-F238E27FC236}">
                <a16:creationId xmlns:a16="http://schemas.microsoft.com/office/drawing/2014/main" id="{27D8A1D2-0AE0-4CC6-942A-B3B877712355}"/>
              </a:ext>
            </a:extLst>
          </p:cNvPr>
          <p:cNvGrpSpPr/>
          <p:nvPr/>
        </p:nvGrpSpPr>
        <p:grpSpPr>
          <a:xfrm>
            <a:off x="447039" y="5847657"/>
            <a:ext cx="3525520" cy="788581"/>
            <a:chOff x="447039" y="5847657"/>
            <a:chExt cx="3525520" cy="788581"/>
          </a:xfrm>
        </p:grpSpPr>
        <p:sp>
          <p:nvSpPr>
            <p:cNvPr id="3083" name="椭圆 3082">
              <a:extLst>
                <a:ext uri="{FF2B5EF4-FFF2-40B4-BE49-F238E27FC236}">
                  <a16:creationId xmlns:a16="http://schemas.microsoft.com/office/drawing/2014/main" id="{C73207B2-5F26-4449-A66B-E49155F9335B}"/>
                </a:ext>
              </a:extLst>
            </p:cNvPr>
            <p:cNvSpPr/>
            <p:nvPr/>
          </p:nvSpPr>
          <p:spPr>
            <a:xfrm>
              <a:off x="447039" y="5847657"/>
              <a:ext cx="3185160" cy="788581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84" name="文本框 3083">
              <a:extLst>
                <a:ext uri="{FF2B5EF4-FFF2-40B4-BE49-F238E27FC236}">
                  <a16:creationId xmlns:a16="http://schemas.microsoft.com/office/drawing/2014/main" id="{A9623FEE-DEC8-4D8A-87C8-987A9E5F8D71}"/>
                </a:ext>
              </a:extLst>
            </p:cNvPr>
            <p:cNvSpPr txBox="1"/>
            <p:nvPr/>
          </p:nvSpPr>
          <p:spPr>
            <a:xfrm>
              <a:off x="721361" y="5914151"/>
              <a:ext cx="325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follower supporter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0" name="组合 3089">
            <a:extLst>
              <a:ext uri="{FF2B5EF4-FFF2-40B4-BE49-F238E27FC236}">
                <a16:creationId xmlns:a16="http://schemas.microsoft.com/office/drawing/2014/main" id="{C8F844A1-01C7-4E94-9A09-424432868F4C}"/>
              </a:ext>
            </a:extLst>
          </p:cNvPr>
          <p:cNvGrpSpPr/>
          <p:nvPr/>
        </p:nvGrpSpPr>
        <p:grpSpPr>
          <a:xfrm>
            <a:off x="8493758" y="5812828"/>
            <a:ext cx="3567076" cy="815903"/>
            <a:chOff x="8493758" y="5812828"/>
            <a:chExt cx="3567076" cy="815903"/>
          </a:xfrm>
        </p:grpSpPr>
        <p:sp>
          <p:nvSpPr>
            <p:cNvPr id="3085" name="椭圆 3084">
              <a:extLst>
                <a:ext uri="{FF2B5EF4-FFF2-40B4-BE49-F238E27FC236}">
                  <a16:creationId xmlns:a16="http://schemas.microsoft.com/office/drawing/2014/main" id="{E6537DA7-6B1D-44C4-B869-D11DE4C51D7C}"/>
                </a:ext>
              </a:extLst>
            </p:cNvPr>
            <p:cNvSpPr/>
            <p:nvPr/>
          </p:nvSpPr>
          <p:spPr>
            <a:xfrm>
              <a:off x="8493758" y="5812828"/>
              <a:ext cx="3210560" cy="815903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gGG</a:t>
              </a:r>
              <a:endParaRPr lang="zh-CN" altLang="en-US" dirty="0"/>
            </a:p>
          </p:txBody>
        </p:sp>
        <p:sp>
          <p:nvSpPr>
            <p:cNvPr id="3086" name="文本框 3085">
              <a:extLst>
                <a:ext uri="{FF2B5EF4-FFF2-40B4-BE49-F238E27FC236}">
                  <a16:creationId xmlns:a16="http://schemas.microsoft.com/office/drawing/2014/main" id="{D1737D48-1A6C-4E70-BD0C-43DF41F500A7}"/>
                </a:ext>
              </a:extLst>
            </p:cNvPr>
            <p:cNvSpPr txBox="1"/>
            <p:nvPr/>
          </p:nvSpPr>
          <p:spPr>
            <a:xfrm>
              <a:off x="8931554" y="5950059"/>
              <a:ext cx="312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helper  life saver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2EDA0F4-AE57-4FFC-BCC3-29DBA1C43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488553" y="4055757"/>
            <a:ext cx="135166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0" grpId="0"/>
      <p:bldP spid="21" grpId="0" animBg="1"/>
      <p:bldP spid="27" grpId="0" animBg="1"/>
      <p:bldP spid="3072" grpId="0"/>
      <p:bldP spid="3073" grpId="0"/>
      <p:bldP spid="3079" grpId="0"/>
      <p:bldP spid="308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465</Words>
  <Application>Microsoft Office PowerPoint</Application>
  <PresentationFormat>宽屏</PresentationFormat>
  <Paragraphs>110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Calibri Light</vt:lpstr>
      <vt:lpstr>Times New Roman</vt:lpstr>
      <vt:lpstr>Traditional Arabic</vt:lpstr>
      <vt:lpstr>Office 主题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https:/800sucai.taobao.com</cp:keywords>
  <dc:description>https://800sucai.taobao.com</dc:description>
  <cp:lastModifiedBy>1847598167@qq.com</cp:lastModifiedBy>
  <cp:revision>346</cp:revision>
  <dcterms:created xsi:type="dcterms:W3CDTF">2015-09-16T04:29:00Z</dcterms:created>
  <dcterms:modified xsi:type="dcterms:W3CDTF">2020-10-14T06:06:52Z</dcterms:modified>
  <cp:category>https://800sucai.taobao.com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