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67"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40"/>
  </p:normalViewPr>
  <p:slideViewPr>
    <p:cSldViewPr snapToGrid="0" snapToObjects="1">
      <p:cViewPr varScale="1">
        <p:scale>
          <a:sx n="112" d="100"/>
          <a:sy n="112" d="100"/>
        </p:scale>
        <p:origin x="5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8093B1E3-7BD6-3E4F-98FB-6A6168C08D36}" type="datetimeFigureOut">
              <a:rPr kumimoji="1" lang="zh-CN" altLang="en-US" smtClean="0"/>
              <a:t>2020/8/4</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30D1B31-BAAC-0343-BEA1-4F9D2F049B89}" type="slidenum">
              <a:rPr kumimoji="1" lang="zh-CN" altLang="en-US" smtClean="0"/>
              <a:t>‹#›</a:t>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题注">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8093B1E3-7BD6-3E4F-98FB-6A6168C08D36}" type="datetimeFigureOut">
              <a:rPr kumimoji="1" lang="zh-CN" altLang="en-US" smtClean="0"/>
              <a:t>2020/8/4</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0D1B31-BAAC-0343-BEA1-4F9D2F049B89}" type="slidenum">
              <a:rPr kumimoji="1" lang="zh-CN" altLang="en-US" smtClean="0"/>
              <a:t>‹#›</a:t>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标题的引述">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8093B1E3-7BD6-3E4F-98FB-6A6168C08D36}" type="datetimeFigureOut">
              <a:rPr kumimoji="1" lang="zh-CN" altLang="en-US" smtClean="0"/>
              <a:t>2020/8/4</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0D1B31-BAAC-0343-BEA1-4F9D2F049B89}" type="slidenum">
              <a:rPr kumimoji="1" lang="zh-CN" altLang="en-US" smtClean="0"/>
              <a:t>‹#›</a:t>
            </a:fld>
            <a:endParaRPr kumimoji="1" lang="zh-CN"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8093B1E3-7BD6-3E4F-98FB-6A6168C08D36}" type="datetimeFigureOut">
              <a:rPr kumimoji="1" lang="zh-CN" altLang="en-US" smtClean="0"/>
              <a:t>2020/8/4</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0D1B31-BAAC-0343-BEA1-4F9D2F049B89}" type="slidenum">
              <a:rPr kumimoji="1" lang="zh-CN" altLang="en-US" smtClean="0"/>
              <a:t>‹#›</a:t>
            </a:fld>
            <a:endParaRPr kumimoji="1"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引述">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8093B1E3-7BD6-3E4F-98FB-6A6168C08D36}" type="datetimeFigureOut">
              <a:rPr kumimoji="1" lang="zh-CN" altLang="en-US" smtClean="0"/>
              <a:t>2020/8/4</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0D1B31-BAAC-0343-BEA1-4F9D2F049B89}" type="slidenum">
              <a:rPr kumimoji="1" lang="zh-CN" altLang="en-US" smtClean="0"/>
              <a:t>‹#›</a:t>
            </a:fld>
            <a:endParaRPr kumimoji="1" lang="zh-CN"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8093B1E3-7BD6-3E4F-98FB-6A6168C08D36}" type="datetimeFigureOut">
              <a:rPr kumimoji="1" lang="zh-CN" altLang="en-US" smtClean="0"/>
              <a:t>2020/8/4</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0D1B31-BAAC-0343-BEA1-4F9D2F049B89}" type="slidenum">
              <a:rPr kumimoji="1" lang="zh-CN" altLang="en-US" smtClean="0"/>
              <a:t>‹#›</a:t>
            </a:fld>
            <a:endParaRPr kumimoji="1"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8093B1E3-7BD6-3E4F-98FB-6A6168C08D36}" type="datetimeFigureOut">
              <a:rPr kumimoji="1" lang="zh-CN" altLang="en-US" smtClean="0"/>
              <a:t>2020/8/4</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0D1B31-BAAC-0343-BEA1-4F9D2F049B89}" type="slidenum">
              <a:rPr kumimoji="1" lang="zh-CN" altLang="en-US" smtClean="0"/>
              <a:t>‹#›</a:t>
            </a:fld>
            <a:endParaRPr kumimoji="1"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8093B1E3-7BD6-3E4F-98FB-6A6168C08D36}" type="datetimeFigureOut">
              <a:rPr kumimoji="1" lang="zh-CN" altLang="en-US" smtClean="0"/>
              <a:t>2020/8/4</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0D1B31-BAAC-0343-BEA1-4F9D2F049B89}" type="slidenum">
              <a:rPr kumimoji="1" lang="zh-CN" altLang="en-US" smtClean="0"/>
              <a:t>‹#›</a:t>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8093B1E3-7BD6-3E4F-98FB-6A6168C08D36}" type="datetimeFigureOut">
              <a:rPr kumimoji="1" lang="zh-CN" altLang="en-US" smtClean="0"/>
              <a:t>2020/8/4</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0D1B31-BAAC-0343-BEA1-4F9D2F049B89}" type="slidenum">
              <a:rPr kumimoji="1" lang="zh-CN" altLang="en-US" smtClean="0"/>
              <a:t>‹#›</a:t>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8093B1E3-7BD6-3E4F-98FB-6A6168C08D36}" type="datetimeFigureOut">
              <a:rPr kumimoji="1" lang="zh-CN" altLang="en-US" smtClean="0"/>
              <a:t>2020/8/4</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0D1B31-BAAC-0343-BEA1-4F9D2F049B89}" type="slidenum">
              <a:rPr kumimoji="1" lang="zh-CN" altLang="en-US" smtClean="0"/>
              <a:t>‹#›</a:t>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Date Placeholder 4"/>
          <p:cNvSpPr>
            <a:spLocks noGrp="1"/>
          </p:cNvSpPr>
          <p:nvPr>
            <p:ph type="dt" sz="half" idx="10"/>
          </p:nvPr>
        </p:nvSpPr>
        <p:spPr/>
        <p:txBody>
          <a:bodyPr/>
          <a:lstStyle/>
          <a:p>
            <a:fld id="{8093B1E3-7BD6-3E4F-98FB-6A6168C08D36}" type="datetimeFigureOut">
              <a:rPr kumimoji="1" lang="zh-CN" altLang="en-US" smtClean="0"/>
              <a:t>2020/8/4</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30D1B31-BAAC-0343-BEA1-4F9D2F049B89}" type="slidenum">
              <a:rPr kumimoji="1" lang="zh-CN" altLang="en-US" smtClean="0"/>
              <a:t>‹#›</a:t>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7" name="Date Placeholder 6"/>
          <p:cNvSpPr>
            <a:spLocks noGrp="1"/>
          </p:cNvSpPr>
          <p:nvPr>
            <p:ph type="dt" sz="half" idx="10"/>
          </p:nvPr>
        </p:nvSpPr>
        <p:spPr/>
        <p:txBody>
          <a:bodyPr/>
          <a:lstStyle/>
          <a:p>
            <a:fld id="{8093B1E3-7BD6-3E4F-98FB-6A6168C08D36}" type="datetimeFigureOut">
              <a:rPr kumimoji="1" lang="zh-CN" altLang="en-US" smtClean="0"/>
              <a:t>2020/8/4</a:t>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30D1B31-BAAC-0343-BEA1-4F9D2F049B89}" type="slidenum">
              <a:rPr kumimoji="1" lang="zh-CN" altLang="en-US" smtClean="0"/>
              <a:t>‹#›</a:t>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8093B1E3-7BD6-3E4F-98FB-6A6168C08D36}" type="datetimeFigureOut">
              <a:rPr kumimoji="1" lang="zh-CN" altLang="en-US" smtClean="0"/>
              <a:t>2020/8/4</a:t>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30D1B31-BAAC-0343-BEA1-4F9D2F049B89}" type="slidenum">
              <a:rPr kumimoji="1" lang="zh-CN" altLang="en-US" smtClean="0"/>
              <a:t>‹#›</a:t>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3B1E3-7BD6-3E4F-98FB-6A6168C08D36}" type="datetimeFigureOut">
              <a:rPr kumimoji="1" lang="zh-CN" altLang="en-US" smtClean="0"/>
              <a:t>2020/8/4</a:t>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30D1B31-BAAC-0343-BEA1-4F9D2F049B89}" type="slidenum">
              <a:rPr kumimoji="1" lang="zh-CN" altLang="en-US" smtClean="0"/>
              <a:t>‹#›</a:t>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8093B1E3-7BD6-3E4F-98FB-6A6168C08D36}" type="datetimeFigureOut">
              <a:rPr kumimoji="1" lang="zh-CN" altLang="en-US" smtClean="0"/>
              <a:t>2020/8/4</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30D1B31-BAAC-0343-BEA1-4F9D2F049B89}" type="slidenum">
              <a:rPr kumimoji="1" lang="zh-CN" altLang="en-US" smtClean="0"/>
              <a:t>‹#›</a:t>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将图片拖动到占位符，或单击添加图标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8093B1E3-7BD6-3E4F-98FB-6A6168C08D36}" type="datetimeFigureOut">
              <a:rPr kumimoji="1" lang="zh-CN" altLang="en-US" smtClean="0"/>
              <a:t>2020/8/4</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0D1B31-BAAC-0343-BEA1-4F9D2F049B89}" type="slidenum">
              <a:rPr kumimoji="1" lang="zh-CN" altLang="en-US" smtClean="0"/>
              <a:t>‹#›</a:t>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093B1E3-7BD6-3E4F-98FB-6A6168C08D36}" type="datetimeFigureOut">
              <a:rPr kumimoji="1" lang="zh-CN" altLang="en-US" smtClean="0"/>
              <a:t>2020/8/4</a:t>
            </a:fld>
            <a:endParaRPr kumimoji="1" lang="zh-CN"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30D1B31-BAAC-0343-BEA1-4F9D2F049B89}" type="slidenum">
              <a:rPr kumimoji="1" lang="zh-CN" altLang="en-US" smtClean="0"/>
              <a:t>‹#›</a:t>
            </a:fld>
            <a:endParaRPr kumimoji="1" lang="zh-CN" altLang="en-US"/>
          </a:p>
        </p:txBody>
      </p:sp>
    </p:spTree>
    <p:extLst>
      <p:ext uri="{BB962C8B-B14F-4D97-AF65-F5344CB8AC3E}">
        <p14:creationId xmlns:p14="http://schemas.microsoft.com/office/powerpoint/2010/main" val="75986984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4" Type="http://schemas.openxmlformats.org/officeDocument/2006/relationships/image" Target="../media/image10.jpg"/><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897823" y="1451610"/>
            <a:ext cx="8915399" cy="2262781"/>
          </a:xfrm>
        </p:spPr>
        <p:txBody>
          <a:bodyPr>
            <a:normAutofit/>
          </a:bodyPr>
          <a:lstStyle/>
          <a:p>
            <a:r>
              <a:rPr kumimoji="1" lang="zh-CN" altLang="en-US" sz="7200" dirty="0" smtClean="0"/>
              <a:t>牛顿第一定律</a:t>
            </a:r>
            <a:endParaRPr kumimoji="1" lang="zh-CN" altLang="en-US" sz="7200" dirty="0"/>
          </a:p>
        </p:txBody>
      </p:sp>
      <p:sp>
        <p:nvSpPr>
          <p:cNvPr id="3" name="副标题 2"/>
          <p:cNvSpPr>
            <a:spLocks noGrp="1"/>
          </p:cNvSpPr>
          <p:nvPr>
            <p:ph type="subTitle" idx="1"/>
          </p:nvPr>
        </p:nvSpPr>
        <p:spPr>
          <a:xfrm>
            <a:off x="6921183" y="4393420"/>
            <a:ext cx="3342957" cy="1126283"/>
          </a:xfrm>
        </p:spPr>
        <p:txBody>
          <a:bodyPr>
            <a:normAutofit/>
          </a:bodyPr>
          <a:lstStyle/>
          <a:p>
            <a:pPr algn="just"/>
            <a:r>
              <a:rPr kumimoji="1" lang="zh-CN" altLang="en-US" sz="2800" dirty="0" smtClean="0">
                <a:solidFill>
                  <a:srgbClr val="0070C0"/>
                </a:solidFill>
              </a:rPr>
              <a:t>主讲人：雷思桥</a:t>
            </a:r>
            <a:endParaRPr kumimoji="1" lang="zh-CN" altLang="en-US" sz="2800" dirty="0">
              <a:solidFill>
                <a:srgbClr val="0070C0"/>
              </a:solidFill>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 y="149860"/>
            <a:ext cx="4331970" cy="622721"/>
          </a:xfrm>
          <a:prstGeom prst="rect">
            <a:avLst/>
          </a:prstGeom>
        </p:spPr>
      </p:pic>
    </p:spTree>
    <p:extLst>
      <p:ext uri="{BB962C8B-B14F-4D97-AF65-F5344CB8AC3E}">
        <p14:creationId xmlns:p14="http://schemas.microsoft.com/office/powerpoint/2010/main" val="3898372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a:spLocks noChangeAspect="1"/>
          </p:cNvSpPr>
          <p:nvPr/>
        </p:nvSpPr>
        <p:spPr>
          <a:xfrm>
            <a:off x="1822450" y="1329591"/>
            <a:ext cx="9173210" cy="4154984"/>
          </a:xfrm>
          <a:prstGeom prst="rect">
            <a:avLst/>
          </a:prstGeom>
        </p:spPr>
        <p:txBody>
          <a:bodyPr wrap="square">
            <a:spAutoFit/>
          </a:bodyPr>
          <a:lstStyle/>
          <a:p>
            <a:pPr lvl="0" indent="268288" eaLnBrk="0" fontAlgn="base" hangingPunct="0">
              <a:spcBef>
                <a:spcPct val="0"/>
              </a:spcBef>
              <a:spcAft>
                <a:spcPct val="0"/>
              </a:spcAft>
              <a:tabLst>
                <a:tab pos="1028700" algn="l"/>
                <a:tab pos="1851025" algn="l"/>
                <a:tab pos="2538413" algn="l"/>
                <a:tab pos="3222625" algn="l"/>
              </a:tabLst>
            </a:pPr>
            <a:r>
              <a:rPr lang="zh-CN" altLang="en-US" sz="2400" dirty="0" smtClean="0">
                <a:solidFill>
                  <a:srgbClr val="000000"/>
                </a:solidFill>
                <a:latin typeface="STKaiti" charset="-122"/>
                <a:ea typeface="STKaiti" charset="-122"/>
                <a:cs typeface="STKaiti" charset="-122"/>
              </a:rPr>
              <a:t>正误辨析</a:t>
            </a:r>
            <a:endParaRPr lang="zh-CN" altLang="en-US" sz="2400" dirty="0" smtClean="0">
              <a:latin typeface="STKaiti" charset="-122"/>
              <a:ea typeface="STKaiti" charset="-122"/>
              <a:cs typeface="STKaiti" charset="-122"/>
            </a:endParaRPr>
          </a:p>
          <a:p>
            <a:pPr lvl="0" indent="266700" eaLnBrk="0" fontAlgn="base" hangingPunct="0">
              <a:spcBef>
                <a:spcPct val="0"/>
              </a:spcBef>
              <a:spcAft>
                <a:spcPct val="0"/>
              </a:spcAft>
              <a:tabLst>
                <a:tab pos="1028700" algn="l"/>
                <a:tab pos="1851025" algn="l"/>
                <a:tab pos="2538413" algn="l"/>
                <a:tab pos="3222625" algn="l"/>
              </a:tabLst>
            </a:pPr>
            <a:r>
              <a:rPr lang="en-US" altLang="zh-CN" sz="2400" dirty="0" smtClean="0">
                <a:solidFill>
                  <a:srgbClr val="000000"/>
                </a:solidFill>
                <a:latin typeface="STKaiti" charset="-122"/>
                <a:ea typeface="STKaiti" charset="-122"/>
                <a:cs typeface="STKaiti" charset="-122"/>
              </a:rPr>
              <a:t>(1)</a:t>
            </a:r>
            <a:r>
              <a:rPr lang="zh-CN" altLang="en-US" sz="2400" dirty="0" smtClean="0">
                <a:solidFill>
                  <a:srgbClr val="000000"/>
                </a:solidFill>
                <a:latin typeface="STKaiti" charset="-122"/>
                <a:ea typeface="STKaiti" charset="-122"/>
                <a:cs typeface="STKaiti" charset="-122"/>
              </a:rPr>
              <a:t>亚里士多德认为物体的自然状态是静止</a:t>
            </a:r>
            <a:r>
              <a:rPr lang="en-US" altLang="zh-CN" sz="2400" dirty="0" smtClean="0">
                <a:solidFill>
                  <a:srgbClr val="000000"/>
                </a:solidFill>
                <a:latin typeface="STKaiti" charset="-122"/>
                <a:ea typeface="STKaiti" charset="-122"/>
                <a:cs typeface="STKaiti" charset="-122"/>
              </a:rPr>
              <a:t>,</a:t>
            </a:r>
            <a:r>
              <a:rPr lang="zh-CN" altLang="en-US" sz="2400" dirty="0" smtClean="0">
                <a:solidFill>
                  <a:srgbClr val="000000"/>
                </a:solidFill>
                <a:latin typeface="STKaiti" charset="-122"/>
                <a:ea typeface="STKaiti" charset="-122"/>
                <a:cs typeface="STKaiti" charset="-122"/>
              </a:rPr>
              <a:t>只有当它受到力的作用才会运动。</a:t>
            </a:r>
            <a:r>
              <a:rPr lang="en-US" altLang="zh-CN" sz="2400" dirty="0" smtClean="0">
                <a:solidFill>
                  <a:srgbClr val="000000"/>
                </a:solidFill>
                <a:latin typeface="STKaiti" charset="-122"/>
                <a:ea typeface="STKaiti" charset="-122"/>
                <a:cs typeface="STKaiti" charset="-122"/>
              </a:rPr>
              <a:t>(</a:t>
            </a:r>
            <a:r>
              <a:rPr lang="zh-CN" altLang="en-US" sz="2400" i="1" dirty="0" smtClean="0">
                <a:solidFill>
                  <a:srgbClr val="000000"/>
                </a:solidFill>
                <a:latin typeface="STKaiti" charset="-122"/>
                <a:ea typeface="STKaiti" charset="-122"/>
                <a:cs typeface="STKaiti" charset="-122"/>
              </a:rPr>
              <a:t>　　</a:t>
            </a:r>
            <a:r>
              <a:rPr lang="en-US" altLang="zh-CN" sz="2400" dirty="0" smtClean="0">
                <a:solidFill>
                  <a:srgbClr val="000000"/>
                </a:solidFill>
                <a:latin typeface="STKaiti" charset="-122"/>
                <a:ea typeface="STKaiti" charset="-122"/>
                <a:cs typeface="STKaiti" charset="-122"/>
              </a:rPr>
              <a:t>)</a:t>
            </a:r>
          </a:p>
          <a:p>
            <a:pPr lvl="0" indent="266700" eaLnBrk="0" fontAlgn="base" hangingPunct="0">
              <a:spcBef>
                <a:spcPct val="0"/>
              </a:spcBef>
              <a:spcAft>
                <a:spcPct val="0"/>
              </a:spcAft>
              <a:tabLst>
                <a:tab pos="1028700" algn="l"/>
                <a:tab pos="1851025" algn="l"/>
                <a:tab pos="2538413" algn="l"/>
                <a:tab pos="3222625" algn="l"/>
              </a:tabLst>
            </a:pPr>
            <a:endParaRPr lang="en-US" altLang="zh-CN" sz="2400" dirty="0" smtClean="0">
              <a:solidFill>
                <a:srgbClr val="000000"/>
              </a:solidFill>
              <a:latin typeface="STKaiti" charset="-122"/>
              <a:ea typeface="STKaiti" charset="-122"/>
              <a:cs typeface="STKaiti" charset="-122"/>
            </a:endParaRPr>
          </a:p>
          <a:p>
            <a:pPr lvl="0" indent="266700" eaLnBrk="0" fontAlgn="base" hangingPunct="0">
              <a:spcBef>
                <a:spcPct val="0"/>
              </a:spcBef>
              <a:spcAft>
                <a:spcPct val="0"/>
              </a:spcAft>
              <a:tabLst>
                <a:tab pos="1028700" algn="l"/>
                <a:tab pos="1851025" algn="l"/>
                <a:tab pos="2538413" algn="l"/>
                <a:tab pos="3222625" algn="l"/>
              </a:tabLst>
            </a:pPr>
            <a:endParaRPr lang="en-US" altLang="zh-CN" sz="2400" dirty="0">
              <a:solidFill>
                <a:srgbClr val="000000"/>
              </a:solidFill>
              <a:latin typeface="STKaiti" charset="-122"/>
              <a:ea typeface="STKaiti" charset="-122"/>
              <a:cs typeface="STKaiti" charset="-122"/>
            </a:endParaRPr>
          </a:p>
          <a:p>
            <a:pPr lvl="0" indent="266700" eaLnBrk="0" fontAlgn="base" hangingPunct="0">
              <a:spcBef>
                <a:spcPct val="0"/>
              </a:spcBef>
              <a:spcAft>
                <a:spcPct val="0"/>
              </a:spcAft>
              <a:tabLst>
                <a:tab pos="1028700" algn="l"/>
                <a:tab pos="1851025" algn="l"/>
                <a:tab pos="2538413" algn="l"/>
                <a:tab pos="3222625" algn="l"/>
              </a:tabLst>
            </a:pPr>
            <a:endParaRPr lang="en-US" altLang="zh-CN" sz="2400" dirty="0" smtClean="0">
              <a:latin typeface="STKaiti" charset="-122"/>
              <a:ea typeface="STKaiti" charset="-122"/>
              <a:cs typeface="STKaiti" charset="-122"/>
            </a:endParaRPr>
          </a:p>
          <a:p>
            <a:pPr lvl="0" indent="266700" eaLnBrk="0" fontAlgn="base" hangingPunct="0">
              <a:spcBef>
                <a:spcPct val="0"/>
              </a:spcBef>
              <a:spcAft>
                <a:spcPct val="0"/>
              </a:spcAft>
              <a:tabLst>
                <a:tab pos="1028700" algn="l"/>
                <a:tab pos="1851025" algn="l"/>
                <a:tab pos="2538413" algn="l"/>
                <a:tab pos="3222625" algn="l"/>
              </a:tabLst>
            </a:pPr>
            <a:r>
              <a:rPr lang="en-US" altLang="zh-CN" sz="2400" dirty="0" smtClean="0">
                <a:solidFill>
                  <a:srgbClr val="000000"/>
                </a:solidFill>
                <a:latin typeface="STKaiti" charset="-122"/>
                <a:ea typeface="STKaiti" charset="-122"/>
                <a:cs typeface="STKaiti" charset="-122"/>
              </a:rPr>
              <a:t>(2)</a:t>
            </a:r>
            <a:r>
              <a:rPr lang="zh-CN" altLang="en-US" sz="2400" dirty="0" smtClean="0">
                <a:solidFill>
                  <a:srgbClr val="000000"/>
                </a:solidFill>
                <a:latin typeface="STKaiti" charset="-122"/>
                <a:ea typeface="STKaiti" charset="-122"/>
                <a:cs typeface="STKaiti" charset="-122"/>
              </a:rPr>
              <a:t>伽利略认为力不是维持物体运动的原因。</a:t>
            </a:r>
            <a:r>
              <a:rPr lang="en-US" altLang="zh-CN" sz="2400" dirty="0" smtClean="0">
                <a:solidFill>
                  <a:srgbClr val="000000"/>
                </a:solidFill>
                <a:latin typeface="STKaiti" charset="-122"/>
                <a:ea typeface="STKaiti" charset="-122"/>
                <a:cs typeface="STKaiti" charset="-122"/>
              </a:rPr>
              <a:t>(</a:t>
            </a:r>
            <a:r>
              <a:rPr lang="zh-CN" altLang="en-US" sz="2400" i="1" dirty="0" smtClean="0">
                <a:solidFill>
                  <a:srgbClr val="000000"/>
                </a:solidFill>
                <a:latin typeface="STKaiti" charset="-122"/>
                <a:ea typeface="STKaiti" charset="-122"/>
                <a:cs typeface="STKaiti" charset="-122"/>
              </a:rPr>
              <a:t>　　</a:t>
            </a:r>
            <a:r>
              <a:rPr lang="en-US" altLang="zh-CN" sz="2400" dirty="0" smtClean="0">
                <a:solidFill>
                  <a:srgbClr val="000000"/>
                </a:solidFill>
                <a:latin typeface="STKaiti" charset="-122"/>
                <a:ea typeface="STKaiti" charset="-122"/>
                <a:cs typeface="STKaiti" charset="-122"/>
              </a:rPr>
              <a:t>)</a:t>
            </a:r>
            <a:endParaRPr lang="en-US" altLang="zh-CN" sz="2400" dirty="0" smtClean="0">
              <a:latin typeface="STKaiti" charset="-122"/>
              <a:ea typeface="STKaiti" charset="-122"/>
              <a:cs typeface="STKaiti" charset="-122"/>
            </a:endParaRPr>
          </a:p>
          <a:p>
            <a:pPr lvl="0" indent="266700" eaLnBrk="0" fontAlgn="base" hangingPunct="0">
              <a:spcBef>
                <a:spcPct val="0"/>
              </a:spcBef>
              <a:spcAft>
                <a:spcPct val="0"/>
              </a:spcAft>
              <a:tabLst>
                <a:tab pos="1028700" algn="l"/>
                <a:tab pos="1851025" algn="l"/>
                <a:tab pos="2538413" algn="l"/>
                <a:tab pos="3222625" algn="l"/>
              </a:tabLst>
            </a:pPr>
            <a:endParaRPr lang="en-US" altLang="zh-CN" sz="2400" dirty="0" smtClean="0">
              <a:solidFill>
                <a:srgbClr val="000000"/>
              </a:solidFill>
              <a:latin typeface="STKaiti" charset="-122"/>
              <a:ea typeface="STKaiti" charset="-122"/>
              <a:cs typeface="STKaiti" charset="-122"/>
            </a:endParaRPr>
          </a:p>
          <a:p>
            <a:pPr lvl="0" indent="266700" eaLnBrk="0" fontAlgn="base" hangingPunct="0">
              <a:spcBef>
                <a:spcPct val="0"/>
              </a:spcBef>
              <a:spcAft>
                <a:spcPct val="0"/>
              </a:spcAft>
              <a:tabLst>
                <a:tab pos="1028700" algn="l"/>
                <a:tab pos="1851025" algn="l"/>
                <a:tab pos="2538413" algn="l"/>
                <a:tab pos="3222625" algn="l"/>
              </a:tabLst>
            </a:pPr>
            <a:endParaRPr lang="en-US" altLang="zh-CN" sz="2400" dirty="0" smtClean="0">
              <a:solidFill>
                <a:srgbClr val="000000"/>
              </a:solidFill>
              <a:latin typeface="STKaiti" charset="-122"/>
              <a:ea typeface="STKaiti" charset="-122"/>
              <a:cs typeface="STKaiti" charset="-122"/>
            </a:endParaRPr>
          </a:p>
          <a:p>
            <a:pPr lvl="0" indent="266700" eaLnBrk="0" fontAlgn="base" hangingPunct="0">
              <a:spcBef>
                <a:spcPct val="0"/>
              </a:spcBef>
              <a:spcAft>
                <a:spcPct val="0"/>
              </a:spcAft>
              <a:tabLst>
                <a:tab pos="1028700" algn="l"/>
                <a:tab pos="1851025" algn="l"/>
                <a:tab pos="2538413" algn="l"/>
                <a:tab pos="3222625" algn="l"/>
              </a:tabLst>
            </a:pPr>
            <a:endParaRPr lang="en-US" altLang="zh-CN" sz="2400" dirty="0">
              <a:solidFill>
                <a:srgbClr val="000000"/>
              </a:solidFill>
              <a:latin typeface="STKaiti" charset="-122"/>
              <a:ea typeface="STKaiti" charset="-122"/>
              <a:cs typeface="STKaiti" charset="-122"/>
            </a:endParaRPr>
          </a:p>
          <a:p>
            <a:pPr lvl="0" indent="266700" eaLnBrk="0" fontAlgn="base" hangingPunct="0">
              <a:spcBef>
                <a:spcPct val="0"/>
              </a:spcBef>
              <a:spcAft>
                <a:spcPct val="0"/>
              </a:spcAft>
              <a:tabLst>
                <a:tab pos="1028700" algn="l"/>
                <a:tab pos="1851025" algn="l"/>
                <a:tab pos="2538413" algn="l"/>
                <a:tab pos="3222625" algn="l"/>
              </a:tabLst>
            </a:pPr>
            <a:r>
              <a:rPr lang="en-US" altLang="zh-CN" sz="2400" dirty="0" smtClean="0">
                <a:solidFill>
                  <a:srgbClr val="000000"/>
                </a:solidFill>
                <a:latin typeface="STKaiti" charset="-122"/>
                <a:ea typeface="STKaiti" charset="-122"/>
                <a:cs typeface="STKaiti" charset="-122"/>
              </a:rPr>
              <a:t>(3)</a:t>
            </a:r>
            <a:r>
              <a:rPr lang="zh-CN" altLang="en-US" sz="2400" dirty="0" smtClean="0">
                <a:solidFill>
                  <a:srgbClr val="000000"/>
                </a:solidFill>
                <a:latin typeface="STKaiti" charset="-122"/>
                <a:ea typeface="STKaiti" charset="-122"/>
                <a:cs typeface="STKaiti" charset="-122"/>
              </a:rPr>
              <a:t>笛卡儿认为若没有力作用</a:t>
            </a:r>
            <a:r>
              <a:rPr lang="en-US" altLang="zh-CN" sz="2400" dirty="0" smtClean="0">
                <a:solidFill>
                  <a:srgbClr val="000000"/>
                </a:solidFill>
                <a:latin typeface="STKaiti" charset="-122"/>
                <a:ea typeface="STKaiti" charset="-122"/>
                <a:cs typeface="STKaiti" charset="-122"/>
              </a:rPr>
              <a:t>,</a:t>
            </a:r>
            <a:r>
              <a:rPr lang="zh-CN" altLang="en-US" sz="2400" dirty="0" smtClean="0">
                <a:solidFill>
                  <a:srgbClr val="000000"/>
                </a:solidFill>
                <a:latin typeface="STKaiti" charset="-122"/>
                <a:ea typeface="STKaiti" charset="-122"/>
                <a:cs typeface="STKaiti" charset="-122"/>
              </a:rPr>
              <a:t>物体的</a:t>
            </a:r>
            <a:r>
              <a:rPr lang="zh-CN" altLang="en-US" sz="2400" dirty="0" smtClean="0">
                <a:solidFill>
                  <a:srgbClr val="000000"/>
                </a:solidFill>
                <a:latin typeface="STKaiti" charset="-122"/>
                <a:ea typeface="STKaiti" charset="-122"/>
                <a:cs typeface="STKaiti" charset="-122"/>
              </a:rPr>
              <a:t>运动方向就不会改变。</a:t>
            </a:r>
            <a:r>
              <a:rPr lang="en-US" altLang="zh-CN" sz="2400" dirty="0" smtClean="0">
                <a:solidFill>
                  <a:srgbClr val="000000"/>
                </a:solidFill>
                <a:latin typeface="STKaiti" charset="-122"/>
                <a:ea typeface="STKaiti" charset="-122"/>
                <a:cs typeface="STKaiti" charset="-122"/>
              </a:rPr>
              <a:t>(</a:t>
            </a:r>
            <a:r>
              <a:rPr lang="zh-CN" altLang="en-US" sz="2400" i="1" dirty="0" smtClean="0">
                <a:solidFill>
                  <a:srgbClr val="000000"/>
                </a:solidFill>
                <a:latin typeface="STKaiti" charset="-122"/>
                <a:ea typeface="STKaiti" charset="-122"/>
                <a:cs typeface="STKaiti" charset="-122"/>
              </a:rPr>
              <a:t>　　</a:t>
            </a:r>
            <a:r>
              <a:rPr lang="en-US" altLang="zh-CN" sz="2400" dirty="0" smtClean="0">
                <a:solidFill>
                  <a:srgbClr val="000000"/>
                </a:solidFill>
                <a:latin typeface="STKaiti" charset="-122"/>
                <a:ea typeface="STKaiti" charset="-122"/>
                <a:cs typeface="STKaiti" charset="-122"/>
              </a:rPr>
              <a:t>)</a:t>
            </a:r>
            <a:endParaRPr lang="en-US" altLang="zh-CN" sz="2400" dirty="0" smtClean="0">
              <a:latin typeface="STKaiti" charset="-122"/>
              <a:ea typeface="STKaiti" charset="-122"/>
              <a:cs typeface="STKaiti" charset="-122"/>
            </a:endParaRPr>
          </a:p>
        </p:txBody>
      </p:sp>
      <p:sp>
        <p:nvSpPr>
          <p:cNvPr id="7" name="矩形 6"/>
          <p:cNvSpPr>
            <a:spLocks noChangeAspect="1"/>
          </p:cNvSpPr>
          <p:nvPr/>
        </p:nvSpPr>
        <p:spPr>
          <a:xfrm>
            <a:off x="1822450" y="2617450"/>
            <a:ext cx="8128000" cy="1107996"/>
          </a:xfrm>
          <a:prstGeom prst="rect">
            <a:avLst/>
          </a:prstGeom>
        </p:spPr>
        <p:txBody>
          <a:bodyPr>
            <a:spAutoFit/>
          </a:bodyPr>
          <a:lstStyle/>
          <a:p>
            <a:pPr indent="266700">
              <a:spcAft>
                <a:spcPts val="0"/>
              </a:spcAft>
              <a:tabLst>
                <a:tab pos="1029335" algn="l"/>
                <a:tab pos="1850390" algn="l"/>
                <a:tab pos="2538095" algn="l"/>
                <a:tab pos="3221990" algn="l"/>
              </a:tabLst>
            </a:pPr>
            <a:r>
              <a:rPr lang="zh-CN" altLang="zh-CN" sz="2200" dirty="0">
                <a:solidFill>
                  <a:srgbClr val="FF0000"/>
                </a:solidFill>
                <a:latin typeface="Cambria Math" panose="02040503050406030204" pitchFamily="18" charset="0"/>
                <a:ea typeface="黑体" panose="02010609060101010101" pitchFamily="49" charset="-122"/>
                <a:cs typeface="Times New Roman" panose="02020603050405020304" pitchFamily="18" charset="0"/>
              </a:rPr>
              <a:t>答案</a:t>
            </a:r>
            <a:r>
              <a:rPr lang="en-US" altLang="zh-CN" sz="2200" dirty="0">
                <a:solidFill>
                  <a:srgbClr val="FF0000"/>
                </a:solidFill>
                <a:latin typeface="Cambria Math" panose="02040503050406030204" pitchFamily="18" charset="0"/>
                <a:ea typeface="黑体" panose="02010609060101010101" pitchFamily="49" charset="-122"/>
                <a:cs typeface="Times New Roman" panose="02020603050405020304" pitchFamily="18" charset="0"/>
              </a:rPr>
              <a:t>:</a:t>
            </a:r>
            <a:r>
              <a:rPr lang="en-US" altLang="zh-CN" sz="2200" dirty="0">
                <a:solidFill>
                  <a:srgbClr val="000000"/>
                </a:solidFill>
                <a:latin typeface="Cambria Math" panose="02040503050406030204" pitchFamily="18" charset="0"/>
                <a:ea typeface="NEU-BZ-S92"/>
                <a:cs typeface="Times New Roman" panose="02020603050405020304" pitchFamily="18" charset="0"/>
              </a:rPr>
              <a:t>√</a:t>
            </a:r>
            <a:r>
              <a:rPr lang="zh-CN" altLang="zh-CN" sz="2200" dirty="0">
                <a:solidFill>
                  <a:srgbClr val="FF0000"/>
                </a:solidFill>
                <a:latin typeface="Cambria Math" panose="02040503050406030204" pitchFamily="18" charset="0"/>
                <a:ea typeface="黑体" panose="02010609060101010101" pitchFamily="49"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spcAft>
                <a:spcPts val="0"/>
              </a:spcAft>
              <a:tabLst>
                <a:tab pos="1029335" algn="l"/>
                <a:tab pos="1850390" algn="l"/>
                <a:tab pos="2538095" algn="l"/>
                <a:tab pos="3221990" algn="l"/>
              </a:tabLst>
            </a:pPr>
            <a:r>
              <a:rPr lang="zh-CN" altLang="zh-CN" sz="2200" dirty="0">
                <a:solidFill>
                  <a:srgbClr val="FF0000"/>
                </a:solidFill>
                <a:latin typeface="Cambria Math" panose="02040503050406030204" pitchFamily="18" charset="0"/>
                <a:ea typeface="黑体" panose="02010609060101010101" pitchFamily="49" charset="-122"/>
                <a:cs typeface="Times New Roman" panose="02020603050405020304" pitchFamily="18" charset="0"/>
              </a:rPr>
              <a:t>解析</a:t>
            </a:r>
            <a:r>
              <a:rPr lang="en-US" altLang="zh-CN" sz="2200" dirty="0">
                <a:solidFill>
                  <a:srgbClr val="FF0000"/>
                </a:solidFill>
                <a:latin typeface="Cambria Math" panose="02040503050406030204" pitchFamily="18" charset="0"/>
                <a:ea typeface="黑体" panose="02010609060101010101" pitchFamily="49"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亚里士多德认为必须有力作用</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物体才运动</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没有力作用</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物体一定静止</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力是维持物体运动的原因。</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8" name="矩形 7"/>
          <p:cNvSpPr>
            <a:spLocks noChangeAspect="1"/>
          </p:cNvSpPr>
          <p:nvPr/>
        </p:nvSpPr>
        <p:spPr>
          <a:xfrm>
            <a:off x="1822450" y="3975328"/>
            <a:ext cx="8128000" cy="1107996"/>
          </a:xfrm>
          <a:prstGeom prst="rect">
            <a:avLst/>
          </a:prstGeom>
        </p:spPr>
        <p:txBody>
          <a:bodyPr>
            <a:spAutoFit/>
          </a:bodyPr>
          <a:lstStyle/>
          <a:p>
            <a:pPr indent="266700">
              <a:spcAft>
                <a:spcPts val="0"/>
              </a:spcAft>
              <a:tabLst>
                <a:tab pos="1029335" algn="l"/>
                <a:tab pos="1850390" algn="l"/>
                <a:tab pos="2538095" algn="l"/>
                <a:tab pos="3221990" algn="l"/>
              </a:tabLst>
            </a:pPr>
            <a:r>
              <a:rPr lang="zh-CN" altLang="zh-CN" sz="2200" dirty="0">
                <a:solidFill>
                  <a:srgbClr val="FF0000"/>
                </a:solidFill>
                <a:latin typeface="Cambria Math" panose="02040503050406030204" pitchFamily="18" charset="0"/>
                <a:ea typeface="黑体" panose="02010609060101010101" pitchFamily="49" charset="-122"/>
                <a:cs typeface="Times New Roman" panose="02020603050405020304" pitchFamily="18" charset="0"/>
              </a:rPr>
              <a:t>答案</a:t>
            </a:r>
            <a:r>
              <a:rPr lang="en-US" altLang="zh-CN" sz="2200" dirty="0">
                <a:solidFill>
                  <a:srgbClr val="FF0000"/>
                </a:solidFill>
                <a:latin typeface="Cambria Math" panose="02040503050406030204" pitchFamily="18" charset="0"/>
                <a:ea typeface="黑体" panose="02010609060101010101" pitchFamily="49" charset="-122"/>
                <a:cs typeface="Times New Roman" panose="02020603050405020304" pitchFamily="18" charset="0"/>
              </a:rPr>
              <a:t>:</a:t>
            </a:r>
            <a:r>
              <a:rPr lang="en-US" altLang="zh-CN" sz="2200" dirty="0">
                <a:solidFill>
                  <a:srgbClr val="000000"/>
                </a:solidFill>
                <a:latin typeface="Cambria Math" panose="02040503050406030204" pitchFamily="18" charset="0"/>
                <a:ea typeface="NEU-BZ-S92"/>
                <a:cs typeface="Times New Roman" panose="02020603050405020304" pitchFamily="18" charset="0"/>
              </a:rPr>
              <a:t>√</a:t>
            </a:r>
            <a:r>
              <a:rPr lang="zh-CN" altLang="zh-CN" sz="2200" dirty="0">
                <a:solidFill>
                  <a:srgbClr val="FF0000"/>
                </a:solidFill>
                <a:latin typeface="Cambria Math" panose="02040503050406030204" pitchFamily="18" charset="0"/>
                <a:ea typeface="黑体" panose="02010609060101010101" pitchFamily="49"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spcAft>
                <a:spcPts val="0"/>
              </a:spcAft>
              <a:tabLst>
                <a:tab pos="1029335" algn="l"/>
                <a:tab pos="1850390" algn="l"/>
                <a:tab pos="2538095" algn="l"/>
                <a:tab pos="3221990" algn="l"/>
              </a:tabLst>
            </a:pPr>
            <a:r>
              <a:rPr lang="zh-CN" altLang="zh-CN" sz="2200" dirty="0">
                <a:solidFill>
                  <a:srgbClr val="FF0000"/>
                </a:solidFill>
                <a:latin typeface="Cambria Math" panose="02040503050406030204" pitchFamily="18" charset="0"/>
                <a:ea typeface="黑体" panose="02010609060101010101" pitchFamily="49" charset="-122"/>
                <a:cs typeface="Times New Roman" panose="02020603050405020304" pitchFamily="18" charset="0"/>
              </a:rPr>
              <a:t>解析</a:t>
            </a:r>
            <a:r>
              <a:rPr lang="en-US" altLang="zh-CN" sz="2200" dirty="0">
                <a:solidFill>
                  <a:srgbClr val="FF0000"/>
                </a:solidFill>
                <a:latin typeface="Cambria Math" panose="02040503050406030204" pitchFamily="18" charset="0"/>
                <a:ea typeface="黑体" panose="02010609060101010101" pitchFamily="49"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伽利略通过理想实验得出</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物体的运动不需要力来维持</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力不是维持物体运动的原因。</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9" name="矩形 8"/>
          <p:cNvSpPr>
            <a:spLocks noChangeAspect="1"/>
          </p:cNvSpPr>
          <p:nvPr/>
        </p:nvSpPr>
        <p:spPr>
          <a:xfrm>
            <a:off x="1822450" y="5343480"/>
            <a:ext cx="8128000" cy="1107996"/>
          </a:xfrm>
          <a:prstGeom prst="rect">
            <a:avLst/>
          </a:prstGeom>
        </p:spPr>
        <p:txBody>
          <a:bodyPr>
            <a:spAutoFit/>
          </a:bodyPr>
          <a:lstStyle/>
          <a:p>
            <a:pPr indent="266700">
              <a:spcAft>
                <a:spcPts val="0"/>
              </a:spcAft>
              <a:tabLst>
                <a:tab pos="1029335" algn="l"/>
                <a:tab pos="1850390" algn="l"/>
                <a:tab pos="2538095" algn="l"/>
                <a:tab pos="3221990" algn="l"/>
              </a:tabLst>
            </a:pPr>
            <a:r>
              <a:rPr lang="zh-CN" altLang="zh-CN" sz="2200" dirty="0">
                <a:solidFill>
                  <a:srgbClr val="FF0000"/>
                </a:solidFill>
                <a:latin typeface="Cambria Math" panose="02040503050406030204" pitchFamily="18" charset="0"/>
                <a:ea typeface="黑体" panose="02010609060101010101" pitchFamily="49" charset="-122"/>
                <a:cs typeface="Times New Roman" panose="02020603050405020304" pitchFamily="18" charset="0"/>
              </a:rPr>
              <a:t>答案</a:t>
            </a:r>
            <a:r>
              <a:rPr lang="en-US" altLang="zh-CN" sz="2200" dirty="0">
                <a:solidFill>
                  <a:srgbClr val="FF0000"/>
                </a:solidFill>
                <a:latin typeface="Cambria Math" panose="02040503050406030204" pitchFamily="18" charset="0"/>
                <a:ea typeface="黑体" panose="02010609060101010101" pitchFamily="49" charset="-122"/>
                <a:cs typeface="Times New Roman" panose="02020603050405020304" pitchFamily="18" charset="0"/>
              </a:rPr>
              <a:t>:</a:t>
            </a:r>
            <a:r>
              <a:rPr lang="en-US" altLang="zh-CN" sz="2200" dirty="0">
                <a:solidFill>
                  <a:srgbClr val="000000"/>
                </a:solidFill>
                <a:latin typeface="Cambria Math" panose="02040503050406030204" pitchFamily="18" charset="0"/>
                <a:ea typeface="NEU-BZ-S92"/>
                <a:cs typeface="Times New Roman" panose="02020603050405020304" pitchFamily="18" charset="0"/>
              </a:rPr>
              <a:t>√</a:t>
            </a:r>
            <a:r>
              <a:rPr lang="zh-CN" altLang="zh-CN" sz="2200" dirty="0">
                <a:solidFill>
                  <a:srgbClr val="FF0000"/>
                </a:solidFill>
                <a:latin typeface="Cambria Math" panose="02040503050406030204" pitchFamily="18" charset="0"/>
                <a:ea typeface="黑体" panose="02010609060101010101" pitchFamily="49"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spcAft>
                <a:spcPts val="0"/>
              </a:spcAft>
              <a:tabLst>
                <a:tab pos="1029335" algn="l"/>
                <a:tab pos="1850390" algn="l"/>
                <a:tab pos="2538095" algn="l"/>
                <a:tab pos="3221990" algn="l"/>
              </a:tabLst>
            </a:pPr>
            <a:r>
              <a:rPr lang="zh-CN" altLang="zh-CN" sz="2200" dirty="0">
                <a:solidFill>
                  <a:srgbClr val="FF0000"/>
                </a:solidFill>
                <a:latin typeface="Cambria Math" panose="02040503050406030204" pitchFamily="18" charset="0"/>
                <a:ea typeface="黑体" panose="02010609060101010101" pitchFamily="49" charset="-122"/>
                <a:cs typeface="Times New Roman" panose="02020603050405020304" pitchFamily="18" charset="0"/>
              </a:rPr>
              <a:t>解析</a:t>
            </a:r>
            <a:r>
              <a:rPr lang="en-US" altLang="zh-CN" sz="2200" dirty="0">
                <a:solidFill>
                  <a:srgbClr val="FF0000"/>
                </a:solidFill>
                <a:latin typeface="Cambria Math" panose="02040503050406030204" pitchFamily="18" charset="0"/>
                <a:ea typeface="黑体" panose="02010609060101010101" pitchFamily="49"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笛卡儿认为若没有力作用</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物体将保持原来的速度运动</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物体的运动状态不变。</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pic>
        <p:nvPicPr>
          <p:cNvPr id="10" name="图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 y="84149"/>
            <a:ext cx="4331970" cy="622721"/>
          </a:xfrm>
          <a:prstGeom prst="rect">
            <a:avLst/>
          </a:prstGeom>
        </p:spPr>
      </p:pic>
      <p:sp>
        <p:nvSpPr>
          <p:cNvPr id="11" name="标题 1"/>
          <p:cNvSpPr>
            <a:spLocks noGrp="1"/>
          </p:cNvSpPr>
          <p:nvPr>
            <p:ph type="title"/>
          </p:nvPr>
        </p:nvSpPr>
        <p:spPr>
          <a:xfrm>
            <a:off x="1747105" y="706870"/>
            <a:ext cx="2836325" cy="654695"/>
          </a:xfrm>
        </p:spPr>
        <p:txBody>
          <a:bodyPr/>
          <a:lstStyle/>
          <a:p>
            <a:r>
              <a:rPr kumimoji="1" lang="zh-CN" altLang="en-US" dirty="0" smtClean="0"/>
              <a:t>小试牛刀</a:t>
            </a:r>
            <a:endParaRPr kumimoji="1" lang="zh-CN" altLang="en-US" dirty="0"/>
          </a:p>
        </p:txBody>
      </p:sp>
    </p:spTree>
    <p:extLst>
      <p:ext uri="{BB962C8B-B14F-4D97-AF65-F5344CB8AC3E}">
        <p14:creationId xmlns:p14="http://schemas.microsoft.com/office/powerpoint/2010/main" val="1277110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dow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wipe(down)">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wipe(down)">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wipe(down)">
                                      <p:cBhvr>
                                        <p:cTn id="27" dur="5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9">
                                            <p:txEl>
                                              <p:pRg st="1" end="1"/>
                                            </p:txEl>
                                          </p:spTgt>
                                        </p:tgtEl>
                                        <p:attrNameLst>
                                          <p:attrName>style.visibility</p:attrName>
                                        </p:attrNameLst>
                                      </p:cBhvr>
                                      <p:to>
                                        <p:strVal val="visible"/>
                                      </p:to>
                                    </p:set>
                                    <p:animEffect transition="in" filter="wipe(down)">
                                      <p:cBhvr>
                                        <p:cTn id="3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 y="84149"/>
            <a:ext cx="4331970" cy="622721"/>
          </a:xfrm>
          <a:prstGeom prst="rect">
            <a:avLst/>
          </a:prstGeom>
        </p:spPr>
      </p:pic>
      <p:sp>
        <p:nvSpPr>
          <p:cNvPr id="5" name="标题 1"/>
          <p:cNvSpPr txBox="1">
            <a:spLocks/>
          </p:cNvSpPr>
          <p:nvPr/>
        </p:nvSpPr>
        <p:spPr>
          <a:xfrm>
            <a:off x="1747105" y="706870"/>
            <a:ext cx="2836325" cy="65469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kumimoji="1" lang="zh-CN" altLang="en-US" smtClean="0"/>
              <a:t>小试牛刀</a:t>
            </a:r>
            <a:endParaRPr kumimoji="1" lang="zh-CN" altLang="en-US" dirty="0"/>
          </a:p>
        </p:txBody>
      </p:sp>
      <p:sp>
        <p:nvSpPr>
          <p:cNvPr id="8" name="矩形 7"/>
          <p:cNvSpPr>
            <a:spLocks noChangeAspect="1"/>
          </p:cNvSpPr>
          <p:nvPr/>
        </p:nvSpPr>
        <p:spPr>
          <a:xfrm>
            <a:off x="1536700" y="1548617"/>
            <a:ext cx="8128000" cy="4154984"/>
          </a:xfrm>
          <a:prstGeom prst="rect">
            <a:avLst/>
          </a:prstGeom>
        </p:spPr>
        <p:txBody>
          <a:bodyPr>
            <a:spAutoFit/>
          </a:bodyPr>
          <a:lstStyle/>
          <a:p>
            <a:pPr lvl="0" indent="266700" eaLnBrk="0" fontAlgn="base" hangingPunct="0">
              <a:spcBef>
                <a:spcPct val="0"/>
              </a:spcBef>
              <a:spcAft>
                <a:spcPct val="0"/>
              </a:spcAft>
              <a:tabLst>
                <a:tab pos="1028700" algn="l"/>
                <a:tab pos="1851025" algn="l"/>
                <a:tab pos="2538413" algn="l"/>
                <a:tab pos="3222625" algn="l"/>
              </a:tabLst>
            </a:pPr>
            <a:r>
              <a:rPr lang="en-US" altLang="zh-CN" sz="2200" dirty="0" smtClean="0">
                <a:solidFill>
                  <a:srgbClr val="000000"/>
                </a:solidFill>
                <a:latin typeface="Times New Roman" panose="02020603050405020304" pitchFamily="18" charset="0"/>
                <a:cs typeface="Times New Roman" panose="02020603050405020304" pitchFamily="18" charset="0"/>
              </a:rPr>
              <a:t>(4)</a:t>
            </a:r>
            <a:r>
              <a:rPr lang="zh-CN" altLang="en-US" sz="2200" dirty="0" smtClean="0">
                <a:solidFill>
                  <a:srgbClr val="000000"/>
                </a:solidFill>
                <a:latin typeface="Times New Roman" panose="02020603050405020304" pitchFamily="18" charset="0"/>
                <a:cs typeface="Times New Roman" panose="02020603050405020304" pitchFamily="18" charset="0"/>
              </a:rPr>
              <a:t>运动速度大的物体</a:t>
            </a:r>
            <a:r>
              <a:rPr lang="en-US" altLang="zh-CN" sz="2200" dirty="0" smtClean="0">
                <a:solidFill>
                  <a:srgbClr val="000000"/>
                </a:solidFill>
                <a:latin typeface="Times New Roman" panose="02020603050405020304" pitchFamily="18" charset="0"/>
                <a:cs typeface="Times New Roman" panose="02020603050405020304" pitchFamily="18" charset="0"/>
              </a:rPr>
              <a:t>,</a:t>
            </a:r>
            <a:r>
              <a:rPr lang="zh-CN" altLang="en-US" sz="2200" dirty="0" smtClean="0">
                <a:solidFill>
                  <a:srgbClr val="000000"/>
                </a:solidFill>
                <a:latin typeface="Times New Roman" panose="02020603050405020304" pitchFamily="18" charset="0"/>
                <a:cs typeface="Times New Roman" panose="02020603050405020304" pitchFamily="18" charset="0"/>
              </a:rPr>
              <a:t>不能很快停下来</a:t>
            </a:r>
            <a:r>
              <a:rPr lang="en-US" altLang="zh-CN" sz="2200" dirty="0" smtClean="0">
                <a:solidFill>
                  <a:srgbClr val="000000"/>
                </a:solidFill>
                <a:latin typeface="Times New Roman" panose="02020603050405020304" pitchFamily="18" charset="0"/>
                <a:cs typeface="Times New Roman" panose="02020603050405020304" pitchFamily="18" charset="0"/>
              </a:rPr>
              <a:t>,</a:t>
            </a:r>
            <a:r>
              <a:rPr lang="zh-CN" altLang="en-US" sz="2200" dirty="0" smtClean="0">
                <a:solidFill>
                  <a:srgbClr val="000000"/>
                </a:solidFill>
                <a:latin typeface="Times New Roman" panose="02020603050405020304" pitchFamily="18" charset="0"/>
                <a:cs typeface="Times New Roman" panose="02020603050405020304" pitchFamily="18" charset="0"/>
              </a:rPr>
              <a:t>是因为速度大时</a:t>
            </a:r>
            <a:r>
              <a:rPr lang="en-US" altLang="zh-CN" sz="2200" dirty="0" smtClean="0">
                <a:solidFill>
                  <a:srgbClr val="000000"/>
                </a:solidFill>
                <a:latin typeface="Times New Roman" panose="02020603050405020304" pitchFamily="18" charset="0"/>
                <a:cs typeface="Times New Roman" panose="02020603050405020304" pitchFamily="18" charset="0"/>
              </a:rPr>
              <a:t>,</a:t>
            </a:r>
            <a:r>
              <a:rPr lang="zh-CN" altLang="en-US" sz="2200" dirty="0" smtClean="0">
                <a:solidFill>
                  <a:srgbClr val="000000"/>
                </a:solidFill>
                <a:latin typeface="Times New Roman" panose="02020603050405020304" pitchFamily="18" charset="0"/>
                <a:cs typeface="Times New Roman" panose="02020603050405020304" pitchFamily="18" charset="0"/>
              </a:rPr>
              <a:t>惯性也大。</a:t>
            </a:r>
            <a:r>
              <a:rPr lang="en-US" altLang="zh-CN" sz="2200" dirty="0" smtClean="0">
                <a:solidFill>
                  <a:srgbClr val="000000"/>
                </a:solidFill>
                <a:latin typeface="Times New Roman" panose="02020603050405020304" pitchFamily="18" charset="0"/>
                <a:cs typeface="Times New Roman" panose="02020603050405020304" pitchFamily="18" charset="0"/>
              </a:rPr>
              <a:t>(</a:t>
            </a:r>
            <a:r>
              <a:rPr lang="zh-CN" altLang="en-US" sz="2200" i="1" dirty="0" smtClean="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a:t>
            </a:r>
            <a:endParaRPr lang="en-US" altLang="zh-CN" sz="2200" dirty="0" smtClean="0">
              <a:latin typeface="Times New Roman" panose="02020603050405020304" pitchFamily="18" charset="0"/>
              <a:cs typeface="Times New Roman" panose="02020603050405020304" pitchFamily="18" charset="0"/>
            </a:endParaRPr>
          </a:p>
          <a:p>
            <a:pPr lvl="0" indent="266700" eaLnBrk="0" fontAlgn="base" hangingPunct="0">
              <a:spcBef>
                <a:spcPct val="0"/>
              </a:spcBef>
              <a:spcAft>
                <a:spcPct val="0"/>
              </a:spcAft>
              <a:tabLst>
                <a:tab pos="1028700" algn="l"/>
                <a:tab pos="1851025" algn="l"/>
                <a:tab pos="2538413" algn="l"/>
                <a:tab pos="3222625" algn="l"/>
              </a:tabLst>
            </a:pPr>
            <a:endParaRPr lang="en-US" altLang="zh-CN" sz="2200" dirty="0" smtClean="0">
              <a:solidFill>
                <a:srgbClr val="000000"/>
              </a:solidFill>
              <a:latin typeface="Times New Roman" panose="02020603050405020304" pitchFamily="18" charset="0"/>
              <a:cs typeface="Times New Roman" panose="02020603050405020304" pitchFamily="18" charset="0"/>
            </a:endParaRPr>
          </a:p>
          <a:p>
            <a:pPr lvl="0" indent="266700" eaLnBrk="0" fontAlgn="base" hangingPunct="0">
              <a:spcBef>
                <a:spcPct val="0"/>
              </a:spcBef>
              <a:spcAft>
                <a:spcPct val="0"/>
              </a:spcAft>
              <a:tabLst>
                <a:tab pos="1028700" algn="l"/>
                <a:tab pos="1851025" algn="l"/>
                <a:tab pos="2538413" algn="l"/>
                <a:tab pos="3222625" algn="l"/>
              </a:tabLst>
            </a:pPr>
            <a:endParaRPr lang="en-US" altLang="zh-CN" sz="2200" dirty="0">
              <a:solidFill>
                <a:srgbClr val="000000"/>
              </a:solidFill>
              <a:latin typeface="Times New Roman" panose="02020603050405020304" pitchFamily="18" charset="0"/>
              <a:cs typeface="Times New Roman" panose="02020603050405020304" pitchFamily="18" charset="0"/>
            </a:endParaRPr>
          </a:p>
          <a:p>
            <a:pPr lvl="0" indent="266700" eaLnBrk="0" fontAlgn="base" hangingPunct="0">
              <a:spcBef>
                <a:spcPct val="0"/>
              </a:spcBef>
              <a:spcAft>
                <a:spcPct val="0"/>
              </a:spcAft>
              <a:tabLst>
                <a:tab pos="1028700" algn="l"/>
                <a:tab pos="1851025" algn="l"/>
                <a:tab pos="2538413" algn="l"/>
                <a:tab pos="3222625" algn="l"/>
              </a:tabLst>
            </a:pPr>
            <a:endParaRPr lang="en-US" altLang="zh-CN" sz="2200" dirty="0" smtClean="0">
              <a:solidFill>
                <a:srgbClr val="000000"/>
              </a:solidFill>
              <a:latin typeface="Times New Roman" panose="02020603050405020304" pitchFamily="18" charset="0"/>
              <a:cs typeface="Times New Roman" panose="02020603050405020304" pitchFamily="18" charset="0"/>
            </a:endParaRPr>
          </a:p>
          <a:p>
            <a:pPr lvl="0" indent="266700" eaLnBrk="0" fontAlgn="base" hangingPunct="0">
              <a:spcBef>
                <a:spcPct val="0"/>
              </a:spcBef>
              <a:spcAft>
                <a:spcPct val="0"/>
              </a:spcAft>
              <a:tabLst>
                <a:tab pos="1028700" algn="l"/>
                <a:tab pos="1851025" algn="l"/>
                <a:tab pos="2538413" algn="l"/>
                <a:tab pos="3222625" algn="l"/>
              </a:tabLst>
            </a:pPr>
            <a:r>
              <a:rPr lang="en-US" altLang="zh-CN" sz="2200" dirty="0" smtClean="0">
                <a:solidFill>
                  <a:srgbClr val="000000"/>
                </a:solidFill>
                <a:latin typeface="Times New Roman" panose="02020603050405020304" pitchFamily="18" charset="0"/>
                <a:cs typeface="Times New Roman" panose="02020603050405020304" pitchFamily="18" charset="0"/>
              </a:rPr>
              <a:t>(5)</a:t>
            </a:r>
            <a:r>
              <a:rPr lang="zh-CN" altLang="en-US" sz="2200" dirty="0" smtClean="0">
                <a:solidFill>
                  <a:srgbClr val="000000"/>
                </a:solidFill>
                <a:latin typeface="Times New Roman" panose="02020603050405020304" pitchFamily="18" charset="0"/>
                <a:cs typeface="Times New Roman" panose="02020603050405020304" pitchFamily="18" charset="0"/>
              </a:rPr>
              <a:t>牛顿第一定律是实验定律。</a:t>
            </a:r>
            <a:r>
              <a:rPr lang="en-US" altLang="zh-CN" sz="2200" dirty="0" smtClean="0">
                <a:solidFill>
                  <a:srgbClr val="000000"/>
                </a:solidFill>
                <a:latin typeface="Times New Roman" panose="02020603050405020304" pitchFamily="18" charset="0"/>
                <a:cs typeface="Times New Roman" panose="02020603050405020304" pitchFamily="18" charset="0"/>
              </a:rPr>
              <a:t>(</a:t>
            </a:r>
            <a:r>
              <a:rPr lang="zh-CN" altLang="en-US" sz="2200" i="1" dirty="0" smtClean="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a:t>
            </a:r>
            <a:endParaRPr lang="en-US" altLang="zh-CN" sz="2200" dirty="0" smtClean="0">
              <a:latin typeface="Times New Roman" panose="02020603050405020304" pitchFamily="18" charset="0"/>
              <a:cs typeface="Times New Roman" panose="02020603050405020304" pitchFamily="18" charset="0"/>
            </a:endParaRPr>
          </a:p>
          <a:p>
            <a:pPr lvl="0" indent="266700" eaLnBrk="0" fontAlgn="base" hangingPunct="0">
              <a:spcBef>
                <a:spcPct val="0"/>
              </a:spcBef>
              <a:spcAft>
                <a:spcPct val="0"/>
              </a:spcAft>
              <a:tabLst>
                <a:tab pos="1028700" algn="l"/>
                <a:tab pos="1851025" algn="l"/>
                <a:tab pos="2538413" algn="l"/>
                <a:tab pos="3222625" algn="l"/>
              </a:tabLst>
            </a:pPr>
            <a:endParaRPr lang="en-US" altLang="zh-CN" sz="2200" dirty="0" smtClean="0">
              <a:solidFill>
                <a:srgbClr val="000000"/>
              </a:solidFill>
              <a:latin typeface="Times New Roman" panose="02020603050405020304" pitchFamily="18" charset="0"/>
              <a:cs typeface="Times New Roman" panose="02020603050405020304" pitchFamily="18" charset="0"/>
            </a:endParaRPr>
          </a:p>
          <a:p>
            <a:pPr lvl="0" indent="266700" eaLnBrk="0" fontAlgn="base" hangingPunct="0">
              <a:spcBef>
                <a:spcPct val="0"/>
              </a:spcBef>
              <a:spcAft>
                <a:spcPct val="0"/>
              </a:spcAft>
              <a:tabLst>
                <a:tab pos="1028700" algn="l"/>
                <a:tab pos="1851025" algn="l"/>
                <a:tab pos="2538413" algn="l"/>
                <a:tab pos="3222625" algn="l"/>
              </a:tabLst>
            </a:pPr>
            <a:endParaRPr lang="en-US" altLang="zh-CN" sz="2200" dirty="0" smtClean="0">
              <a:solidFill>
                <a:srgbClr val="000000"/>
              </a:solidFill>
              <a:latin typeface="Times New Roman" panose="02020603050405020304" pitchFamily="18" charset="0"/>
              <a:cs typeface="Times New Roman" panose="02020603050405020304" pitchFamily="18" charset="0"/>
            </a:endParaRPr>
          </a:p>
          <a:p>
            <a:pPr lvl="0" indent="266700" eaLnBrk="0" fontAlgn="base" hangingPunct="0">
              <a:spcBef>
                <a:spcPct val="0"/>
              </a:spcBef>
              <a:spcAft>
                <a:spcPct val="0"/>
              </a:spcAft>
              <a:tabLst>
                <a:tab pos="1028700" algn="l"/>
                <a:tab pos="1851025" algn="l"/>
                <a:tab pos="2538413" algn="l"/>
                <a:tab pos="3222625" algn="l"/>
              </a:tabLst>
            </a:pPr>
            <a:endParaRPr lang="en-US" altLang="zh-CN" sz="2200" dirty="0">
              <a:solidFill>
                <a:srgbClr val="000000"/>
              </a:solidFill>
              <a:latin typeface="Times New Roman" panose="02020603050405020304" pitchFamily="18" charset="0"/>
              <a:cs typeface="Times New Roman" panose="02020603050405020304" pitchFamily="18" charset="0"/>
            </a:endParaRPr>
          </a:p>
          <a:p>
            <a:pPr lvl="0" indent="266700" eaLnBrk="0" fontAlgn="base" hangingPunct="0">
              <a:spcBef>
                <a:spcPct val="0"/>
              </a:spcBef>
              <a:spcAft>
                <a:spcPct val="0"/>
              </a:spcAft>
              <a:tabLst>
                <a:tab pos="1028700" algn="l"/>
                <a:tab pos="1851025" algn="l"/>
                <a:tab pos="2538413" algn="l"/>
                <a:tab pos="3222625" algn="l"/>
              </a:tabLst>
            </a:pPr>
            <a:endParaRPr lang="en-US" altLang="zh-CN" sz="2200" dirty="0" smtClean="0">
              <a:solidFill>
                <a:srgbClr val="000000"/>
              </a:solidFill>
              <a:latin typeface="Times New Roman" panose="02020603050405020304" pitchFamily="18" charset="0"/>
              <a:cs typeface="Times New Roman" panose="02020603050405020304" pitchFamily="18" charset="0"/>
            </a:endParaRPr>
          </a:p>
          <a:p>
            <a:pPr lvl="0" indent="266700" eaLnBrk="0" fontAlgn="base" hangingPunct="0">
              <a:spcBef>
                <a:spcPct val="0"/>
              </a:spcBef>
              <a:spcAft>
                <a:spcPct val="0"/>
              </a:spcAft>
              <a:tabLst>
                <a:tab pos="1028700" algn="l"/>
                <a:tab pos="1851025" algn="l"/>
                <a:tab pos="2538413" algn="l"/>
                <a:tab pos="3222625" algn="l"/>
              </a:tabLst>
            </a:pPr>
            <a:r>
              <a:rPr lang="en-US" altLang="zh-CN" sz="2200" dirty="0" smtClean="0">
                <a:solidFill>
                  <a:srgbClr val="000000"/>
                </a:solidFill>
                <a:latin typeface="Times New Roman" panose="02020603050405020304" pitchFamily="18" charset="0"/>
                <a:cs typeface="Times New Roman" panose="02020603050405020304" pitchFamily="18" charset="0"/>
              </a:rPr>
              <a:t>(6)</a:t>
            </a:r>
            <a:r>
              <a:rPr lang="zh-CN" altLang="en-US" sz="2200" dirty="0" smtClean="0">
                <a:solidFill>
                  <a:srgbClr val="000000"/>
                </a:solidFill>
                <a:latin typeface="Times New Roman" panose="02020603050405020304" pitchFamily="18" charset="0"/>
                <a:cs typeface="Times New Roman" panose="02020603050405020304" pitchFamily="18" charset="0"/>
              </a:rPr>
              <a:t>在水平地面上滑动的木块最终停下来</a:t>
            </a:r>
            <a:r>
              <a:rPr lang="en-US" altLang="zh-CN" sz="2200" dirty="0" smtClean="0">
                <a:solidFill>
                  <a:srgbClr val="000000"/>
                </a:solidFill>
                <a:latin typeface="Times New Roman" panose="02020603050405020304" pitchFamily="18" charset="0"/>
                <a:cs typeface="Times New Roman" panose="02020603050405020304" pitchFamily="18" charset="0"/>
              </a:rPr>
              <a:t>,</a:t>
            </a:r>
            <a:r>
              <a:rPr lang="zh-CN" altLang="en-US" sz="2200" dirty="0" smtClean="0">
                <a:solidFill>
                  <a:srgbClr val="000000"/>
                </a:solidFill>
                <a:latin typeface="Times New Roman" panose="02020603050405020304" pitchFamily="18" charset="0"/>
                <a:cs typeface="Times New Roman" panose="02020603050405020304" pitchFamily="18" charset="0"/>
              </a:rPr>
              <a:t>是由于没有外力维持木块运动。</a:t>
            </a:r>
            <a:r>
              <a:rPr lang="en-US" altLang="zh-CN" sz="2200" dirty="0" smtClean="0">
                <a:solidFill>
                  <a:srgbClr val="000000"/>
                </a:solidFill>
                <a:latin typeface="Times New Roman" panose="02020603050405020304" pitchFamily="18" charset="0"/>
                <a:cs typeface="Times New Roman" panose="02020603050405020304" pitchFamily="18" charset="0"/>
              </a:rPr>
              <a:t>(</a:t>
            </a:r>
            <a:r>
              <a:rPr lang="zh-CN" altLang="en-US" sz="2200" i="1" dirty="0" smtClean="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a:t>
            </a:r>
            <a:endParaRPr lang="en-US" altLang="zh-CN" sz="2200" dirty="0">
              <a:latin typeface="Times New Roman" panose="02020603050405020304" pitchFamily="18" charset="0"/>
              <a:cs typeface="Times New Roman" panose="02020603050405020304" pitchFamily="18" charset="0"/>
            </a:endParaRPr>
          </a:p>
        </p:txBody>
      </p:sp>
      <p:sp>
        <p:nvSpPr>
          <p:cNvPr id="9" name="矩形 8"/>
          <p:cNvSpPr>
            <a:spLocks noChangeAspect="1"/>
          </p:cNvSpPr>
          <p:nvPr/>
        </p:nvSpPr>
        <p:spPr>
          <a:xfrm>
            <a:off x="1536700" y="2208382"/>
            <a:ext cx="8128000" cy="1107996"/>
          </a:xfrm>
          <a:prstGeom prst="rect">
            <a:avLst/>
          </a:prstGeom>
        </p:spPr>
        <p:txBody>
          <a:bodyPr>
            <a:spAutoFit/>
          </a:bodyPr>
          <a:lstStyle/>
          <a:p>
            <a:pPr indent="266700">
              <a:spcAft>
                <a:spcPts val="0"/>
              </a:spcAft>
              <a:tabLst>
                <a:tab pos="1029335" algn="l"/>
                <a:tab pos="1850390" algn="l"/>
                <a:tab pos="2538095" algn="l"/>
                <a:tab pos="3221990" algn="l"/>
              </a:tabLst>
            </a:pPr>
            <a:r>
              <a:rPr lang="zh-CN" altLang="zh-CN" sz="220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答案</a:t>
            </a:r>
            <a:r>
              <a:rPr lang="en-US" altLang="zh-CN" sz="220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spcAft>
                <a:spcPts val="0"/>
              </a:spcAft>
              <a:tabLst>
                <a:tab pos="1029335" algn="l"/>
                <a:tab pos="1850390" algn="l"/>
                <a:tab pos="2538095" algn="l"/>
                <a:tab pos="3221990" algn="l"/>
              </a:tabLst>
            </a:pPr>
            <a:r>
              <a:rPr lang="zh-CN" altLang="zh-CN" sz="220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解析</a:t>
            </a:r>
            <a:r>
              <a:rPr lang="en-US" altLang="zh-CN" sz="220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物体的惯性大小仅与物体的质量有关</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与其他因素都没关系。质量越大的物体</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它的惯性越大。</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10" name="矩形 9"/>
          <p:cNvSpPr>
            <a:spLocks noChangeAspect="1"/>
          </p:cNvSpPr>
          <p:nvPr/>
        </p:nvSpPr>
        <p:spPr>
          <a:xfrm>
            <a:off x="1536700" y="3552458"/>
            <a:ext cx="8128000" cy="1446550"/>
          </a:xfrm>
          <a:prstGeom prst="rect">
            <a:avLst/>
          </a:prstGeom>
        </p:spPr>
        <p:txBody>
          <a:bodyPr>
            <a:spAutoFit/>
          </a:bodyPr>
          <a:lstStyle/>
          <a:p>
            <a:pPr indent="266700">
              <a:spcAft>
                <a:spcPts val="0"/>
              </a:spcAft>
              <a:tabLst>
                <a:tab pos="1029335" algn="l"/>
                <a:tab pos="1850390" algn="l"/>
                <a:tab pos="2538095" algn="l"/>
                <a:tab pos="3221990" algn="l"/>
              </a:tabLst>
            </a:pPr>
            <a:r>
              <a:rPr lang="zh-CN" altLang="zh-CN" sz="220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答案</a:t>
            </a:r>
            <a:r>
              <a:rPr lang="en-US" altLang="zh-CN" sz="220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spcAft>
                <a:spcPts val="0"/>
              </a:spcAft>
              <a:tabLst>
                <a:tab pos="1029335" algn="l"/>
                <a:tab pos="1850390" algn="l"/>
                <a:tab pos="2538095" algn="l"/>
                <a:tab pos="3221990" algn="l"/>
              </a:tabLst>
            </a:pPr>
            <a:r>
              <a:rPr lang="zh-CN" altLang="zh-CN" sz="220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解析</a:t>
            </a:r>
            <a:r>
              <a:rPr lang="en-US" altLang="zh-CN" sz="220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牛顿第一定律是牛顿在前人结论基础上总结出来的</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描述的是物体在不受力时的状态</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是不可能在实验室完成的</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故不是实验定律。</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11" name="矩形 10"/>
          <p:cNvSpPr>
            <a:spLocks noChangeAspect="1"/>
          </p:cNvSpPr>
          <p:nvPr/>
        </p:nvSpPr>
        <p:spPr>
          <a:xfrm>
            <a:off x="1536700" y="5609868"/>
            <a:ext cx="8128000" cy="1107996"/>
          </a:xfrm>
          <a:prstGeom prst="rect">
            <a:avLst/>
          </a:prstGeom>
        </p:spPr>
        <p:txBody>
          <a:bodyPr>
            <a:spAutoFit/>
          </a:bodyPr>
          <a:lstStyle/>
          <a:p>
            <a:pPr indent="266700">
              <a:spcAft>
                <a:spcPts val="0"/>
              </a:spcAft>
              <a:tabLst>
                <a:tab pos="1029335" algn="l"/>
                <a:tab pos="1850390" algn="l"/>
                <a:tab pos="2538095" algn="l"/>
                <a:tab pos="3221990" algn="l"/>
              </a:tabLst>
            </a:pPr>
            <a:r>
              <a:rPr lang="zh-CN" altLang="zh-CN" sz="220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答案</a:t>
            </a:r>
            <a:r>
              <a:rPr lang="en-US" altLang="zh-CN" sz="220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spcAft>
                <a:spcPts val="0"/>
              </a:spcAft>
              <a:tabLst>
                <a:tab pos="1029335" algn="l"/>
                <a:tab pos="1850390" algn="l"/>
                <a:tab pos="2538095" algn="l"/>
                <a:tab pos="3221990" algn="l"/>
              </a:tabLst>
            </a:pPr>
            <a:r>
              <a:rPr lang="zh-CN" altLang="zh-CN" sz="220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解析</a:t>
            </a:r>
            <a:r>
              <a:rPr lang="en-US" altLang="zh-CN" sz="220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在水平地面上滑动的木块最终停下来的原因是受到了地面给木块的摩擦力</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改变了木块的运动状态。</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108345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down)">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wipe(down)">
                                      <p:cBhvr>
                                        <p:cTn id="17" dur="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0">
                                            <p:txEl>
                                              <p:pRg st="1" end="1"/>
                                            </p:txEl>
                                          </p:spTgt>
                                        </p:tgtEl>
                                        <p:attrNameLst>
                                          <p:attrName>style.visibility</p:attrName>
                                        </p:attrNameLst>
                                      </p:cBhvr>
                                      <p:to>
                                        <p:strVal val="visible"/>
                                      </p:to>
                                    </p:set>
                                    <p:animEffect transition="in" filter="wipe(down)">
                                      <p:cBhvr>
                                        <p:cTn id="22" dur="500"/>
                                        <p:tgtEl>
                                          <p:spTgt spid="10">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animEffect transition="in" filter="wipe(down)">
                                      <p:cBhvr>
                                        <p:cTn id="27" dur="500"/>
                                        <p:tgtEl>
                                          <p:spTgt spid="11">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1">
                                            <p:txEl>
                                              <p:pRg st="1" end="1"/>
                                            </p:txEl>
                                          </p:spTgt>
                                        </p:tgtEl>
                                        <p:attrNameLst>
                                          <p:attrName>style.visibility</p:attrName>
                                        </p:attrNameLst>
                                      </p:cBhvr>
                                      <p:to>
                                        <p:strVal val="visible"/>
                                      </p:to>
                                    </p:set>
                                    <p:animEffect transition="in" filter="wipe(down)">
                                      <p:cBhvr>
                                        <p:cTn id="32"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518504" y="1361565"/>
            <a:ext cx="10014365" cy="3798570"/>
          </a:xfrm>
        </p:spPr>
        <p:txBody>
          <a:bodyPr>
            <a:noAutofit/>
          </a:bodyPr>
          <a:lstStyle/>
          <a:p>
            <a:pPr marL="0" indent="0">
              <a:buNone/>
            </a:pPr>
            <a:r>
              <a:rPr kumimoji="1" lang="zh-CN" altLang="en-US" sz="3200" dirty="0" smtClean="0">
                <a:latin typeface="STKaiti" charset="-122"/>
                <a:ea typeface="STKaiti" charset="-122"/>
                <a:cs typeface="STKaiti" charset="-122"/>
              </a:rPr>
              <a:t>例</a:t>
            </a:r>
            <a:r>
              <a:rPr kumimoji="1" lang="en-US" altLang="zh-CN" sz="3200" dirty="0" smtClean="0">
                <a:latin typeface="STKaiti" charset="-122"/>
                <a:ea typeface="STKaiti" charset="-122"/>
                <a:cs typeface="STKaiti" charset="-122"/>
              </a:rPr>
              <a:t>1</a:t>
            </a:r>
            <a:r>
              <a:rPr kumimoji="1" lang="zh-CN" altLang="en-US" sz="3200" dirty="0" smtClean="0">
                <a:latin typeface="STKaiti" charset="-122"/>
                <a:ea typeface="STKaiti" charset="-122"/>
                <a:cs typeface="STKaiti" charset="-122"/>
              </a:rPr>
              <a:t> 关于</a:t>
            </a:r>
            <a:r>
              <a:rPr kumimoji="1" lang="zh-CN" altLang="en-US" sz="3200" dirty="0">
                <a:latin typeface="STKaiti" charset="-122"/>
                <a:ea typeface="STKaiti" charset="-122"/>
                <a:cs typeface="STKaiti" charset="-122"/>
              </a:rPr>
              <a:t>伽利略的理想斜面实验下列说法正确的是</a:t>
            </a:r>
            <a:r>
              <a:rPr kumimoji="1" lang="en-US" altLang="zh-CN" sz="3200" dirty="0" smtClean="0">
                <a:latin typeface="STKaiti" charset="-122"/>
                <a:ea typeface="STKaiti" charset="-122"/>
                <a:cs typeface="STKaiti" charset="-122"/>
              </a:rPr>
              <a:t>(</a:t>
            </a:r>
            <a:r>
              <a:rPr kumimoji="1" lang="zh-CN" altLang="en-US" sz="3200" dirty="0" smtClean="0">
                <a:latin typeface="STKaiti" charset="-122"/>
                <a:ea typeface="STKaiti" charset="-122"/>
                <a:cs typeface="STKaiti" charset="-122"/>
              </a:rPr>
              <a:t>  </a:t>
            </a:r>
            <a:r>
              <a:rPr kumimoji="1" lang="en-US" altLang="zh-CN" sz="3200" dirty="0" smtClean="0">
                <a:latin typeface="STKaiti" charset="-122"/>
                <a:ea typeface="STKaiti" charset="-122"/>
                <a:cs typeface="STKaiti" charset="-122"/>
              </a:rPr>
              <a:t>  )</a:t>
            </a:r>
          </a:p>
          <a:p>
            <a:pPr marL="0" indent="0">
              <a:buNone/>
            </a:pPr>
            <a:r>
              <a:rPr kumimoji="1" lang="en-US" altLang="zh-CN" sz="3200" dirty="0" smtClean="0">
                <a:latin typeface="STKaiti" charset="-122"/>
                <a:ea typeface="STKaiti" charset="-122"/>
                <a:cs typeface="STKaiti" charset="-122"/>
              </a:rPr>
              <a:t>A</a:t>
            </a:r>
            <a:r>
              <a:rPr kumimoji="1" lang="zh-CN" altLang="en-US" sz="3200" dirty="0">
                <a:latin typeface="STKaiti" charset="-122"/>
                <a:ea typeface="STKaiti" charset="-122"/>
                <a:cs typeface="STKaiti" charset="-122"/>
              </a:rPr>
              <a:t>．伽利略的理想实验是假想的，没有科学</a:t>
            </a:r>
            <a:r>
              <a:rPr kumimoji="1" lang="zh-CN" altLang="en-US" sz="3200" dirty="0" smtClean="0">
                <a:latin typeface="STKaiti" charset="-122"/>
                <a:ea typeface="STKaiti" charset="-122"/>
                <a:cs typeface="STKaiti" charset="-122"/>
              </a:rPr>
              <a:t>依据</a:t>
            </a:r>
            <a:endParaRPr kumimoji="1" lang="en-US" altLang="zh-CN" sz="3200" dirty="0" smtClean="0">
              <a:latin typeface="STKaiti" charset="-122"/>
              <a:ea typeface="STKaiti" charset="-122"/>
              <a:cs typeface="STKaiti" charset="-122"/>
            </a:endParaRPr>
          </a:p>
          <a:p>
            <a:pPr marL="0" indent="0">
              <a:buNone/>
            </a:pPr>
            <a:r>
              <a:rPr kumimoji="1" lang="en-US" altLang="zh-CN" sz="3200" dirty="0" smtClean="0">
                <a:latin typeface="STKaiti" charset="-122"/>
                <a:ea typeface="STKaiti" charset="-122"/>
                <a:cs typeface="STKaiti" charset="-122"/>
              </a:rPr>
              <a:t>B</a:t>
            </a:r>
            <a:r>
              <a:rPr kumimoji="1" lang="zh-CN" altLang="en-US" sz="3200" dirty="0">
                <a:latin typeface="STKaiti" charset="-122"/>
                <a:ea typeface="STKaiti" charset="-122"/>
                <a:cs typeface="STKaiti" charset="-122"/>
              </a:rPr>
              <a:t>．伽利略的理想实验是在可靠的事实基础上进行抽象思维而创造出来的一种科学推理方法，是科学研究中的一种重要</a:t>
            </a:r>
            <a:r>
              <a:rPr kumimoji="1" lang="zh-CN" altLang="en-US" sz="3200" dirty="0" smtClean="0">
                <a:latin typeface="STKaiti" charset="-122"/>
                <a:ea typeface="STKaiti" charset="-122"/>
                <a:cs typeface="STKaiti" charset="-122"/>
              </a:rPr>
              <a:t>方法</a:t>
            </a:r>
            <a:endParaRPr kumimoji="1" lang="en-US" altLang="zh-CN" sz="3200" dirty="0" smtClean="0">
              <a:latin typeface="STKaiti" charset="-122"/>
              <a:ea typeface="STKaiti" charset="-122"/>
              <a:cs typeface="STKaiti" charset="-122"/>
            </a:endParaRPr>
          </a:p>
          <a:p>
            <a:pPr marL="0" indent="0">
              <a:buNone/>
            </a:pPr>
            <a:r>
              <a:rPr kumimoji="1" lang="en-US" altLang="zh-CN" sz="3200" dirty="0" smtClean="0">
                <a:latin typeface="STKaiti" charset="-122"/>
                <a:ea typeface="STKaiti" charset="-122"/>
                <a:cs typeface="STKaiti" charset="-122"/>
              </a:rPr>
              <a:t>C</a:t>
            </a:r>
            <a:r>
              <a:rPr kumimoji="1" lang="zh-CN" altLang="en-US" sz="3200" dirty="0">
                <a:latin typeface="STKaiti" charset="-122"/>
                <a:ea typeface="STKaiti" charset="-122"/>
                <a:cs typeface="STKaiti" charset="-122"/>
              </a:rPr>
              <a:t>．伽利略的理想实验有力地否定了亚里士多德的</a:t>
            </a:r>
            <a:r>
              <a:rPr kumimoji="1" lang="zh-CN" altLang="en-US" sz="3200" dirty="0" smtClean="0">
                <a:latin typeface="STKaiti" charset="-122"/>
                <a:ea typeface="STKaiti" charset="-122"/>
                <a:cs typeface="STKaiti" charset="-122"/>
              </a:rPr>
              <a:t>观点</a:t>
            </a:r>
            <a:endParaRPr kumimoji="1" lang="en-US" altLang="zh-CN" sz="3200" dirty="0" smtClean="0">
              <a:latin typeface="STKaiti" charset="-122"/>
              <a:ea typeface="STKaiti" charset="-122"/>
              <a:cs typeface="STKaiti" charset="-122"/>
            </a:endParaRPr>
          </a:p>
          <a:p>
            <a:pPr marL="0" indent="0">
              <a:buNone/>
            </a:pPr>
            <a:r>
              <a:rPr kumimoji="1" lang="en-US" altLang="zh-CN" sz="3200" dirty="0" smtClean="0">
                <a:latin typeface="STKaiti" charset="-122"/>
                <a:ea typeface="STKaiti" charset="-122"/>
                <a:cs typeface="STKaiti" charset="-122"/>
              </a:rPr>
              <a:t>D</a:t>
            </a:r>
            <a:r>
              <a:rPr kumimoji="1" lang="zh-CN" altLang="en-US" sz="3200" dirty="0">
                <a:latin typeface="STKaiti" charset="-122"/>
                <a:ea typeface="STKaiti" charset="-122"/>
                <a:cs typeface="STKaiti" charset="-122"/>
              </a:rPr>
              <a:t>．在科学发展的今天，伽利略的斜面实验是可以通过实验验证的</a:t>
            </a:r>
          </a:p>
        </p:txBody>
      </p:sp>
      <p:sp>
        <p:nvSpPr>
          <p:cNvPr id="4" name="标题 1"/>
          <p:cNvSpPr txBox="1">
            <a:spLocks/>
          </p:cNvSpPr>
          <p:nvPr/>
        </p:nvSpPr>
        <p:spPr>
          <a:xfrm>
            <a:off x="1747105" y="706870"/>
            <a:ext cx="2836325" cy="65469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kumimoji="1" lang="zh-CN" altLang="en-US" smtClean="0"/>
              <a:t>小试牛刀</a:t>
            </a:r>
            <a:endParaRPr kumimoji="1" lang="zh-CN" altLang="en-US" dirty="0"/>
          </a:p>
        </p:txBody>
      </p:sp>
    </p:spTree>
    <p:extLst>
      <p:ext uri="{BB962C8B-B14F-4D97-AF65-F5344CB8AC3E}">
        <p14:creationId xmlns:p14="http://schemas.microsoft.com/office/powerpoint/2010/main" val="29350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p:cNvSpPr>
          <p:nvPr/>
        </p:nvSpPr>
        <p:spPr>
          <a:xfrm>
            <a:off x="1747105" y="706870"/>
            <a:ext cx="2836325" cy="65469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kumimoji="1" lang="zh-CN" altLang="en-US" smtClean="0"/>
              <a:t>小试牛刀</a:t>
            </a:r>
            <a:endParaRPr kumimoji="1" lang="zh-CN" altLang="en-US" dirty="0"/>
          </a:p>
        </p:txBody>
      </p:sp>
      <p:sp>
        <p:nvSpPr>
          <p:cNvPr id="6" name="矩形 5"/>
          <p:cNvSpPr/>
          <p:nvPr/>
        </p:nvSpPr>
        <p:spPr>
          <a:xfrm>
            <a:off x="1607820" y="1514386"/>
            <a:ext cx="8679180" cy="4052391"/>
          </a:xfrm>
          <a:prstGeom prst="rect">
            <a:avLst/>
          </a:prstGeom>
        </p:spPr>
        <p:txBody>
          <a:bodyPr wrap="square">
            <a:spAutoFit/>
          </a:bodyPr>
          <a:lstStyle/>
          <a:p>
            <a:pPr defTabSz="457200">
              <a:spcBef>
                <a:spcPts val="1000"/>
              </a:spcBef>
              <a:buClr>
                <a:schemeClr val="accent1"/>
              </a:buClr>
            </a:pPr>
            <a:r>
              <a:rPr kumimoji="1" lang="zh-CN" altLang="en-US" sz="3200" dirty="0" smtClean="0">
                <a:solidFill>
                  <a:schemeClr val="tx1">
                    <a:lumMod val="75000"/>
                    <a:lumOff val="25000"/>
                  </a:schemeClr>
                </a:solidFill>
                <a:latin typeface="STKaiti" charset="-122"/>
                <a:ea typeface="STKaiti" charset="-122"/>
                <a:cs typeface="STKaiti" charset="-122"/>
              </a:rPr>
              <a:t>例</a:t>
            </a:r>
            <a:r>
              <a:rPr kumimoji="1" lang="en-US" altLang="zh-CN" sz="3200" dirty="0" smtClean="0">
                <a:solidFill>
                  <a:schemeClr val="tx1">
                    <a:lumMod val="75000"/>
                    <a:lumOff val="25000"/>
                  </a:schemeClr>
                </a:solidFill>
                <a:latin typeface="STKaiti" charset="-122"/>
                <a:ea typeface="STKaiti" charset="-122"/>
                <a:cs typeface="STKaiti" charset="-122"/>
              </a:rPr>
              <a:t>2</a:t>
            </a:r>
            <a:r>
              <a:rPr kumimoji="1" lang="zh-CN" altLang="en-US" sz="3200" dirty="0" smtClean="0">
                <a:solidFill>
                  <a:schemeClr val="tx1">
                    <a:lumMod val="75000"/>
                    <a:lumOff val="25000"/>
                  </a:schemeClr>
                </a:solidFill>
                <a:latin typeface="STKaiti" charset="-122"/>
                <a:ea typeface="STKaiti" charset="-122"/>
                <a:cs typeface="STKaiti" charset="-122"/>
              </a:rPr>
              <a:t> 关于</a:t>
            </a:r>
            <a:r>
              <a:rPr kumimoji="1" lang="zh-CN" altLang="en-US" sz="3200" dirty="0">
                <a:solidFill>
                  <a:schemeClr val="tx1">
                    <a:lumMod val="75000"/>
                    <a:lumOff val="25000"/>
                  </a:schemeClr>
                </a:solidFill>
                <a:latin typeface="STKaiti" charset="-122"/>
                <a:ea typeface="STKaiti" charset="-122"/>
                <a:cs typeface="STKaiti" charset="-122"/>
              </a:rPr>
              <a:t>力和运动的关系，下列说法中正确的</a:t>
            </a:r>
            <a:r>
              <a:rPr kumimoji="1" lang="zh-CN" altLang="en-US" sz="3200" dirty="0" smtClean="0">
                <a:solidFill>
                  <a:schemeClr val="tx1">
                    <a:lumMod val="75000"/>
                    <a:lumOff val="25000"/>
                  </a:schemeClr>
                </a:solidFill>
                <a:latin typeface="STKaiti" charset="-122"/>
                <a:ea typeface="STKaiti" charset="-122"/>
                <a:cs typeface="STKaiti" charset="-122"/>
              </a:rPr>
              <a:t>是（     ）</a:t>
            </a:r>
            <a:endParaRPr kumimoji="1" lang="en-US" altLang="zh-CN" sz="3200" dirty="0" smtClean="0">
              <a:solidFill>
                <a:schemeClr val="tx1">
                  <a:lumMod val="75000"/>
                  <a:lumOff val="25000"/>
                </a:schemeClr>
              </a:solidFill>
              <a:latin typeface="STKaiti" charset="-122"/>
              <a:ea typeface="STKaiti" charset="-122"/>
              <a:cs typeface="STKaiti" charset="-122"/>
            </a:endParaRPr>
          </a:p>
          <a:p>
            <a:pPr defTabSz="457200">
              <a:spcBef>
                <a:spcPts val="1000"/>
              </a:spcBef>
              <a:buClr>
                <a:schemeClr val="accent1"/>
              </a:buClr>
            </a:pPr>
            <a:r>
              <a:rPr kumimoji="1" lang="zh-CN" altLang="en-US" sz="3200" dirty="0" smtClean="0">
                <a:solidFill>
                  <a:schemeClr val="tx1">
                    <a:lumMod val="75000"/>
                    <a:lumOff val="25000"/>
                  </a:schemeClr>
                </a:solidFill>
                <a:latin typeface="STKaiti" charset="-122"/>
                <a:ea typeface="STKaiti" charset="-122"/>
                <a:cs typeface="STKaiti" charset="-122"/>
              </a:rPr>
              <a:t>A</a:t>
            </a:r>
            <a:r>
              <a:rPr kumimoji="1" lang="zh-CN" altLang="en-US" sz="3200" dirty="0">
                <a:solidFill>
                  <a:schemeClr val="tx1">
                    <a:lumMod val="75000"/>
                    <a:lumOff val="25000"/>
                  </a:schemeClr>
                </a:solidFill>
                <a:latin typeface="STKaiti" charset="-122"/>
                <a:ea typeface="STKaiti" charset="-122"/>
                <a:cs typeface="STKaiti" charset="-122"/>
              </a:rPr>
              <a:t>.力是维持物体运动状态的</a:t>
            </a:r>
            <a:r>
              <a:rPr kumimoji="1" lang="zh-CN" altLang="en-US" sz="3200" dirty="0" smtClean="0">
                <a:solidFill>
                  <a:schemeClr val="tx1">
                    <a:lumMod val="75000"/>
                    <a:lumOff val="25000"/>
                  </a:schemeClr>
                </a:solidFill>
                <a:latin typeface="STKaiti" charset="-122"/>
                <a:ea typeface="STKaiti" charset="-122"/>
                <a:cs typeface="STKaiti" charset="-122"/>
              </a:rPr>
              <a:t>原因</a:t>
            </a:r>
            <a:endParaRPr kumimoji="1" lang="en-US" altLang="zh-CN" sz="3200" dirty="0" smtClean="0">
              <a:solidFill>
                <a:schemeClr val="tx1">
                  <a:lumMod val="75000"/>
                  <a:lumOff val="25000"/>
                </a:schemeClr>
              </a:solidFill>
              <a:latin typeface="STKaiti" charset="-122"/>
              <a:ea typeface="STKaiti" charset="-122"/>
              <a:cs typeface="STKaiti" charset="-122"/>
            </a:endParaRPr>
          </a:p>
          <a:p>
            <a:pPr defTabSz="457200">
              <a:spcBef>
                <a:spcPts val="1000"/>
              </a:spcBef>
              <a:buClr>
                <a:schemeClr val="accent1"/>
              </a:buClr>
            </a:pPr>
            <a:r>
              <a:rPr kumimoji="1" lang="zh-CN" altLang="en-US" sz="3200" dirty="0" smtClean="0">
                <a:solidFill>
                  <a:schemeClr val="tx1">
                    <a:lumMod val="75000"/>
                    <a:lumOff val="25000"/>
                  </a:schemeClr>
                </a:solidFill>
                <a:latin typeface="STKaiti" charset="-122"/>
                <a:ea typeface="STKaiti" charset="-122"/>
                <a:cs typeface="STKaiti" charset="-122"/>
              </a:rPr>
              <a:t>B</a:t>
            </a:r>
            <a:r>
              <a:rPr kumimoji="1" lang="zh-CN" altLang="en-US" sz="3200" dirty="0">
                <a:solidFill>
                  <a:schemeClr val="tx1">
                    <a:lumMod val="75000"/>
                    <a:lumOff val="25000"/>
                  </a:schemeClr>
                </a:solidFill>
                <a:latin typeface="STKaiti" charset="-122"/>
                <a:ea typeface="STKaiti" charset="-122"/>
                <a:cs typeface="STKaiti" charset="-122"/>
              </a:rPr>
              <a:t>.力是改变物体运动状态的</a:t>
            </a:r>
            <a:r>
              <a:rPr kumimoji="1" lang="zh-CN" altLang="en-US" sz="3200" dirty="0" smtClean="0">
                <a:solidFill>
                  <a:schemeClr val="tx1">
                    <a:lumMod val="75000"/>
                    <a:lumOff val="25000"/>
                  </a:schemeClr>
                </a:solidFill>
                <a:latin typeface="STKaiti" charset="-122"/>
                <a:ea typeface="STKaiti" charset="-122"/>
                <a:cs typeface="STKaiti" charset="-122"/>
              </a:rPr>
              <a:t>原因</a:t>
            </a:r>
            <a:endParaRPr kumimoji="1" lang="en-US" altLang="zh-CN" sz="3200" dirty="0" smtClean="0">
              <a:solidFill>
                <a:schemeClr val="tx1">
                  <a:lumMod val="75000"/>
                  <a:lumOff val="25000"/>
                </a:schemeClr>
              </a:solidFill>
              <a:latin typeface="STKaiti" charset="-122"/>
              <a:ea typeface="STKaiti" charset="-122"/>
              <a:cs typeface="STKaiti" charset="-122"/>
            </a:endParaRPr>
          </a:p>
          <a:p>
            <a:pPr defTabSz="457200">
              <a:spcBef>
                <a:spcPts val="1000"/>
              </a:spcBef>
              <a:buClr>
                <a:schemeClr val="accent1"/>
              </a:buClr>
            </a:pPr>
            <a:r>
              <a:rPr kumimoji="1" lang="zh-CN" altLang="en-US" sz="3200" dirty="0" smtClean="0">
                <a:solidFill>
                  <a:schemeClr val="tx1">
                    <a:lumMod val="75000"/>
                    <a:lumOff val="25000"/>
                  </a:schemeClr>
                </a:solidFill>
                <a:latin typeface="STKaiti" charset="-122"/>
                <a:ea typeface="STKaiti" charset="-122"/>
                <a:cs typeface="STKaiti" charset="-122"/>
              </a:rPr>
              <a:t>C</a:t>
            </a:r>
            <a:r>
              <a:rPr kumimoji="1" lang="zh-CN" altLang="en-US" sz="3200" dirty="0">
                <a:solidFill>
                  <a:schemeClr val="tx1">
                    <a:lumMod val="75000"/>
                    <a:lumOff val="25000"/>
                  </a:schemeClr>
                </a:solidFill>
                <a:latin typeface="STKaiti" charset="-122"/>
                <a:ea typeface="STKaiti" charset="-122"/>
                <a:cs typeface="STKaiti" charset="-122"/>
              </a:rPr>
              <a:t>.只有在力的作用下物体才能</a:t>
            </a:r>
            <a:r>
              <a:rPr kumimoji="1" lang="zh-CN" altLang="en-US" sz="3200" dirty="0" smtClean="0">
                <a:solidFill>
                  <a:schemeClr val="tx1">
                    <a:lumMod val="75000"/>
                    <a:lumOff val="25000"/>
                  </a:schemeClr>
                </a:solidFill>
                <a:latin typeface="STKaiti" charset="-122"/>
                <a:ea typeface="STKaiti" charset="-122"/>
                <a:cs typeface="STKaiti" charset="-122"/>
              </a:rPr>
              <a:t>运动</a:t>
            </a:r>
            <a:endParaRPr kumimoji="1" lang="en-US" altLang="zh-CN" sz="3200" dirty="0" smtClean="0">
              <a:solidFill>
                <a:schemeClr val="tx1">
                  <a:lumMod val="75000"/>
                  <a:lumOff val="25000"/>
                </a:schemeClr>
              </a:solidFill>
              <a:latin typeface="STKaiti" charset="-122"/>
              <a:ea typeface="STKaiti" charset="-122"/>
              <a:cs typeface="STKaiti" charset="-122"/>
            </a:endParaRPr>
          </a:p>
          <a:p>
            <a:pPr defTabSz="457200">
              <a:spcBef>
                <a:spcPts val="1000"/>
              </a:spcBef>
              <a:buClr>
                <a:schemeClr val="accent1"/>
              </a:buClr>
            </a:pPr>
            <a:r>
              <a:rPr kumimoji="1" lang="zh-CN" altLang="en-US" sz="3200" dirty="0" smtClean="0">
                <a:solidFill>
                  <a:schemeClr val="tx1">
                    <a:lumMod val="75000"/>
                    <a:lumOff val="25000"/>
                  </a:schemeClr>
                </a:solidFill>
                <a:latin typeface="STKaiti" charset="-122"/>
                <a:ea typeface="STKaiti" charset="-122"/>
                <a:cs typeface="STKaiti" charset="-122"/>
              </a:rPr>
              <a:t>D</a:t>
            </a:r>
            <a:r>
              <a:rPr kumimoji="1" lang="zh-CN" altLang="en-US" sz="3200" dirty="0">
                <a:solidFill>
                  <a:schemeClr val="tx1">
                    <a:lumMod val="75000"/>
                    <a:lumOff val="25000"/>
                  </a:schemeClr>
                </a:solidFill>
                <a:latin typeface="STKaiti" charset="-122"/>
                <a:ea typeface="STKaiti" charset="-122"/>
                <a:cs typeface="STKaiti" charset="-122"/>
              </a:rPr>
              <a:t>.只要有力作用在物体上，物体的运动状态就一定改变</a:t>
            </a:r>
          </a:p>
        </p:txBody>
      </p:sp>
    </p:spTree>
    <p:extLst>
      <p:ext uri="{BB962C8B-B14F-4D97-AF65-F5344CB8AC3E}">
        <p14:creationId xmlns:p14="http://schemas.microsoft.com/office/powerpoint/2010/main" val="1200305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747105" y="1480096"/>
            <a:ext cx="8679180" cy="3924151"/>
          </a:xfrm>
          <a:prstGeom prst="rect">
            <a:avLst/>
          </a:prstGeom>
        </p:spPr>
        <p:txBody>
          <a:bodyPr wrap="square">
            <a:spAutoFit/>
          </a:bodyPr>
          <a:lstStyle/>
          <a:p>
            <a:pPr defTabSz="457200">
              <a:spcBef>
                <a:spcPts val="1000"/>
              </a:spcBef>
              <a:buClr>
                <a:schemeClr val="accent1"/>
              </a:buClr>
            </a:pPr>
            <a:r>
              <a:rPr kumimoji="1" lang="zh-CN" altLang="en-US" sz="3200" dirty="0" smtClean="0">
                <a:solidFill>
                  <a:schemeClr val="tx1">
                    <a:lumMod val="75000"/>
                    <a:lumOff val="25000"/>
                  </a:schemeClr>
                </a:solidFill>
                <a:latin typeface="STKaiti" charset="-122"/>
                <a:ea typeface="STKaiti" charset="-122"/>
                <a:cs typeface="STKaiti" charset="-122"/>
              </a:rPr>
              <a:t>例</a:t>
            </a:r>
            <a:r>
              <a:rPr kumimoji="1" lang="en-US" altLang="zh-CN" sz="3200" dirty="0" smtClean="0">
                <a:solidFill>
                  <a:schemeClr val="tx1">
                    <a:lumMod val="75000"/>
                    <a:lumOff val="25000"/>
                  </a:schemeClr>
                </a:solidFill>
                <a:latin typeface="STKaiti" charset="-122"/>
                <a:ea typeface="STKaiti" charset="-122"/>
                <a:cs typeface="STKaiti" charset="-122"/>
              </a:rPr>
              <a:t>3</a:t>
            </a:r>
            <a:r>
              <a:rPr kumimoji="1" lang="zh-CN" altLang="en-US" sz="3200" dirty="0" smtClean="0">
                <a:solidFill>
                  <a:schemeClr val="tx1">
                    <a:lumMod val="75000"/>
                    <a:lumOff val="25000"/>
                  </a:schemeClr>
                </a:solidFill>
                <a:latin typeface="STKaiti" charset="-122"/>
                <a:ea typeface="STKaiti" charset="-122"/>
                <a:cs typeface="STKaiti" charset="-122"/>
              </a:rPr>
              <a:t> 关于</a:t>
            </a:r>
            <a:r>
              <a:rPr kumimoji="1" lang="zh-CN" altLang="en-US" sz="3200" dirty="0">
                <a:solidFill>
                  <a:schemeClr val="tx1">
                    <a:lumMod val="75000"/>
                    <a:lumOff val="25000"/>
                  </a:schemeClr>
                </a:solidFill>
                <a:latin typeface="STKaiti" charset="-122"/>
                <a:ea typeface="STKaiti" charset="-122"/>
                <a:cs typeface="STKaiti" charset="-122"/>
              </a:rPr>
              <a:t>惯性的下列说法中正确的</a:t>
            </a:r>
            <a:r>
              <a:rPr kumimoji="1" lang="zh-CN" altLang="en-US" sz="3200" dirty="0" smtClean="0">
                <a:solidFill>
                  <a:schemeClr val="tx1">
                    <a:lumMod val="75000"/>
                    <a:lumOff val="25000"/>
                  </a:schemeClr>
                </a:solidFill>
                <a:latin typeface="STKaiti" charset="-122"/>
                <a:ea typeface="STKaiti" charset="-122"/>
                <a:cs typeface="STKaiti" charset="-122"/>
              </a:rPr>
              <a:t>是（      ）</a:t>
            </a:r>
            <a:endParaRPr kumimoji="1" lang="en-US" altLang="zh-CN" sz="3200" dirty="0" smtClean="0">
              <a:solidFill>
                <a:schemeClr val="tx1">
                  <a:lumMod val="75000"/>
                  <a:lumOff val="25000"/>
                </a:schemeClr>
              </a:solidFill>
              <a:latin typeface="STKaiti" charset="-122"/>
              <a:ea typeface="STKaiti" charset="-122"/>
              <a:cs typeface="STKaiti" charset="-122"/>
            </a:endParaRPr>
          </a:p>
          <a:p>
            <a:pPr defTabSz="457200">
              <a:spcBef>
                <a:spcPts val="1000"/>
              </a:spcBef>
              <a:buClr>
                <a:schemeClr val="accent1"/>
              </a:buClr>
            </a:pPr>
            <a:r>
              <a:rPr kumimoji="1" lang="en-US" altLang="zh-CN" sz="3200" dirty="0" smtClean="0">
                <a:solidFill>
                  <a:schemeClr val="tx1">
                    <a:lumMod val="75000"/>
                    <a:lumOff val="25000"/>
                  </a:schemeClr>
                </a:solidFill>
                <a:latin typeface="STKaiti" charset="-122"/>
                <a:ea typeface="STKaiti" charset="-122"/>
                <a:cs typeface="STKaiti" charset="-122"/>
              </a:rPr>
              <a:t>A</a:t>
            </a:r>
            <a:r>
              <a:rPr kumimoji="1" lang="zh-CN" altLang="en-US" sz="3200" dirty="0">
                <a:solidFill>
                  <a:schemeClr val="tx1">
                    <a:lumMod val="75000"/>
                    <a:lumOff val="25000"/>
                  </a:schemeClr>
                </a:solidFill>
                <a:latin typeface="STKaiti" charset="-122"/>
                <a:ea typeface="STKaiti" charset="-122"/>
                <a:cs typeface="STKaiti" charset="-122"/>
              </a:rPr>
              <a:t>．物体能够保持原有运动状态的性质叫惯性</a:t>
            </a:r>
            <a:r>
              <a:rPr kumimoji="1" lang="en-US" altLang="zh-CN" sz="3200" dirty="0">
                <a:solidFill>
                  <a:schemeClr val="tx1">
                    <a:lumMod val="75000"/>
                    <a:lumOff val="25000"/>
                  </a:schemeClr>
                </a:solidFill>
                <a:latin typeface="STKaiti" charset="-122"/>
                <a:ea typeface="STKaiti" charset="-122"/>
                <a:cs typeface="STKaiti" charset="-122"/>
              </a:rPr>
              <a:t>B</a:t>
            </a:r>
            <a:r>
              <a:rPr kumimoji="1" lang="zh-CN" altLang="en-US" sz="3200" dirty="0">
                <a:solidFill>
                  <a:schemeClr val="tx1">
                    <a:lumMod val="75000"/>
                    <a:lumOff val="25000"/>
                  </a:schemeClr>
                </a:solidFill>
                <a:latin typeface="STKaiti" charset="-122"/>
                <a:ea typeface="STKaiti" charset="-122"/>
                <a:cs typeface="STKaiti" charset="-122"/>
              </a:rPr>
              <a:t>．物体不受外力作用时才有</a:t>
            </a:r>
            <a:r>
              <a:rPr kumimoji="1" lang="zh-CN" altLang="en-US" sz="3200" dirty="0" smtClean="0">
                <a:solidFill>
                  <a:schemeClr val="tx1">
                    <a:lumMod val="75000"/>
                    <a:lumOff val="25000"/>
                  </a:schemeClr>
                </a:solidFill>
                <a:latin typeface="STKaiti" charset="-122"/>
                <a:ea typeface="STKaiti" charset="-122"/>
                <a:cs typeface="STKaiti" charset="-122"/>
              </a:rPr>
              <a:t>惯性</a:t>
            </a:r>
            <a:endParaRPr kumimoji="1" lang="en-US" altLang="zh-CN" sz="3200" dirty="0" smtClean="0">
              <a:solidFill>
                <a:schemeClr val="tx1">
                  <a:lumMod val="75000"/>
                  <a:lumOff val="25000"/>
                </a:schemeClr>
              </a:solidFill>
              <a:latin typeface="STKaiti" charset="-122"/>
              <a:ea typeface="STKaiti" charset="-122"/>
              <a:cs typeface="STKaiti" charset="-122"/>
            </a:endParaRPr>
          </a:p>
          <a:p>
            <a:pPr defTabSz="457200">
              <a:spcBef>
                <a:spcPts val="1000"/>
              </a:spcBef>
              <a:buClr>
                <a:schemeClr val="accent1"/>
              </a:buClr>
            </a:pPr>
            <a:r>
              <a:rPr kumimoji="1" lang="en-US" altLang="zh-CN" sz="3200" dirty="0" smtClean="0">
                <a:solidFill>
                  <a:schemeClr val="tx1">
                    <a:lumMod val="75000"/>
                    <a:lumOff val="25000"/>
                  </a:schemeClr>
                </a:solidFill>
                <a:latin typeface="STKaiti" charset="-122"/>
                <a:ea typeface="STKaiti" charset="-122"/>
                <a:cs typeface="STKaiti" charset="-122"/>
              </a:rPr>
              <a:t>C</a:t>
            </a:r>
            <a:r>
              <a:rPr kumimoji="1" lang="zh-CN" altLang="en-US" sz="3200" dirty="0">
                <a:solidFill>
                  <a:schemeClr val="tx1">
                    <a:lumMod val="75000"/>
                    <a:lumOff val="25000"/>
                  </a:schemeClr>
                </a:solidFill>
                <a:latin typeface="STKaiti" charset="-122"/>
                <a:ea typeface="STKaiti" charset="-122"/>
                <a:cs typeface="STKaiti" charset="-122"/>
              </a:rPr>
              <a:t>．物体静止时有惯性，一开始运动，不再保持原有的运动状态，也就失去了</a:t>
            </a:r>
            <a:r>
              <a:rPr kumimoji="1" lang="zh-CN" altLang="en-US" sz="3200" dirty="0" smtClean="0">
                <a:solidFill>
                  <a:schemeClr val="tx1">
                    <a:lumMod val="75000"/>
                    <a:lumOff val="25000"/>
                  </a:schemeClr>
                </a:solidFill>
                <a:latin typeface="STKaiti" charset="-122"/>
                <a:ea typeface="STKaiti" charset="-122"/>
                <a:cs typeface="STKaiti" charset="-122"/>
              </a:rPr>
              <a:t>惯性</a:t>
            </a:r>
            <a:endParaRPr kumimoji="1" lang="en-US" altLang="zh-CN" sz="3200" dirty="0" smtClean="0">
              <a:solidFill>
                <a:schemeClr val="tx1">
                  <a:lumMod val="75000"/>
                  <a:lumOff val="25000"/>
                </a:schemeClr>
              </a:solidFill>
              <a:latin typeface="STKaiti" charset="-122"/>
              <a:ea typeface="STKaiti" charset="-122"/>
              <a:cs typeface="STKaiti" charset="-122"/>
            </a:endParaRPr>
          </a:p>
          <a:p>
            <a:pPr defTabSz="457200">
              <a:spcBef>
                <a:spcPts val="1000"/>
              </a:spcBef>
              <a:buClr>
                <a:schemeClr val="accent1"/>
              </a:buClr>
            </a:pPr>
            <a:r>
              <a:rPr kumimoji="1" lang="en-US" altLang="zh-CN" sz="3200" dirty="0" smtClean="0">
                <a:solidFill>
                  <a:schemeClr val="tx1">
                    <a:lumMod val="75000"/>
                    <a:lumOff val="25000"/>
                  </a:schemeClr>
                </a:solidFill>
                <a:latin typeface="STKaiti" charset="-122"/>
                <a:ea typeface="STKaiti" charset="-122"/>
                <a:cs typeface="STKaiti" charset="-122"/>
              </a:rPr>
              <a:t>D</a:t>
            </a:r>
            <a:r>
              <a:rPr kumimoji="1" lang="zh-CN" altLang="en-US" sz="3200" dirty="0">
                <a:solidFill>
                  <a:schemeClr val="tx1">
                    <a:lumMod val="75000"/>
                    <a:lumOff val="25000"/>
                  </a:schemeClr>
                </a:solidFill>
                <a:latin typeface="STKaiti" charset="-122"/>
                <a:ea typeface="STKaiti" charset="-122"/>
                <a:cs typeface="STKaiti" charset="-122"/>
              </a:rPr>
              <a:t>．物体静止时没有惯性，只有始终保持运动状态才有惯性</a:t>
            </a:r>
            <a:endParaRPr kumimoji="1" lang="zh-CN" altLang="en-US" sz="3200" dirty="0">
              <a:solidFill>
                <a:schemeClr val="tx1">
                  <a:lumMod val="75000"/>
                  <a:lumOff val="25000"/>
                </a:schemeClr>
              </a:solidFill>
              <a:latin typeface="STKaiti" charset="-122"/>
              <a:ea typeface="STKaiti" charset="-122"/>
              <a:cs typeface="STKaiti" charset="-122"/>
            </a:endParaRPr>
          </a:p>
        </p:txBody>
      </p:sp>
      <p:sp>
        <p:nvSpPr>
          <p:cNvPr id="5" name="标题 1"/>
          <p:cNvSpPr txBox="1">
            <a:spLocks/>
          </p:cNvSpPr>
          <p:nvPr/>
        </p:nvSpPr>
        <p:spPr>
          <a:xfrm>
            <a:off x="1747105" y="706870"/>
            <a:ext cx="2836325" cy="65469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kumimoji="1" lang="zh-CN" altLang="en-US" smtClean="0"/>
              <a:t>小试牛刀</a:t>
            </a:r>
            <a:endParaRPr kumimoji="1" lang="zh-CN" altLang="en-US" dirty="0"/>
          </a:p>
        </p:txBody>
      </p:sp>
    </p:spTree>
    <p:extLst>
      <p:ext uri="{BB962C8B-B14F-4D97-AF65-F5344CB8AC3E}">
        <p14:creationId xmlns:p14="http://schemas.microsoft.com/office/powerpoint/2010/main" val="3484089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146696" y="2544425"/>
            <a:ext cx="3647153" cy="923330"/>
          </a:xfrm>
          <a:prstGeom prst="rect">
            <a:avLst/>
          </a:prstGeom>
          <a:noFill/>
        </p:spPr>
        <p:txBody>
          <a:bodyPr wrap="none" lIns="91440" tIns="45720" rIns="91440" bIns="45720">
            <a:spAutoFit/>
          </a:bodyPr>
          <a:lstStyle/>
          <a:p>
            <a:pPr algn="ctr"/>
            <a:r>
              <a:rPr lang="zh-CN" altLang="en-US" sz="5400" b="0" cap="none" spc="0" dirty="0" smtClean="0">
                <a:ln w="0"/>
                <a:solidFill>
                  <a:srgbClr val="0070C0"/>
                </a:solidFill>
                <a:effectLst>
                  <a:reflection blurRad="6350" stA="53000" endA="300" endPos="35500" dir="5400000" sy="-90000" algn="bl" rotWithShape="0"/>
                </a:effectLst>
              </a:rPr>
              <a:t>谢谢聆听！</a:t>
            </a:r>
            <a:endParaRPr lang="zh-CN" altLang="en-US" sz="5400" b="0" cap="none" spc="0" dirty="0">
              <a:ln w="0"/>
              <a:solidFill>
                <a:srgbClr val="0070C0"/>
              </a:solidFill>
              <a:effectLst>
                <a:reflection blurRad="6350" stA="53000" endA="300" endPos="35500" dir="5400000" sy="-90000" algn="bl" rotWithShape="0"/>
              </a:effectLst>
            </a:endParaRPr>
          </a:p>
        </p:txBody>
      </p:sp>
    </p:spTree>
    <p:extLst>
      <p:ext uri="{BB962C8B-B14F-4D97-AF65-F5344CB8AC3E}">
        <p14:creationId xmlns:p14="http://schemas.microsoft.com/office/powerpoint/2010/main" val="1519787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83055" y="706870"/>
            <a:ext cx="8911687" cy="1280890"/>
          </a:xfrm>
        </p:spPr>
        <p:txBody>
          <a:bodyPr/>
          <a:lstStyle/>
          <a:p>
            <a:r>
              <a:rPr kumimoji="1" lang="zh-CN" altLang="en-US" dirty="0" smtClean="0"/>
              <a:t>初高中衔接知识</a:t>
            </a:r>
            <a:endParaRPr kumimoji="1" lang="zh-CN" altLang="en-US"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 y="84149"/>
            <a:ext cx="4331970" cy="622721"/>
          </a:xfrm>
          <a:prstGeom prst="rect">
            <a:avLst/>
          </a:prstGeom>
        </p:spPr>
      </p:pic>
      <p:sp>
        <p:nvSpPr>
          <p:cNvPr id="5" name="矩形 4"/>
          <p:cNvSpPr/>
          <p:nvPr/>
        </p:nvSpPr>
        <p:spPr>
          <a:xfrm>
            <a:off x="2932577" y="4677049"/>
            <a:ext cx="1877438" cy="1107996"/>
          </a:xfrm>
          <a:prstGeom prst="rect">
            <a:avLst/>
          </a:prstGeom>
          <a:noFill/>
        </p:spPr>
        <p:txBody>
          <a:bodyPr wrap="none" lIns="91440" tIns="45720" rIns="91440" bIns="45720">
            <a:spAutoFit/>
          </a:bodyPr>
          <a:lstStyle/>
          <a:p>
            <a:pPr algn="ctr"/>
            <a:r>
              <a:rPr lang="zh-CN" altLang="en-US" sz="66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运动</a:t>
            </a:r>
            <a:endParaRPr lang="zh-CN" altLang="en-US" sz="66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6" name="矩形 5"/>
          <p:cNvSpPr/>
          <p:nvPr/>
        </p:nvSpPr>
        <p:spPr>
          <a:xfrm>
            <a:off x="8498934" y="4677049"/>
            <a:ext cx="1031052" cy="1107996"/>
          </a:xfrm>
          <a:prstGeom prst="rect">
            <a:avLst/>
          </a:prstGeom>
          <a:noFill/>
        </p:spPr>
        <p:txBody>
          <a:bodyPr wrap="none" lIns="91440" tIns="45720" rIns="91440" bIns="45720">
            <a:spAutoFit/>
          </a:bodyPr>
          <a:lstStyle/>
          <a:p>
            <a:pPr algn="ctr"/>
            <a:r>
              <a:rPr lang="zh-CN" altLang="en-US" sz="66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力</a:t>
            </a:r>
            <a:endParaRPr lang="zh-CN" altLang="en-US" sz="66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pic>
        <p:nvPicPr>
          <p:cNvPr id="9" name="图片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8365" y="1681922"/>
            <a:ext cx="4285862" cy="2684574"/>
          </a:xfrm>
          <a:prstGeom prst="rect">
            <a:avLst/>
          </a:prstGeom>
        </p:spPr>
      </p:pic>
      <p:pic>
        <p:nvPicPr>
          <p:cNvPr id="11" name="图片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39230" y="1665375"/>
            <a:ext cx="5270500" cy="2667000"/>
          </a:xfrm>
          <a:prstGeom prst="rect">
            <a:avLst/>
          </a:prstGeom>
        </p:spPr>
      </p:pic>
    </p:spTree>
    <p:extLst>
      <p:ext uri="{BB962C8B-B14F-4D97-AF65-F5344CB8AC3E}">
        <p14:creationId xmlns:p14="http://schemas.microsoft.com/office/powerpoint/2010/main" val="171661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2788920"/>
            <a:ext cx="3051810" cy="3452919"/>
          </a:xfrm>
        </p:spPr>
      </p:pic>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460" y="84149"/>
            <a:ext cx="4331970" cy="622721"/>
          </a:xfrm>
          <a:prstGeom prst="rect">
            <a:avLst/>
          </a:prstGeom>
        </p:spPr>
      </p:pic>
      <p:sp>
        <p:nvSpPr>
          <p:cNvPr id="6" name="文本框 5"/>
          <p:cNvSpPr txBox="1"/>
          <p:nvPr/>
        </p:nvSpPr>
        <p:spPr>
          <a:xfrm>
            <a:off x="5497830" y="3166110"/>
            <a:ext cx="5737860" cy="2308324"/>
          </a:xfrm>
          <a:prstGeom prst="rect">
            <a:avLst/>
          </a:prstGeom>
          <a:noFill/>
        </p:spPr>
        <p:txBody>
          <a:bodyPr wrap="square" rtlCol="0">
            <a:spAutoFit/>
          </a:bodyPr>
          <a:lstStyle/>
          <a:p>
            <a:r>
              <a:rPr kumimoji="1" lang="zh-CN" altLang="en-US" sz="2400" dirty="0" smtClean="0">
                <a:latin typeface="STKaiti" charset="-122"/>
                <a:ea typeface="STKaiti" charset="-122"/>
                <a:cs typeface="STKaiti" charset="-122"/>
              </a:rPr>
              <a:t>亚里士多德（</a:t>
            </a:r>
            <a:r>
              <a:rPr kumimoji="1" lang="en-US" altLang="zh-CN" sz="2400" dirty="0" smtClean="0">
                <a:latin typeface="STKaiti" charset="-122"/>
                <a:ea typeface="STKaiti" charset="-122"/>
                <a:cs typeface="STKaiti" charset="-122"/>
              </a:rPr>
              <a:t>Aristotle</a:t>
            </a:r>
            <a:r>
              <a:rPr kumimoji="1" lang="zh-CN" altLang="en-US" sz="2400" dirty="0" smtClean="0">
                <a:latin typeface="STKaiti" charset="-122"/>
                <a:ea typeface="STKaiti" charset="-122"/>
                <a:cs typeface="STKaiti" charset="-122"/>
              </a:rPr>
              <a:t>公元前</a:t>
            </a:r>
            <a:r>
              <a:rPr kumimoji="1" lang="en-US" altLang="zh-CN" sz="2400" dirty="0" smtClean="0">
                <a:latin typeface="STKaiti" charset="-122"/>
                <a:ea typeface="STKaiti" charset="-122"/>
                <a:cs typeface="STKaiti" charset="-122"/>
              </a:rPr>
              <a:t>384</a:t>
            </a:r>
            <a:r>
              <a:rPr kumimoji="1" lang="zh-CN" altLang="en-US" sz="2400" dirty="0" smtClean="0">
                <a:latin typeface="STKaiti" charset="-122"/>
                <a:ea typeface="STKaiti" charset="-122"/>
                <a:cs typeface="STKaiti" charset="-122"/>
              </a:rPr>
              <a:t>～前</a:t>
            </a:r>
            <a:r>
              <a:rPr kumimoji="1" lang="en-US" altLang="zh-CN" sz="2400" dirty="0" smtClean="0">
                <a:latin typeface="STKaiti" charset="-122"/>
                <a:ea typeface="STKaiti" charset="-122"/>
                <a:cs typeface="STKaiti" charset="-122"/>
              </a:rPr>
              <a:t>322</a:t>
            </a:r>
            <a:r>
              <a:rPr kumimoji="1" lang="zh-CN" altLang="en-US" sz="2400" dirty="0" smtClean="0">
                <a:latin typeface="STKaiti" charset="-122"/>
                <a:ea typeface="STKaiti" charset="-122"/>
                <a:cs typeface="STKaiti" charset="-122"/>
              </a:rPr>
              <a:t>）古代先哲，古希腊人，世界古代史上伟大的哲学家、科学家和教育家之一，堪称希腊哲学的集大成者。他是柏拉图的学生，亚历山大的老师。作为一位百科全书式的科学家，他几乎对每个学科都做出了贡献。</a:t>
            </a:r>
            <a:endParaRPr kumimoji="1" lang="zh-CN" altLang="en-US" sz="2400" dirty="0">
              <a:latin typeface="STKaiti" charset="-122"/>
              <a:ea typeface="STKaiti" charset="-122"/>
              <a:cs typeface="STKaiti" charset="-122"/>
            </a:endParaRPr>
          </a:p>
        </p:txBody>
      </p:sp>
      <p:sp>
        <p:nvSpPr>
          <p:cNvPr id="8" name="云形标注 7"/>
          <p:cNvSpPr/>
          <p:nvPr/>
        </p:nvSpPr>
        <p:spPr>
          <a:xfrm>
            <a:off x="2548890" y="1412657"/>
            <a:ext cx="6275070" cy="1047665"/>
          </a:xfrm>
          <a:prstGeom prst="cloud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zh-CN" altLang="en-US" sz="2800" dirty="0" smtClean="0">
                <a:solidFill>
                  <a:srgbClr val="0070C0"/>
                </a:solidFill>
                <a:latin typeface="STLiti" charset="-122"/>
                <a:ea typeface="STLiti" charset="-122"/>
                <a:cs typeface="STLiti" charset="-122"/>
              </a:rPr>
              <a:t>力是维持物体运动的原因</a:t>
            </a:r>
            <a:endParaRPr kumimoji="1" lang="zh-CN" altLang="en-US" sz="2800" dirty="0">
              <a:solidFill>
                <a:srgbClr val="0070C0"/>
              </a:solidFill>
              <a:latin typeface="STLiti" charset="-122"/>
              <a:ea typeface="STLiti" charset="-122"/>
              <a:cs typeface="STLiti" charset="-122"/>
            </a:endParaRPr>
          </a:p>
        </p:txBody>
      </p:sp>
    </p:spTree>
    <p:extLst>
      <p:ext uri="{BB962C8B-B14F-4D97-AF65-F5344CB8AC3E}">
        <p14:creationId xmlns:p14="http://schemas.microsoft.com/office/powerpoint/2010/main" val="525128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circle(in)">
                                      <p:cBhvr>
                                        <p:cTn id="1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 y="84149"/>
            <a:ext cx="4331970" cy="622721"/>
          </a:xfrm>
          <a:prstGeom prst="rect">
            <a:avLst/>
          </a:prstGeom>
        </p:spPr>
      </p:pic>
      <p:sp>
        <p:nvSpPr>
          <p:cNvPr id="6" name="矩形 5"/>
          <p:cNvSpPr/>
          <p:nvPr/>
        </p:nvSpPr>
        <p:spPr>
          <a:xfrm>
            <a:off x="5425440" y="1407795"/>
            <a:ext cx="6541770" cy="2246769"/>
          </a:xfrm>
          <a:prstGeom prst="rect">
            <a:avLst/>
          </a:prstGeom>
        </p:spPr>
        <p:txBody>
          <a:bodyPr wrap="square">
            <a:spAutoFit/>
          </a:bodyPr>
          <a:lstStyle/>
          <a:p>
            <a:r>
              <a:rPr lang="zh-CN" altLang="en-US" sz="2800" dirty="0" smtClean="0">
                <a:latin typeface="STKaiti" charset="-122"/>
                <a:ea typeface="STKaiti" charset="-122"/>
                <a:cs typeface="STKaiti" charset="-122"/>
              </a:rPr>
              <a:t>伽利略·伽利雷（1564年～1642年）</a:t>
            </a:r>
            <a:endParaRPr lang="en-US" altLang="zh-CN" sz="2800" dirty="0">
              <a:latin typeface="STKaiti" charset="-122"/>
              <a:ea typeface="STKaiti" charset="-122"/>
              <a:cs typeface="STKaiti" charset="-122"/>
            </a:endParaRPr>
          </a:p>
          <a:p>
            <a:r>
              <a:rPr lang="zh-CN" altLang="en-US" sz="2800" dirty="0" smtClean="0">
                <a:latin typeface="STKaiti" charset="-122"/>
                <a:ea typeface="STKaiti" charset="-122"/>
                <a:cs typeface="STKaiti" charset="-122"/>
              </a:rPr>
              <a:t>意大利天文学家，物理学家和工程师。伽利略被称为“观测天文学之父”，被称为“现代物理学之父”、“科学方法之父”、“现代科学之父 ”。</a:t>
            </a:r>
            <a:endParaRPr lang="zh-CN" altLang="en-US" sz="2800" dirty="0">
              <a:latin typeface="STKaiti" charset="-122"/>
              <a:ea typeface="STKaiti" charset="-122"/>
              <a:cs typeface="STKaiti" charset="-122"/>
            </a:endParaRPr>
          </a:p>
        </p:txBody>
      </p:sp>
      <p:sp>
        <p:nvSpPr>
          <p:cNvPr id="7" name="矩形 6"/>
          <p:cNvSpPr/>
          <p:nvPr/>
        </p:nvSpPr>
        <p:spPr>
          <a:xfrm>
            <a:off x="6501275" y="4247495"/>
            <a:ext cx="3647153" cy="923330"/>
          </a:xfrm>
          <a:prstGeom prst="rect">
            <a:avLst/>
          </a:prstGeom>
          <a:noFill/>
        </p:spPr>
        <p:txBody>
          <a:bodyPr wrap="none" lIns="91440" tIns="45720" rIns="91440" bIns="45720">
            <a:spAutoFit/>
          </a:bodyPr>
          <a:lstStyle/>
          <a:p>
            <a:pPr algn="ctr"/>
            <a:r>
              <a:rPr lang="zh-CN" altLang="en-US" sz="5400" b="1" cap="none" spc="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提出质疑！</a:t>
            </a:r>
            <a:endParaRPr lang="zh-CN" alt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4469" y="1131570"/>
            <a:ext cx="3759809" cy="4457700"/>
          </a:xfrm>
          <a:prstGeom prst="rect">
            <a:avLst/>
          </a:prstGeom>
        </p:spPr>
      </p:pic>
    </p:spTree>
    <p:extLst>
      <p:ext uri="{BB962C8B-B14F-4D97-AF65-F5344CB8AC3E}">
        <p14:creationId xmlns:p14="http://schemas.microsoft.com/office/powerpoint/2010/main" val="90014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24245" y="706870"/>
            <a:ext cx="8911687" cy="1280890"/>
          </a:xfrm>
        </p:spPr>
        <p:txBody>
          <a:bodyPr/>
          <a:lstStyle/>
          <a:p>
            <a:r>
              <a:rPr kumimoji="1" lang="zh-CN" altLang="en-US" dirty="0" smtClean="0"/>
              <a:t>伽利略的理想斜面实验</a:t>
            </a:r>
            <a:endParaRPr kumimoji="1" lang="zh-CN" altLang="en-US"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 y="84149"/>
            <a:ext cx="4331970" cy="622721"/>
          </a:xfrm>
          <a:prstGeom prst="rect">
            <a:avLst/>
          </a:prstGeom>
        </p:spPr>
      </p:pic>
      <p:pic>
        <p:nvPicPr>
          <p:cNvPr id="5" name="L128.eps" descr="id:2147510620;FounderCES"/>
          <p:cNvPicPr>
            <a:picLocks noGrp="1"/>
          </p:cNvPicPr>
          <p:nvPr>
            <p:ph idx="1"/>
          </p:nvPr>
        </p:nvPicPr>
        <p:blipFill>
          <a:blip r:embed="rId3"/>
          <a:stretch>
            <a:fillRect/>
          </a:stretch>
        </p:blipFill>
        <p:spPr>
          <a:xfrm>
            <a:off x="1046431" y="1599709"/>
            <a:ext cx="5133657" cy="3533775"/>
          </a:xfrm>
          <a:prstGeom prst="rect">
            <a:avLst/>
          </a:prstGeom>
        </p:spPr>
      </p:pic>
      <p:sp>
        <p:nvSpPr>
          <p:cNvPr id="6" name="矩形 5"/>
          <p:cNvSpPr>
            <a:spLocks noChangeAspect="1"/>
          </p:cNvSpPr>
          <p:nvPr/>
        </p:nvSpPr>
        <p:spPr>
          <a:xfrm>
            <a:off x="6449219" y="1599709"/>
            <a:ext cx="5449411" cy="2936188"/>
          </a:xfrm>
          <a:prstGeom prst="rect">
            <a:avLst/>
          </a:prstGeom>
        </p:spPr>
        <p:txBody>
          <a:bodyPr wrap="square">
            <a:spAutoFit/>
          </a:bodyPr>
          <a:lstStyle/>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STSong" charset="-122"/>
                <a:ea typeface="STSong" charset="-122"/>
                <a:cs typeface="STSong" charset="-122"/>
              </a:rPr>
              <a:t>(1)</a:t>
            </a:r>
            <a:r>
              <a:rPr lang="zh-CN" altLang="zh-CN" sz="2200" dirty="0">
                <a:solidFill>
                  <a:srgbClr val="000000"/>
                </a:solidFill>
                <a:latin typeface="STSong" charset="-122"/>
                <a:ea typeface="STSong" charset="-122"/>
                <a:cs typeface="STSong" charset="-122"/>
              </a:rPr>
              <a:t>理想实验</a:t>
            </a:r>
            <a:r>
              <a:rPr lang="en-US" altLang="zh-CN" sz="2200" dirty="0">
                <a:solidFill>
                  <a:srgbClr val="000000"/>
                </a:solidFill>
                <a:latin typeface="STSong" charset="-122"/>
                <a:ea typeface="STSong" charset="-122"/>
                <a:cs typeface="STSong" charset="-122"/>
              </a:rPr>
              <a:t>:</a:t>
            </a:r>
            <a:r>
              <a:rPr lang="zh-CN" altLang="zh-CN" sz="2200" dirty="0">
                <a:solidFill>
                  <a:srgbClr val="000000"/>
                </a:solidFill>
                <a:latin typeface="STSong" charset="-122"/>
                <a:ea typeface="STSong" charset="-122"/>
                <a:cs typeface="STSong" charset="-122"/>
              </a:rPr>
              <a:t>让一个小球沿斜面从静止状态开始向下运动</a:t>
            </a:r>
            <a:r>
              <a:rPr lang="en-US" altLang="zh-CN" sz="2200" dirty="0" smtClean="0">
                <a:solidFill>
                  <a:srgbClr val="000000"/>
                </a:solidFill>
                <a:latin typeface="STSong" charset="-122"/>
                <a:ea typeface="STSong" charset="-122"/>
                <a:cs typeface="STSong" charset="-122"/>
              </a:rPr>
              <a:t>,</a:t>
            </a:r>
            <a:r>
              <a:rPr lang="zh-CN" altLang="zh-CN" sz="2200" dirty="0" smtClean="0">
                <a:solidFill>
                  <a:srgbClr val="000000"/>
                </a:solidFill>
                <a:latin typeface="STSong" charset="-122"/>
                <a:ea typeface="STSong" charset="-122"/>
                <a:cs typeface="STSong" charset="-122"/>
              </a:rPr>
              <a:t>小球</a:t>
            </a:r>
            <a:r>
              <a:rPr lang="zh-CN" altLang="en-US" sz="2200" dirty="0">
                <a:solidFill>
                  <a:srgbClr val="000000"/>
                </a:solidFill>
                <a:latin typeface="STSong" charset="-122"/>
                <a:ea typeface="STSong" charset="-122"/>
                <a:cs typeface="STSong" charset="-122"/>
              </a:rPr>
              <a:t>将</a:t>
            </a:r>
            <a:r>
              <a:rPr lang="zh-CN" altLang="zh-CN" sz="2200" dirty="0" smtClean="0">
                <a:solidFill>
                  <a:srgbClr val="000000"/>
                </a:solidFill>
                <a:latin typeface="STSong" charset="-122"/>
                <a:ea typeface="STSong" charset="-122"/>
                <a:cs typeface="STSong" charset="-122"/>
              </a:rPr>
              <a:t>冲</a:t>
            </a:r>
            <a:r>
              <a:rPr lang="zh-CN" altLang="zh-CN" sz="2200" dirty="0">
                <a:solidFill>
                  <a:srgbClr val="000000"/>
                </a:solidFill>
                <a:latin typeface="STSong" charset="-122"/>
                <a:ea typeface="STSong" charset="-122"/>
                <a:cs typeface="STSong" charset="-122"/>
              </a:rPr>
              <a:t>上第二个斜面。如果没有摩擦</a:t>
            </a:r>
            <a:r>
              <a:rPr lang="en-US" altLang="zh-CN" sz="2200" dirty="0">
                <a:solidFill>
                  <a:srgbClr val="000000"/>
                </a:solidFill>
                <a:latin typeface="STSong" charset="-122"/>
                <a:ea typeface="STSong" charset="-122"/>
                <a:cs typeface="STSong" charset="-122"/>
              </a:rPr>
              <a:t>,</a:t>
            </a:r>
            <a:r>
              <a:rPr lang="zh-CN" altLang="zh-CN" sz="2200" dirty="0">
                <a:solidFill>
                  <a:srgbClr val="000000"/>
                </a:solidFill>
                <a:latin typeface="STSong" charset="-122"/>
                <a:ea typeface="STSong" charset="-122"/>
                <a:cs typeface="STSong" charset="-122"/>
              </a:rPr>
              <a:t>无论第二个斜面的倾角如何</a:t>
            </a:r>
            <a:r>
              <a:rPr lang="en-US" altLang="zh-CN" sz="2200" dirty="0">
                <a:solidFill>
                  <a:srgbClr val="000000"/>
                </a:solidFill>
                <a:latin typeface="STSong" charset="-122"/>
                <a:ea typeface="STSong" charset="-122"/>
                <a:cs typeface="STSong" charset="-122"/>
              </a:rPr>
              <a:t>,</a:t>
            </a:r>
            <a:r>
              <a:rPr lang="zh-CN" altLang="zh-CN" sz="2200" dirty="0">
                <a:solidFill>
                  <a:srgbClr val="000000"/>
                </a:solidFill>
                <a:latin typeface="STSong" charset="-122"/>
                <a:ea typeface="STSong" charset="-122"/>
                <a:cs typeface="STSong" charset="-122"/>
              </a:rPr>
              <a:t>小球所达到的</a:t>
            </a:r>
            <a:r>
              <a:rPr lang="zh-CN" altLang="zh-CN" sz="2200" dirty="0" smtClean="0">
                <a:solidFill>
                  <a:srgbClr val="000000"/>
                </a:solidFill>
                <a:latin typeface="STSong" charset="-122"/>
                <a:ea typeface="STSong" charset="-122"/>
                <a:cs typeface="STSong" charset="-122"/>
              </a:rPr>
              <a:t>高度</a:t>
            </a:r>
            <a:r>
              <a:rPr lang="zh-CN" altLang="en-US" sz="2200" dirty="0">
                <a:solidFill>
                  <a:srgbClr val="000000"/>
                </a:solidFill>
                <a:latin typeface="STSong" charset="-122"/>
                <a:ea typeface="STSong" charset="-122"/>
                <a:cs typeface="STSong" charset="-122"/>
              </a:rPr>
              <a:t>与开始运动时</a:t>
            </a:r>
            <a:r>
              <a:rPr lang="zh-CN" altLang="zh-CN" sz="2200" u="sng" dirty="0" smtClean="0">
                <a:solidFill>
                  <a:srgbClr val="FF0000"/>
                </a:solidFill>
                <a:uFill>
                  <a:solidFill>
                    <a:srgbClr val="000000"/>
                  </a:solidFill>
                </a:uFill>
                <a:latin typeface="STSong" charset="-122"/>
                <a:ea typeface="STSong" charset="-122"/>
                <a:cs typeface="STSong" charset="-122"/>
              </a:rPr>
              <a:t>相同</a:t>
            </a:r>
            <a:r>
              <a:rPr lang="en-US" altLang="zh-CN" sz="2200" dirty="0">
                <a:solidFill>
                  <a:srgbClr val="000000"/>
                </a:solidFill>
                <a:latin typeface="STSong" charset="-122"/>
                <a:ea typeface="STSong" charset="-122"/>
                <a:cs typeface="STSong" charset="-122"/>
              </a:rPr>
              <a:t>;</a:t>
            </a:r>
            <a:r>
              <a:rPr lang="zh-CN" altLang="zh-CN" sz="2200" dirty="0">
                <a:solidFill>
                  <a:srgbClr val="000000"/>
                </a:solidFill>
                <a:latin typeface="STSong" charset="-122"/>
                <a:ea typeface="STSong" charset="-122"/>
                <a:cs typeface="STSong" charset="-122"/>
              </a:rPr>
              <a:t>若将第二个斜面放平</a:t>
            </a:r>
            <a:r>
              <a:rPr lang="en-US" altLang="zh-CN" sz="2200" dirty="0">
                <a:solidFill>
                  <a:srgbClr val="000000"/>
                </a:solidFill>
                <a:latin typeface="STSong" charset="-122"/>
                <a:ea typeface="STSong" charset="-122"/>
                <a:cs typeface="STSong" charset="-122"/>
              </a:rPr>
              <a:t>,</a:t>
            </a:r>
            <a:r>
              <a:rPr lang="zh-CN" altLang="zh-CN" sz="2200" dirty="0">
                <a:solidFill>
                  <a:srgbClr val="000000"/>
                </a:solidFill>
                <a:latin typeface="STSong" charset="-122"/>
                <a:ea typeface="STSong" charset="-122"/>
                <a:cs typeface="STSong" charset="-122"/>
              </a:rPr>
              <a:t>小球将永远</a:t>
            </a:r>
            <a:r>
              <a:rPr lang="zh-CN" altLang="zh-CN" sz="2200" u="sng" dirty="0">
                <a:solidFill>
                  <a:srgbClr val="FF0000"/>
                </a:solidFill>
                <a:uFill>
                  <a:solidFill>
                    <a:srgbClr val="000000"/>
                  </a:solidFill>
                </a:uFill>
                <a:latin typeface="STSong" charset="-122"/>
                <a:ea typeface="STSong" charset="-122"/>
                <a:cs typeface="STSong" charset="-122"/>
              </a:rPr>
              <a:t>运动</a:t>
            </a:r>
            <a:r>
              <a:rPr lang="zh-CN" altLang="zh-CN" sz="2200" dirty="0">
                <a:solidFill>
                  <a:srgbClr val="000000"/>
                </a:solidFill>
                <a:latin typeface="STSong" charset="-122"/>
                <a:ea typeface="STSong" charset="-122"/>
                <a:cs typeface="STSong" charset="-122"/>
              </a:rPr>
              <a:t>下去。</a:t>
            </a: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STSong" charset="-122"/>
                <a:ea typeface="STSong" charset="-122"/>
                <a:cs typeface="STSong" charset="-122"/>
              </a:rPr>
              <a:t>(2)</a:t>
            </a:r>
            <a:r>
              <a:rPr lang="zh-CN" altLang="zh-CN" sz="2200" dirty="0">
                <a:solidFill>
                  <a:srgbClr val="000000"/>
                </a:solidFill>
                <a:latin typeface="STSong" charset="-122"/>
                <a:ea typeface="STSong" charset="-122"/>
                <a:cs typeface="STSong" charset="-122"/>
              </a:rPr>
              <a:t>伽利略通过理想斜面实验的推理得出力不是</a:t>
            </a:r>
            <a:r>
              <a:rPr lang="zh-CN" altLang="zh-CN" sz="2200" u="sng" dirty="0">
                <a:solidFill>
                  <a:srgbClr val="FF0000"/>
                </a:solidFill>
                <a:uFill>
                  <a:solidFill>
                    <a:srgbClr val="000000"/>
                  </a:solidFill>
                </a:uFill>
                <a:latin typeface="STSong" charset="-122"/>
                <a:ea typeface="STSong" charset="-122"/>
                <a:cs typeface="STSong" charset="-122"/>
              </a:rPr>
              <a:t>维持物体运动</a:t>
            </a:r>
            <a:r>
              <a:rPr lang="zh-CN" altLang="zh-CN" sz="2200" dirty="0">
                <a:solidFill>
                  <a:srgbClr val="000000"/>
                </a:solidFill>
                <a:latin typeface="STSong" charset="-122"/>
                <a:ea typeface="STSong" charset="-122"/>
                <a:cs typeface="STSong" charset="-122"/>
              </a:rPr>
              <a:t>的原因</a:t>
            </a:r>
            <a:r>
              <a:rPr lang="zh-CN" altLang="zh-CN" sz="2200" dirty="0" smtClean="0">
                <a:solidFill>
                  <a:srgbClr val="000000"/>
                </a:solidFill>
                <a:latin typeface="STSong" charset="-122"/>
                <a:ea typeface="STSong" charset="-122"/>
                <a:cs typeface="STSong" charset="-122"/>
              </a:rPr>
              <a:t>。</a:t>
            </a:r>
            <a:endParaRPr lang="zh-CN" altLang="zh-CN" sz="2200" dirty="0">
              <a:solidFill>
                <a:srgbClr val="000000"/>
              </a:solidFill>
              <a:latin typeface="STSong" charset="-122"/>
              <a:ea typeface="STSong" charset="-122"/>
              <a:cs typeface="STSong" charset="-122"/>
            </a:endParaRPr>
          </a:p>
        </p:txBody>
      </p:sp>
      <p:sp>
        <p:nvSpPr>
          <p:cNvPr id="7" name="矩形 6"/>
          <p:cNvSpPr/>
          <p:nvPr/>
        </p:nvSpPr>
        <p:spPr>
          <a:xfrm>
            <a:off x="10432583" y="2907812"/>
            <a:ext cx="574027"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9932534" y="3302610"/>
            <a:ext cx="574027"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7384896" y="4115896"/>
            <a:ext cx="1671805"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815875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xit" presetSubtype="4" fill="hold" grpId="0" nodeType="clickEffect">
                                  <p:stCondLst>
                                    <p:cond delay="0"/>
                                  </p:stCondLst>
                                  <p:childTnLst>
                                    <p:animEffect transition="out" filter="wipe(down)">
                                      <p:cBhvr>
                                        <p:cTn id="14" dur="500"/>
                                        <p:tgtEl>
                                          <p:spTgt spid="7"/>
                                        </p:tgtEl>
                                      </p:cBhvr>
                                    </p:animEffect>
                                    <p:set>
                                      <p:cBhvr>
                                        <p:cTn id="15" dur="1" fill="hold">
                                          <p:stCondLst>
                                            <p:cond delay="499"/>
                                          </p:stCondLst>
                                        </p:cTn>
                                        <p:tgtEl>
                                          <p:spTgt spid="7"/>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4" fill="hold" grpId="0" nodeType="clickEffect">
                                  <p:stCondLst>
                                    <p:cond delay="0"/>
                                  </p:stCondLst>
                                  <p:childTnLst>
                                    <p:animEffect transition="out" filter="wipe(down)">
                                      <p:cBhvr>
                                        <p:cTn id="19" dur="500"/>
                                        <p:tgtEl>
                                          <p:spTgt spid="8"/>
                                        </p:tgtEl>
                                      </p:cBhvr>
                                    </p:animEffect>
                                    <p:set>
                                      <p:cBhvr>
                                        <p:cTn id="20" dur="1" fill="hold">
                                          <p:stCondLst>
                                            <p:cond delay="499"/>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4" fill="hold" grpId="0" nodeType="clickEffect">
                                  <p:stCondLst>
                                    <p:cond delay="0"/>
                                  </p:stCondLst>
                                  <p:childTnLst>
                                    <p:animEffect transition="out" filter="wipe(down)">
                                      <p:cBhvr>
                                        <p:cTn id="24" dur="500"/>
                                        <p:tgtEl>
                                          <p:spTgt spid="9"/>
                                        </p:tgtEl>
                                      </p:cBhvr>
                                    </p:animEffect>
                                    <p:set>
                                      <p:cBhvr>
                                        <p:cTn id="25"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77455" y="887730"/>
            <a:ext cx="2977995" cy="3778250"/>
          </a:xfrm>
        </p:spPr>
      </p:pic>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460" y="84149"/>
            <a:ext cx="4331970" cy="622721"/>
          </a:xfrm>
          <a:prstGeom prst="rect">
            <a:avLst/>
          </a:prstGeom>
        </p:spPr>
      </p:pic>
      <p:sp>
        <p:nvSpPr>
          <p:cNvPr id="6" name="矩形 5"/>
          <p:cNvSpPr/>
          <p:nvPr/>
        </p:nvSpPr>
        <p:spPr>
          <a:xfrm>
            <a:off x="940147" y="4846840"/>
            <a:ext cx="4852610" cy="1077218"/>
          </a:xfrm>
          <a:prstGeom prst="rect">
            <a:avLst/>
          </a:prstGeom>
        </p:spPr>
        <p:txBody>
          <a:bodyPr wrap="none">
            <a:spAutoFit/>
          </a:bodyPr>
          <a:lstStyle/>
          <a:p>
            <a:r>
              <a:rPr lang="zh-CN" altLang="en-US" sz="2800" dirty="0" smtClean="0">
                <a:latin typeface="STKaiti" charset="-122"/>
                <a:ea typeface="STKaiti" charset="-122"/>
                <a:cs typeface="STKaiti" charset="-122"/>
              </a:rPr>
              <a:t>                  </a:t>
            </a:r>
            <a:r>
              <a:rPr lang="zh-CN" altLang="en-US" sz="3600" dirty="0" smtClean="0">
                <a:latin typeface="STKaiti" charset="-122"/>
                <a:ea typeface="STKaiti" charset="-122"/>
                <a:cs typeface="STKaiti" charset="-122"/>
              </a:rPr>
              <a:t>笛卡尔</a:t>
            </a:r>
            <a:endParaRPr lang="en-US" altLang="zh-CN" sz="3600" dirty="0" smtClean="0">
              <a:latin typeface="STKaiti" charset="-122"/>
              <a:ea typeface="STKaiti" charset="-122"/>
              <a:cs typeface="STKaiti" charset="-122"/>
            </a:endParaRPr>
          </a:p>
          <a:p>
            <a:r>
              <a:rPr lang="zh-CN" altLang="en-US" sz="2800" dirty="0" smtClean="0">
                <a:latin typeface="STKaiti" charset="-122"/>
                <a:ea typeface="STKaiti" charset="-122"/>
                <a:cs typeface="STKaiti" charset="-122"/>
              </a:rPr>
              <a:t>法国哲学家，数学家和科学家</a:t>
            </a:r>
            <a:endParaRPr lang="zh-CN" altLang="en-US" sz="2800" dirty="0">
              <a:latin typeface="STKaiti" charset="-122"/>
              <a:ea typeface="STKaiti" charset="-122"/>
              <a:cs typeface="STKaiti" charset="-122"/>
            </a:endParaRPr>
          </a:p>
        </p:txBody>
      </p:sp>
      <p:sp>
        <p:nvSpPr>
          <p:cNvPr id="7" name="线形标注 1 (带强调线) 6"/>
          <p:cNvSpPr/>
          <p:nvPr/>
        </p:nvSpPr>
        <p:spPr>
          <a:xfrm>
            <a:off x="5532121" y="1600200"/>
            <a:ext cx="6659880" cy="1863090"/>
          </a:xfrm>
          <a:prstGeom prst="accentCallout1">
            <a:avLst>
              <a:gd name="adj1" fmla="val 19363"/>
              <a:gd name="adj2" fmla="val -3664"/>
              <a:gd name="adj3" fmla="val 37654"/>
              <a:gd name="adj4" fmla="val -10561"/>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zh-CN" altLang="en-US" sz="2800" dirty="0" smtClean="0">
                <a:solidFill>
                  <a:srgbClr val="0070C0"/>
                </a:solidFill>
                <a:latin typeface="STKaiti" charset="-122"/>
                <a:ea typeface="STKaiti" charset="-122"/>
                <a:cs typeface="STKaiti" charset="-122"/>
              </a:rPr>
              <a:t>同时代的科学家笛卡尔也研究了该问题，并提出：如果运动中的物体没有受到力的作用，他将继续以同一速度沿同一直线运动既不停下来，也不偏离原来的方向</a:t>
            </a:r>
            <a:endParaRPr kumimoji="1" lang="zh-CN" altLang="en-US" sz="2800" dirty="0">
              <a:solidFill>
                <a:srgbClr val="0070C0"/>
              </a:solidFill>
              <a:latin typeface="STKaiti" charset="-122"/>
              <a:ea typeface="STKaiti" charset="-122"/>
              <a:cs typeface="STKaiti" charset="-122"/>
            </a:endParaRPr>
          </a:p>
        </p:txBody>
      </p:sp>
    </p:spTree>
    <p:extLst>
      <p:ext uri="{BB962C8B-B14F-4D97-AF65-F5344CB8AC3E}">
        <p14:creationId xmlns:p14="http://schemas.microsoft.com/office/powerpoint/2010/main" val="194299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1628" y="1024890"/>
            <a:ext cx="3522959" cy="4638675"/>
          </a:xfrm>
        </p:spPr>
      </p:pic>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460" y="84149"/>
            <a:ext cx="4331970" cy="622721"/>
          </a:xfrm>
          <a:prstGeom prst="rect">
            <a:avLst/>
          </a:prstGeom>
        </p:spPr>
      </p:pic>
      <p:sp>
        <p:nvSpPr>
          <p:cNvPr id="6" name="矩形 5"/>
          <p:cNvSpPr/>
          <p:nvPr/>
        </p:nvSpPr>
        <p:spPr>
          <a:xfrm>
            <a:off x="5283200" y="2247245"/>
            <a:ext cx="6250227" cy="3416320"/>
          </a:xfrm>
          <a:prstGeom prst="rect">
            <a:avLst/>
          </a:prstGeom>
        </p:spPr>
        <p:txBody>
          <a:bodyPr wrap="square">
            <a:spAutoFit/>
          </a:bodyPr>
          <a:lstStyle/>
          <a:p>
            <a:r>
              <a:rPr lang="zh-CN" altLang="en-US" sz="3600" dirty="0" smtClean="0">
                <a:latin typeface="STKaiti" charset="-122"/>
                <a:ea typeface="STKaiti" charset="-122"/>
                <a:cs typeface="STKaiti" charset="-122"/>
              </a:rPr>
              <a:t>艾萨克·牛顿（1643年1月4日—1727年3月31日）爵士，英国皇家学会会长，英国著名的物理学家，百科全书式的“全才”，著有《自然哲学的数学原理》、《光学》。</a:t>
            </a:r>
            <a:endParaRPr lang="zh-CN" altLang="en-US" sz="3600" dirty="0">
              <a:latin typeface="STKaiti" charset="-122"/>
              <a:ea typeface="STKaiti" charset="-122"/>
              <a:cs typeface="STKaiti" charset="-122"/>
            </a:endParaRPr>
          </a:p>
        </p:txBody>
      </p:sp>
      <p:sp>
        <p:nvSpPr>
          <p:cNvPr id="7" name="矩形 6"/>
          <p:cNvSpPr/>
          <p:nvPr/>
        </p:nvSpPr>
        <p:spPr>
          <a:xfrm>
            <a:off x="5116285" y="1024890"/>
            <a:ext cx="6417142" cy="923330"/>
          </a:xfrm>
          <a:prstGeom prst="rect">
            <a:avLst/>
          </a:prstGeom>
          <a:noFill/>
        </p:spPr>
        <p:txBody>
          <a:bodyPr wrap="none" lIns="91440" tIns="45720" rIns="91440" bIns="45720">
            <a:spAutoFit/>
          </a:bodyPr>
          <a:lstStyle/>
          <a:p>
            <a:pPr algn="ctr"/>
            <a:r>
              <a:rPr lang="zh-CN" altLang="en-US" sz="5400" dirty="0" smtClean="0">
                <a:ln w="0"/>
                <a:effectLst>
                  <a:outerShdw blurRad="38100" dist="19050" dir="2700000" algn="tl" rotWithShape="0">
                    <a:schemeClr val="dk1">
                      <a:alpha val="40000"/>
                    </a:schemeClr>
                  </a:outerShdw>
                </a:effectLst>
              </a:rPr>
              <a:t>站在巨人的肩膀上！</a:t>
            </a:r>
            <a:endParaRPr lang="zh-CN" altLang="en-US" sz="54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092295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3"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
                                        <p:tgtEl>
                                          <p:spTgt spid="7"/>
                                        </p:tgtEl>
                                      </p:cBhvr>
                                    </p:animEffect>
                                    <p:anim calcmode="lin" valueType="num">
                                      <p:cBhvr>
                                        <p:cTn id="12" dur="400" fill="hold"/>
                                        <p:tgtEl>
                                          <p:spTgt spid="7"/>
                                        </p:tgtEl>
                                        <p:attrNameLst>
                                          <p:attrName>ppt_x</p:attrName>
                                        </p:attrNameLst>
                                      </p:cBhvr>
                                      <p:tavLst>
                                        <p:tav tm="0">
                                          <p:val>
                                            <p:strVal val="#ppt_x"/>
                                          </p:val>
                                        </p:tav>
                                        <p:tav tm="100000">
                                          <p:val>
                                            <p:strVal val="#ppt_x"/>
                                          </p:val>
                                        </p:tav>
                                      </p:tavLst>
                                    </p:anim>
                                    <p:anim calcmode="lin" valueType="num">
                                      <p:cBhvr>
                                        <p:cTn id="13" dur="400" fill="hold"/>
                                        <p:tgtEl>
                                          <p:spTgt spid="7"/>
                                        </p:tgtEl>
                                        <p:attrNameLst>
                                          <p:attrName>ppt_y</p:attrName>
                                        </p:attrNameLst>
                                      </p:cBhvr>
                                      <p:tavLst>
                                        <p:tav tm="0">
                                          <p:val>
                                            <p:strVal val="#ppt_y+0.31"/>
                                          </p:val>
                                        </p:tav>
                                        <p:tav tm="100000">
                                          <p:val>
                                            <p:strVal val="#ppt_y+0.31"/>
                                          </p:val>
                                        </p:tav>
                                      </p:tavLst>
                                    </p:anim>
                                    <p:anim calcmode="lin" valueType="num">
                                      <p:cBhvr>
                                        <p:cTn id="14" dur="600" decel="50000" fill="hold">
                                          <p:stCondLst>
                                            <p:cond delay="400"/>
                                          </p:stCondLst>
                                        </p:cTn>
                                        <p:tgtEl>
                                          <p:spTgt spid="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5" dur="600" decel="50000" fill="hold">
                                          <p:stCondLst>
                                            <p:cond delay="400"/>
                                          </p:stCondLst>
                                        </p:cTn>
                                        <p:tgtEl>
                                          <p:spTgt spid="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58535" y="706870"/>
            <a:ext cx="8911687" cy="1280890"/>
          </a:xfrm>
        </p:spPr>
        <p:txBody>
          <a:bodyPr/>
          <a:lstStyle/>
          <a:p>
            <a:r>
              <a:rPr kumimoji="1" lang="zh-CN" altLang="en-US" dirty="0" smtClean="0"/>
              <a:t>牛顿第一定律</a:t>
            </a:r>
            <a:endParaRPr kumimoji="1" lang="zh-CN" altLang="en-US" dirty="0"/>
          </a:p>
        </p:txBody>
      </p:sp>
      <p:sp>
        <p:nvSpPr>
          <p:cNvPr id="3" name="内容占位符 2"/>
          <p:cNvSpPr>
            <a:spLocks noGrp="1"/>
          </p:cNvSpPr>
          <p:nvPr>
            <p:ph idx="1"/>
          </p:nvPr>
        </p:nvSpPr>
        <p:spPr>
          <a:xfrm>
            <a:off x="1674812" y="1664970"/>
            <a:ext cx="8915400" cy="3777622"/>
          </a:xfrm>
        </p:spPr>
        <p:txBody>
          <a:bodyPr/>
          <a:lstStyle/>
          <a:p>
            <a:r>
              <a:rPr lang="zh-CN" altLang="en-US" sz="3200" b="1" dirty="0" smtClean="0">
                <a:solidFill>
                  <a:srgbClr val="000000"/>
                </a:solidFill>
                <a:latin typeface="STKaiti" charset="-122"/>
                <a:ea typeface="STKaiti" charset="-122"/>
                <a:cs typeface="STKaiti" charset="-122"/>
              </a:rPr>
              <a:t>内容</a:t>
            </a:r>
            <a:r>
              <a:rPr lang="en-US" altLang="zh-CN" sz="3200" dirty="0" smtClean="0">
                <a:solidFill>
                  <a:srgbClr val="000000"/>
                </a:solidFill>
                <a:latin typeface="STKaiti" charset="-122"/>
                <a:ea typeface="STKaiti" charset="-122"/>
                <a:cs typeface="STKaiti" charset="-122"/>
              </a:rPr>
              <a:t>:</a:t>
            </a:r>
            <a:r>
              <a:rPr lang="zh-CN" altLang="zh-CN" sz="3200" dirty="0">
                <a:solidFill>
                  <a:srgbClr val="000000"/>
                </a:solidFill>
                <a:latin typeface="STKaiti" charset="-122"/>
                <a:ea typeface="STKaiti" charset="-122"/>
                <a:cs typeface="STKaiti" charset="-122"/>
              </a:rPr>
              <a:t>一切物体总保持</a:t>
            </a:r>
            <a:r>
              <a:rPr lang="zh-CN" altLang="zh-CN" sz="3200" u="sng" dirty="0">
                <a:solidFill>
                  <a:srgbClr val="FF0000"/>
                </a:solidFill>
                <a:uFill>
                  <a:solidFill>
                    <a:srgbClr val="000000"/>
                  </a:solidFill>
                </a:uFill>
                <a:latin typeface="STKaiti" charset="-122"/>
                <a:ea typeface="STKaiti" charset="-122"/>
                <a:cs typeface="STKaiti" charset="-122"/>
              </a:rPr>
              <a:t>匀速直线运动</a:t>
            </a:r>
            <a:r>
              <a:rPr lang="zh-CN" altLang="zh-CN" sz="3200" dirty="0">
                <a:solidFill>
                  <a:srgbClr val="000000"/>
                </a:solidFill>
                <a:latin typeface="STKaiti" charset="-122"/>
                <a:ea typeface="STKaiti" charset="-122"/>
                <a:cs typeface="STKaiti" charset="-122"/>
              </a:rPr>
              <a:t>状态或</a:t>
            </a:r>
            <a:r>
              <a:rPr lang="zh-CN" altLang="zh-CN" sz="3200" u="sng" dirty="0">
                <a:solidFill>
                  <a:srgbClr val="FF0000"/>
                </a:solidFill>
                <a:uFill>
                  <a:solidFill>
                    <a:srgbClr val="000000"/>
                  </a:solidFill>
                </a:uFill>
                <a:latin typeface="STKaiti" charset="-122"/>
                <a:ea typeface="STKaiti" charset="-122"/>
                <a:cs typeface="STKaiti" charset="-122"/>
              </a:rPr>
              <a:t>静止</a:t>
            </a:r>
            <a:r>
              <a:rPr lang="zh-CN" altLang="zh-CN" sz="3200" dirty="0">
                <a:solidFill>
                  <a:srgbClr val="000000"/>
                </a:solidFill>
                <a:latin typeface="STKaiti" charset="-122"/>
                <a:ea typeface="STKaiti" charset="-122"/>
                <a:cs typeface="STKaiti" charset="-122"/>
              </a:rPr>
              <a:t>状态</a:t>
            </a:r>
            <a:r>
              <a:rPr lang="en-US" altLang="zh-CN" sz="3200" dirty="0">
                <a:solidFill>
                  <a:srgbClr val="000000"/>
                </a:solidFill>
                <a:latin typeface="STKaiti" charset="-122"/>
                <a:ea typeface="STKaiti" charset="-122"/>
                <a:cs typeface="STKaiti" charset="-122"/>
              </a:rPr>
              <a:t>,</a:t>
            </a:r>
            <a:r>
              <a:rPr lang="zh-CN" altLang="zh-CN" sz="3200" dirty="0">
                <a:solidFill>
                  <a:srgbClr val="FF0000"/>
                </a:solidFill>
                <a:latin typeface="STKaiti" charset="-122"/>
                <a:ea typeface="STKaiti" charset="-122"/>
                <a:cs typeface="STKaiti" charset="-122"/>
              </a:rPr>
              <a:t>除非</a:t>
            </a:r>
            <a:r>
              <a:rPr lang="zh-CN" altLang="zh-CN" sz="3200" dirty="0">
                <a:solidFill>
                  <a:srgbClr val="000000"/>
                </a:solidFill>
                <a:latin typeface="STKaiti" charset="-122"/>
                <a:ea typeface="STKaiti" charset="-122"/>
                <a:cs typeface="STKaiti" charset="-122"/>
              </a:rPr>
              <a:t>作用在它上面的</a:t>
            </a:r>
            <a:r>
              <a:rPr lang="zh-CN" altLang="zh-CN" sz="3200" u="sng" dirty="0">
                <a:solidFill>
                  <a:srgbClr val="FF0000"/>
                </a:solidFill>
                <a:uFill>
                  <a:solidFill>
                    <a:srgbClr val="000000"/>
                  </a:solidFill>
                </a:uFill>
                <a:latin typeface="STKaiti" charset="-122"/>
                <a:ea typeface="STKaiti" charset="-122"/>
                <a:cs typeface="STKaiti" charset="-122"/>
              </a:rPr>
              <a:t>力</a:t>
            </a:r>
            <a:r>
              <a:rPr lang="zh-CN" altLang="zh-CN" sz="3200" dirty="0">
                <a:solidFill>
                  <a:srgbClr val="000000"/>
                </a:solidFill>
                <a:latin typeface="STKaiti" charset="-122"/>
                <a:ea typeface="STKaiti" charset="-122"/>
                <a:cs typeface="STKaiti" charset="-122"/>
              </a:rPr>
              <a:t>迫使它</a:t>
            </a:r>
            <a:r>
              <a:rPr lang="zh-CN" altLang="zh-CN" sz="3200" dirty="0">
                <a:solidFill>
                  <a:srgbClr val="FF0000"/>
                </a:solidFill>
                <a:latin typeface="STKaiti" charset="-122"/>
                <a:ea typeface="STKaiti" charset="-122"/>
                <a:cs typeface="STKaiti" charset="-122"/>
              </a:rPr>
              <a:t>改变</a:t>
            </a:r>
            <a:r>
              <a:rPr lang="zh-CN" altLang="zh-CN" sz="3200" dirty="0">
                <a:solidFill>
                  <a:srgbClr val="000000"/>
                </a:solidFill>
                <a:latin typeface="STKaiti" charset="-122"/>
                <a:ea typeface="STKaiti" charset="-122"/>
                <a:cs typeface="STKaiti" charset="-122"/>
              </a:rPr>
              <a:t>这种状态</a:t>
            </a:r>
            <a:r>
              <a:rPr lang="zh-CN" altLang="zh-CN" sz="3200" dirty="0" smtClean="0">
                <a:solidFill>
                  <a:srgbClr val="000000"/>
                </a:solidFill>
                <a:latin typeface="STKaiti" charset="-122"/>
                <a:ea typeface="STKaiti" charset="-122"/>
                <a:cs typeface="STKaiti" charset="-122"/>
              </a:rPr>
              <a:t>。</a:t>
            </a:r>
            <a:endParaRPr lang="en-US" altLang="zh-CN" sz="3200" dirty="0" smtClean="0">
              <a:solidFill>
                <a:srgbClr val="000000"/>
              </a:solidFill>
              <a:latin typeface="STKaiti" charset="-122"/>
              <a:ea typeface="STKaiti" charset="-122"/>
              <a:cs typeface="STKaiti" charset="-122"/>
            </a:endParaRPr>
          </a:p>
          <a:p>
            <a:r>
              <a:rPr lang="zh-CN" altLang="en-US" sz="3200" dirty="0" smtClean="0">
                <a:solidFill>
                  <a:srgbClr val="000000"/>
                </a:solidFill>
                <a:latin typeface="STKaiti" charset="-122"/>
                <a:ea typeface="STKaiti" charset="-122"/>
                <a:cs typeface="STKaiti" charset="-122"/>
              </a:rPr>
              <a:t>理解：</a:t>
            </a:r>
            <a:endParaRPr lang="zh-CN" altLang="zh-CN" sz="3200" dirty="0">
              <a:solidFill>
                <a:srgbClr val="000000"/>
              </a:solidFill>
              <a:latin typeface="STKaiti" charset="-122"/>
              <a:ea typeface="STKaiti" charset="-122"/>
              <a:cs typeface="STKaiti" charset="-122"/>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 y="84149"/>
            <a:ext cx="4331970" cy="622721"/>
          </a:xfrm>
          <a:prstGeom prst="rect">
            <a:avLst/>
          </a:prstGeom>
        </p:spPr>
      </p:pic>
      <p:sp>
        <p:nvSpPr>
          <p:cNvPr id="5" name="矩形 4"/>
          <p:cNvSpPr/>
          <p:nvPr/>
        </p:nvSpPr>
        <p:spPr>
          <a:xfrm>
            <a:off x="3165202" y="3279913"/>
            <a:ext cx="5519460" cy="1077218"/>
          </a:xfrm>
          <a:prstGeom prst="rect">
            <a:avLst/>
          </a:prstGeom>
        </p:spPr>
        <p:txBody>
          <a:bodyPr wrap="none">
            <a:spAutoFit/>
          </a:bodyPr>
          <a:lstStyle/>
          <a:p>
            <a:r>
              <a:rPr lang="zh-CN" altLang="en-US" sz="3200" dirty="0">
                <a:solidFill>
                  <a:srgbClr val="000000"/>
                </a:solidFill>
                <a:latin typeface="STKaiti" charset="-122"/>
                <a:ea typeface="STKaiti" charset="-122"/>
                <a:cs typeface="STKaiti" charset="-122"/>
              </a:rPr>
              <a:t>力不是维持物体运动的原因</a:t>
            </a:r>
            <a:r>
              <a:rPr lang="zh-CN" altLang="en-US" sz="3200" dirty="0" smtClean="0">
                <a:solidFill>
                  <a:srgbClr val="000000"/>
                </a:solidFill>
                <a:latin typeface="STKaiti" charset="-122"/>
                <a:ea typeface="STKaiti" charset="-122"/>
                <a:cs typeface="STKaiti" charset="-122"/>
              </a:rPr>
              <a:t>，</a:t>
            </a:r>
            <a:endParaRPr lang="en-US" altLang="zh-CN" sz="3200" dirty="0" smtClean="0">
              <a:solidFill>
                <a:srgbClr val="000000"/>
              </a:solidFill>
              <a:latin typeface="STKaiti" charset="-122"/>
              <a:ea typeface="STKaiti" charset="-122"/>
              <a:cs typeface="STKaiti" charset="-122"/>
            </a:endParaRPr>
          </a:p>
          <a:p>
            <a:r>
              <a:rPr lang="zh-CN" altLang="en-US" sz="3200" dirty="0" smtClean="0">
                <a:solidFill>
                  <a:srgbClr val="000000"/>
                </a:solidFill>
                <a:latin typeface="STKaiti" charset="-122"/>
                <a:ea typeface="STKaiti" charset="-122"/>
                <a:cs typeface="STKaiti" charset="-122"/>
              </a:rPr>
              <a:t>是</a:t>
            </a:r>
            <a:r>
              <a:rPr lang="zh-CN" altLang="en-US" sz="3200" dirty="0">
                <a:solidFill>
                  <a:srgbClr val="000000"/>
                </a:solidFill>
                <a:latin typeface="STKaiti" charset="-122"/>
                <a:ea typeface="STKaiti" charset="-122"/>
                <a:cs typeface="STKaiti" charset="-122"/>
              </a:rPr>
              <a:t>改变物体运动状态的原因</a:t>
            </a:r>
            <a:endParaRPr lang="zh-CN" altLang="zh-CN" sz="3200" dirty="0">
              <a:solidFill>
                <a:srgbClr val="000000"/>
              </a:solidFill>
              <a:latin typeface="STKaiti" charset="-122"/>
              <a:ea typeface="STKaiti" charset="-122"/>
              <a:cs typeface="STKaiti" charset="-122"/>
            </a:endParaRPr>
          </a:p>
        </p:txBody>
      </p:sp>
    </p:spTree>
    <p:extLst>
      <p:ext uri="{BB962C8B-B14F-4D97-AF65-F5344CB8AC3E}">
        <p14:creationId xmlns:p14="http://schemas.microsoft.com/office/powerpoint/2010/main" val="1902277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47105" y="706870"/>
            <a:ext cx="8911687" cy="1280890"/>
          </a:xfrm>
        </p:spPr>
        <p:txBody>
          <a:bodyPr/>
          <a:lstStyle/>
          <a:p>
            <a:r>
              <a:rPr kumimoji="1" lang="zh-CN" altLang="en-US" smtClean="0"/>
              <a:t>惯性</a:t>
            </a:r>
            <a:endParaRPr kumimoji="1" lang="zh-CN" altLang="en-US"/>
          </a:p>
        </p:txBody>
      </p:sp>
      <p:sp>
        <p:nvSpPr>
          <p:cNvPr id="3" name="内容占位符 2"/>
          <p:cNvSpPr>
            <a:spLocks noGrp="1"/>
          </p:cNvSpPr>
          <p:nvPr>
            <p:ph idx="1"/>
          </p:nvPr>
        </p:nvSpPr>
        <p:spPr>
          <a:xfrm>
            <a:off x="1663382" y="1504950"/>
            <a:ext cx="8915400" cy="3777622"/>
          </a:xfrm>
        </p:spPr>
        <p:txBody>
          <a:bodyPr/>
          <a:lstStyle/>
          <a:p>
            <a:r>
              <a:rPr lang="zh-CN" altLang="zh-CN" sz="3200" dirty="0" smtClean="0">
                <a:solidFill>
                  <a:srgbClr val="000000"/>
                </a:solidFill>
                <a:latin typeface="STKaiti" charset="-122"/>
                <a:ea typeface="STKaiti" charset="-122"/>
                <a:cs typeface="STKaiti" charset="-122"/>
              </a:rPr>
              <a:t>物体</a:t>
            </a:r>
            <a:r>
              <a:rPr lang="zh-CN" altLang="zh-CN" sz="3200" dirty="0">
                <a:solidFill>
                  <a:srgbClr val="000000"/>
                </a:solidFill>
                <a:latin typeface="STKaiti" charset="-122"/>
                <a:ea typeface="STKaiti" charset="-122"/>
                <a:cs typeface="STKaiti" charset="-122"/>
              </a:rPr>
              <a:t>具有的保持原来的</a:t>
            </a:r>
            <a:r>
              <a:rPr lang="zh-CN" altLang="zh-CN" sz="3200" u="sng" dirty="0">
                <a:solidFill>
                  <a:srgbClr val="FF0000"/>
                </a:solidFill>
                <a:uFill>
                  <a:solidFill>
                    <a:srgbClr val="000000"/>
                  </a:solidFill>
                </a:uFill>
                <a:latin typeface="STKaiti" charset="-122"/>
                <a:ea typeface="STKaiti" charset="-122"/>
                <a:cs typeface="STKaiti" charset="-122"/>
              </a:rPr>
              <a:t>匀速直线运动</a:t>
            </a:r>
            <a:r>
              <a:rPr lang="zh-CN" altLang="zh-CN" sz="3200" dirty="0">
                <a:solidFill>
                  <a:srgbClr val="000000"/>
                </a:solidFill>
                <a:latin typeface="STKaiti" charset="-122"/>
                <a:ea typeface="STKaiti" charset="-122"/>
                <a:cs typeface="STKaiti" charset="-122"/>
              </a:rPr>
              <a:t>状态或</a:t>
            </a:r>
            <a:r>
              <a:rPr lang="zh-CN" altLang="zh-CN" sz="3200" u="sng" dirty="0">
                <a:solidFill>
                  <a:srgbClr val="FF0000"/>
                </a:solidFill>
                <a:uFill>
                  <a:solidFill>
                    <a:srgbClr val="000000"/>
                  </a:solidFill>
                </a:uFill>
                <a:latin typeface="STKaiti" charset="-122"/>
                <a:ea typeface="STKaiti" charset="-122"/>
                <a:cs typeface="STKaiti" charset="-122"/>
              </a:rPr>
              <a:t>静止</a:t>
            </a:r>
            <a:r>
              <a:rPr lang="zh-CN" altLang="zh-CN" sz="3200" dirty="0">
                <a:solidFill>
                  <a:srgbClr val="000000"/>
                </a:solidFill>
                <a:latin typeface="STKaiti" charset="-122"/>
                <a:ea typeface="STKaiti" charset="-122"/>
                <a:cs typeface="STKaiti" charset="-122"/>
              </a:rPr>
              <a:t>状态的</a:t>
            </a:r>
            <a:r>
              <a:rPr lang="zh-CN" altLang="zh-CN" sz="3200" dirty="0" smtClean="0">
                <a:solidFill>
                  <a:srgbClr val="000000"/>
                </a:solidFill>
                <a:latin typeface="STKaiti" charset="-122"/>
                <a:ea typeface="STKaiti" charset="-122"/>
                <a:cs typeface="STKaiti" charset="-122"/>
              </a:rPr>
              <a:t>性质</a:t>
            </a:r>
            <a:endParaRPr lang="en-US" altLang="zh-CN" sz="3200" dirty="0" smtClean="0">
              <a:solidFill>
                <a:srgbClr val="000000"/>
              </a:solidFill>
              <a:latin typeface="STKaiti" charset="-122"/>
              <a:ea typeface="STKaiti" charset="-122"/>
              <a:cs typeface="STKaiti" charset="-122"/>
            </a:endParaRPr>
          </a:p>
          <a:p>
            <a:r>
              <a:rPr lang="zh-CN" altLang="zh-CN" sz="3200" dirty="0" smtClean="0">
                <a:solidFill>
                  <a:srgbClr val="FF0000"/>
                </a:solidFill>
                <a:latin typeface="STKaiti" charset="-122"/>
                <a:ea typeface="STKaiti" charset="-122"/>
                <a:cs typeface="STKaiti" charset="-122"/>
              </a:rPr>
              <a:t>质量</a:t>
            </a:r>
            <a:r>
              <a:rPr lang="zh-CN" altLang="zh-CN" sz="3200" dirty="0">
                <a:solidFill>
                  <a:srgbClr val="000000"/>
                </a:solidFill>
                <a:latin typeface="STKaiti" charset="-122"/>
                <a:ea typeface="STKaiti" charset="-122"/>
                <a:cs typeface="STKaiti" charset="-122"/>
              </a:rPr>
              <a:t>是物体惯性大小的唯一量度。</a:t>
            </a:r>
            <a:r>
              <a:rPr lang="en-US" altLang="zh-CN" sz="3200" dirty="0">
                <a:solidFill>
                  <a:srgbClr val="000000"/>
                </a:solidFill>
                <a:latin typeface="STKaiti" charset="-122"/>
                <a:ea typeface="STKaiti" charset="-122"/>
                <a:cs typeface="STKaiti" charset="-122"/>
              </a:rPr>
              <a:t> </a:t>
            </a:r>
            <a:endParaRPr lang="zh-CN" altLang="zh-CN" sz="3200" dirty="0">
              <a:solidFill>
                <a:srgbClr val="000000"/>
              </a:solidFill>
              <a:latin typeface="STKaiti" charset="-122"/>
              <a:ea typeface="STKaiti" charset="-122"/>
              <a:cs typeface="STKaiti" charset="-122"/>
            </a:endParaRPr>
          </a:p>
          <a:p>
            <a:endParaRPr lang="zh-CN" altLang="zh-CN" sz="3200" dirty="0">
              <a:solidFill>
                <a:srgbClr val="000000"/>
              </a:solidFill>
              <a:latin typeface="STKaiti" charset="-122"/>
              <a:ea typeface="STKaiti" charset="-122"/>
              <a:cs typeface="STKaiti" charset="-122"/>
            </a:endParaRPr>
          </a:p>
          <a:p>
            <a:endParaRPr kumimoji="1" lang="zh-CN" altLang="en-US"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 y="84149"/>
            <a:ext cx="4331970" cy="622721"/>
          </a:xfrm>
          <a:prstGeom prst="rect">
            <a:avLst/>
          </a:prstGeom>
        </p:spPr>
      </p:pic>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3474" y="3393760"/>
            <a:ext cx="3633515" cy="2960953"/>
          </a:xfrm>
          <a:prstGeom prst="rect">
            <a:avLst/>
          </a:prstGeom>
        </p:spPr>
      </p:pic>
      <p:pic>
        <p:nvPicPr>
          <p:cNvPr id="7" name="图片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52570" y="3393760"/>
            <a:ext cx="3731716" cy="2960953"/>
          </a:xfrm>
          <a:prstGeom prst="rect">
            <a:avLst/>
          </a:prstGeom>
        </p:spPr>
      </p:pic>
    </p:spTree>
    <p:extLst>
      <p:ext uri="{BB962C8B-B14F-4D97-AF65-F5344CB8AC3E}">
        <p14:creationId xmlns:p14="http://schemas.microsoft.com/office/powerpoint/2010/main" val="35277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丝状">
  <a:themeElements>
    <a:clrScheme name="丝状">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丝状">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丝状">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1924</TotalTime>
  <Words>722</Words>
  <Application>Microsoft Macintosh PowerPoint</Application>
  <PresentationFormat>宽屏</PresentationFormat>
  <Paragraphs>78</Paragraphs>
  <Slides>15</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15</vt:i4>
      </vt:variant>
    </vt:vector>
  </HeadingPairs>
  <TitlesOfParts>
    <vt:vector size="29" baseType="lpstr">
      <vt:lpstr>Cambria Math</vt:lpstr>
      <vt:lpstr>Century Gothic</vt:lpstr>
      <vt:lpstr>NEU-BZ-S92</vt:lpstr>
      <vt:lpstr>STKaiti</vt:lpstr>
      <vt:lpstr>STLiti</vt:lpstr>
      <vt:lpstr>STSong</vt:lpstr>
      <vt:lpstr>Wingdings 3</vt:lpstr>
      <vt:lpstr>方正书宋_GBK</vt:lpstr>
      <vt:lpstr>黑体</vt:lpstr>
      <vt:lpstr>楷体</vt:lpstr>
      <vt:lpstr>幼圆</vt:lpstr>
      <vt:lpstr>Arial</vt:lpstr>
      <vt:lpstr>Times New Roman</vt:lpstr>
      <vt:lpstr>丝状</vt:lpstr>
      <vt:lpstr>牛顿第一定律</vt:lpstr>
      <vt:lpstr>初高中衔接知识</vt:lpstr>
      <vt:lpstr>PowerPoint 演示文稿</vt:lpstr>
      <vt:lpstr>PowerPoint 演示文稿</vt:lpstr>
      <vt:lpstr>伽利略的理想斜面实验</vt:lpstr>
      <vt:lpstr>PowerPoint 演示文稿</vt:lpstr>
      <vt:lpstr>PowerPoint 演示文稿</vt:lpstr>
      <vt:lpstr>牛顿第一定律</vt:lpstr>
      <vt:lpstr>惯性</vt:lpstr>
      <vt:lpstr>小试牛刀</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牛顿第一定律</dc:title>
  <dc:creator>Microsoft Office 用户</dc:creator>
  <cp:lastModifiedBy>Microsoft Office 用户</cp:lastModifiedBy>
  <cp:revision>32</cp:revision>
  <dcterms:created xsi:type="dcterms:W3CDTF">2020-08-01T00:44:41Z</dcterms:created>
  <dcterms:modified xsi:type="dcterms:W3CDTF">2020-08-04T04:15:26Z</dcterms:modified>
</cp:coreProperties>
</file>