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tiff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57" r:id="rId4"/>
    <p:sldId id="259" r:id="rId5"/>
    <p:sldId id="281" r:id="rId6"/>
    <p:sldId id="282" r:id="rId7"/>
    <p:sldId id="261" r:id="rId8"/>
    <p:sldId id="262" r:id="rId9"/>
    <p:sldId id="270" r:id="rId10"/>
    <p:sldId id="271" r:id="rId11"/>
    <p:sldId id="272" r:id="rId12"/>
    <p:sldId id="274" r:id="rId13"/>
    <p:sldId id="275" r:id="rId14"/>
    <p:sldId id="276" r:id="rId15"/>
    <p:sldId id="279" r:id="rId16"/>
    <p:sldId id="28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0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BB933-B05A-4ED4-8EF1-8E48447F18A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167A-389F-4686-8F5F-F7BAD4C070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7E2E6-F98B-2C43-8628-024DC8965C8C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59D2-D49C-6A4D-B583-2BBE3AA1DE1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482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9853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1219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62DA-8F20-3F4B-907D-2F9F91FEE6D8}" type="datetimeFigureOut">
              <a:rPr kumimoji="1" lang="zh-CN" altLang="en-US" smtClean="0"/>
              <a:pPr/>
              <a:t>2020/6/9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445B92-2DE9-BA47-B1E0-A7157135D2E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603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415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4" Type="http://schemas.openxmlformats.org/officeDocument/2006/relationships/image" Target="../media/image1.jp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1.jpeg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4.wmf"/><Relationship Id="rId7" Type="http://schemas.openxmlformats.org/officeDocument/2006/relationships/image" Target="../media/image1.jp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image" Target="../media/image1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8" Type="http://schemas.openxmlformats.org/officeDocument/2006/relationships/image" Target="../media/image1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7" Type="http://schemas.openxmlformats.org/officeDocument/2006/relationships/image" Target="../media/image1.jp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2052" y="1851660"/>
            <a:ext cx="9266538" cy="1351431"/>
          </a:xfrm>
        </p:spPr>
        <p:txBody>
          <a:bodyPr>
            <a:normAutofit/>
          </a:bodyPr>
          <a:lstStyle/>
          <a:p>
            <a:r>
              <a:rPr kumimoji="1" lang="zh-CN" altLang="en-US" sz="6600" smtClean="0"/>
              <a:t>第七节 动能</a:t>
            </a:r>
            <a:r>
              <a:rPr kumimoji="1" lang="zh-CN" altLang="en-US" sz="6600" dirty="0" smtClean="0"/>
              <a:t>和动能定理</a:t>
            </a:r>
            <a:endParaRPr kumimoji="1"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13132" y="4162306"/>
            <a:ext cx="8656320" cy="1655762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3200" smtClean="0"/>
              <a:t>主讲：  雷</a:t>
            </a:r>
            <a:r>
              <a:rPr kumimoji="1" lang="zh-CN" altLang="en-US" sz="3200" dirty="0" smtClean="0"/>
              <a:t>思桥</a:t>
            </a:r>
            <a:endParaRPr kumimoji="1"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6275070" y="3474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4362" y="928135"/>
            <a:ext cx="543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2060"/>
                </a:solidFill>
              </a:rPr>
              <a:t>第七章 机械能守恒定律 </a:t>
            </a:r>
            <a:endParaRPr kumimoji="1" lang="zh-CN" altLang="en-US" sz="2800" dirty="0">
              <a:solidFill>
                <a:srgbClr val="00206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4265" y="544347"/>
            <a:ext cx="11490960" cy="686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467" b="1" spc="-2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例</a:t>
            </a:r>
            <a:r>
              <a:rPr lang="en-US" altLang="zh-CN" sz="3467" b="1" spc="-2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1.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（对动能的理解）</a:t>
            </a:r>
            <a:r>
              <a:rPr lang="zh-CN" altLang="en-US" sz="3467" b="1" spc="-200" dirty="0" smtClean="0">
                <a:latin typeface="STKaiti" charset="-122"/>
                <a:ea typeface="STKaiti" charset="-122"/>
                <a:cs typeface="STKaiti" charset="-122"/>
              </a:rPr>
              <a:t>下列说法正确的是</a:t>
            </a:r>
            <a:r>
              <a:rPr lang="en-US" altLang="zh-CN" sz="3467" b="1" spc="-200" dirty="0" smtClean="0">
                <a:latin typeface="STKaiti" charset="-122"/>
                <a:ea typeface="STKaiti" charset="-122"/>
                <a:cs typeface="STKaiti" charset="-122"/>
              </a:rPr>
              <a:t>(       </a:t>
            </a:r>
            <a:r>
              <a:rPr lang="en-US" altLang="zh-CN" sz="3467" b="1" spc="-200" dirty="0">
                <a:latin typeface="STKaiti" charset="-122"/>
                <a:ea typeface="STKaiti" charset="-122"/>
                <a:cs typeface="STKaiti" charset="-122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 spc="-200" dirty="0">
                <a:latin typeface="STKaiti" charset="-122"/>
                <a:ea typeface="STKaiti" charset="-122"/>
                <a:cs typeface="STKaiti" charset="-122"/>
              </a:rPr>
              <a:t>A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．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甲车速度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是乙的</a:t>
            </a:r>
            <a:r>
              <a:rPr lang="en-US" altLang="zh-CN" sz="3200" b="1" spc="-200" dirty="0"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倍，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乙车质量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是甲的</a:t>
            </a:r>
            <a:r>
              <a:rPr lang="en-US" altLang="zh-CN" sz="3200" b="1" spc="-200" dirty="0"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倍，则甲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、乙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两车的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动能相等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 spc="-200" dirty="0">
                <a:latin typeface="STKaiti" charset="-122"/>
                <a:ea typeface="STKaiti" charset="-122"/>
                <a:cs typeface="STKaiti" charset="-122"/>
              </a:rPr>
              <a:t>B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．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甲车质量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是乙的</a:t>
            </a:r>
            <a:r>
              <a:rPr lang="en-US" altLang="zh-CN" sz="3200" b="1" spc="-200" dirty="0"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倍，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乙车速度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是甲的</a:t>
            </a:r>
            <a:r>
              <a:rPr lang="en-US" altLang="zh-CN" sz="3200" b="1" spc="-200" dirty="0"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倍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，则甲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乙两车的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动能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相等</a:t>
            </a:r>
            <a:endParaRPr lang="zh-CN" altLang="en-US" sz="3200" b="1" spc="-200" dirty="0">
              <a:latin typeface="STKaiti" charset="-122"/>
              <a:ea typeface="STKaiti" charset="-122"/>
              <a:cs typeface="STKaiti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 spc="-200" dirty="0">
                <a:latin typeface="STKaiti" charset="-122"/>
                <a:ea typeface="STKaiti" charset="-122"/>
                <a:cs typeface="STKaiti" charset="-122"/>
              </a:rPr>
              <a:t>C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．甲车在路面飞驰，乙车相对甲车静止，则说明乙车动能为</a:t>
            </a:r>
            <a:r>
              <a:rPr lang="en-US" altLang="zh-CN" sz="3200" b="1" spc="-200" dirty="0" smtClean="0">
                <a:latin typeface="STKaiti" charset="-122"/>
                <a:ea typeface="STKaiti" charset="-122"/>
                <a:cs typeface="STKaiti" charset="-122"/>
              </a:rPr>
              <a:t>0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。</a:t>
            </a:r>
            <a:endParaRPr lang="en-US" altLang="zh-CN" sz="3200" b="1" spc="-200" dirty="0">
              <a:latin typeface="STKaiti" charset="-122"/>
              <a:ea typeface="STKaiti" charset="-122"/>
              <a:cs typeface="STKaiti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 spc="-200" dirty="0">
                <a:latin typeface="STKaiti" charset="-122"/>
                <a:ea typeface="STKaiti" charset="-122"/>
                <a:cs typeface="STKaiti" charset="-122"/>
              </a:rPr>
              <a:t>D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．甲乙两车质量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相同，速度大小也相同，但甲向东运动，乙向西</a:t>
            </a:r>
            <a:r>
              <a:rPr lang="zh-CN" altLang="en-US" sz="3200" b="1" spc="-200" dirty="0" smtClean="0">
                <a:latin typeface="STKaiti" charset="-122"/>
                <a:ea typeface="STKaiti" charset="-122"/>
                <a:cs typeface="STKaiti" charset="-122"/>
              </a:rPr>
              <a:t>运动，则甲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、乙两物体的动能相等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z="3467" b="1" spc="-2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81010" y="811530"/>
            <a:ext cx="43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</a:rPr>
              <a:t>D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4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1985" y="744087"/>
            <a:ext cx="11820015" cy="222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3467" b="1" spc="-200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例</a:t>
            </a:r>
            <a:r>
              <a:rPr lang="en-US" altLang="zh-CN" sz="3467" b="1" spc="-2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en-US" altLang="zh-CN" sz="3467" b="1" spc="-200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sz="3467" b="1" spc="-200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  </a:t>
            </a:r>
            <a:r>
              <a:rPr lang="zh-CN" altLang="en-US" sz="3467" b="1" spc="-200" dirty="0" smtClean="0"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架喷气式飞机，质量</a:t>
            </a:r>
            <a:r>
              <a:rPr lang="en-US" altLang="zh-CN" sz="3467" b="1" i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＝</a:t>
            </a:r>
            <a:r>
              <a:rPr lang="en-US" altLang="zh-CN" sz="3467" b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5×10</a:t>
            </a:r>
            <a:r>
              <a:rPr lang="en-US" altLang="zh-CN" sz="3467" b="1" spc="-200" baseline="300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en-US" altLang="zh-CN" sz="3467" b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kg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，当起飞过程中从静止开始滑跑的路程为</a:t>
            </a:r>
            <a:r>
              <a:rPr lang="en-US" altLang="zh-CN" sz="3467" b="1" i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l</a:t>
            </a:r>
            <a:r>
              <a:rPr lang="zh-CN" altLang="en-US" sz="3467" b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＝</a:t>
            </a:r>
            <a:r>
              <a:rPr lang="en-US" altLang="zh-CN" sz="3467" b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5.3×10</a:t>
            </a:r>
            <a:r>
              <a:rPr lang="en-US" altLang="zh-CN" sz="3467" b="1" spc="-200" baseline="300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en-US" sz="3467" b="1" spc="-200" dirty="0">
                <a:latin typeface="Times New Roman" charset="0"/>
                <a:ea typeface="Times New Roman" charset="0"/>
                <a:cs typeface="Times New Roman" charset="0"/>
              </a:rPr>
              <a:t>ｍ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时，达到起飞速度</a:t>
            </a:r>
            <a:r>
              <a:rPr lang="en-US" altLang="zh-CN" sz="3467" b="1" i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v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＝</a:t>
            </a:r>
            <a:r>
              <a:rPr lang="en-US" altLang="zh-CN" sz="3467" b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60m/s</a:t>
            </a:r>
            <a:r>
              <a:rPr lang="zh-CN" altLang="en-US" sz="3467" b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，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在此过程中飞机受到的平均阻力是飞机重量的</a:t>
            </a:r>
            <a:r>
              <a:rPr lang="en-US" altLang="zh-CN" sz="3467" b="1" i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k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倍</a:t>
            </a:r>
            <a:r>
              <a:rPr lang="en-US" altLang="zh-CN" sz="3467" b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lang="en-US" altLang="zh-CN" sz="3467" b="1" i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k 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＝</a:t>
            </a:r>
            <a:r>
              <a:rPr lang="en-US" altLang="zh-CN" sz="3467" b="1" spc="-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0.02)</a:t>
            </a:r>
            <a:r>
              <a:rPr lang="zh-CN" altLang="en-US" sz="3467" b="1" spc="-200" dirty="0">
                <a:latin typeface="STKaiti" charset="-122"/>
                <a:ea typeface="STKaiti" charset="-122"/>
                <a:cs typeface="STKaiti" charset="-122"/>
              </a:rPr>
              <a:t>，求飞机受到的牵引力。</a:t>
            </a:r>
            <a:r>
              <a:rPr lang="zh-CN" altLang="en-US" sz="3200" b="1" spc="-200" dirty="0">
                <a:latin typeface="STKaiti" charset="-122"/>
                <a:ea typeface="STKaiti" charset="-122"/>
                <a:cs typeface="STKaiti" charset="-122"/>
              </a:rPr>
              <a:t> </a:t>
            </a:r>
          </a:p>
        </p:txBody>
      </p:sp>
      <p:pic>
        <p:nvPicPr>
          <p:cNvPr id="6" name="Picture 3" descr="飞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70" y="4047866"/>
            <a:ext cx="4845164" cy="16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9764681" y="4825206"/>
            <a:ext cx="205446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733" y="4222752"/>
            <a:ext cx="770467" cy="5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8148151" y="4820445"/>
            <a:ext cx="1593248" cy="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65" y="4089402"/>
            <a:ext cx="711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9771032" y="4814097"/>
            <a:ext cx="0" cy="1125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9771032" y="3659982"/>
            <a:ext cx="0" cy="11255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01" y="5585502"/>
            <a:ext cx="53763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717" y="3490121"/>
            <a:ext cx="57996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63651" y="2920698"/>
            <a:ext cx="411691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zh-CN" altLang="en-US" sz="3733" b="1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解</a:t>
            </a:r>
            <a:r>
              <a:rPr kumimoji="1" lang="zh-CN" altLang="en-US" sz="3733" b="1" dirty="0" smtClean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：</a:t>
            </a:r>
            <a:endParaRPr kumimoji="1" lang="zh-CN" altLang="en-US" sz="3733" b="1" dirty="0">
              <a:solidFill>
                <a:srgbClr val="0000FF"/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grpSp>
        <p:nvGrpSpPr>
          <p:cNvPr id="16" name="组合 9"/>
          <p:cNvGrpSpPr/>
          <p:nvPr/>
        </p:nvGrpSpPr>
        <p:grpSpPr>
          <a:xfrm>
            <a:off x="563651" y="3674185"/>
            <a:ext cx="6462073" cy="697627"/>
            <a:chOff x="433769" y="2755638"/>
            <a:chExt cx="4846555" cy="523220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>
              <p:extLst/>
            </p:nvPr>
          </p:nvGraphicFramePr>
          <p:xfrm>
            <a:off x="2466075" y="2774417"/>
            <a:ext cx="2814249" cy="504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7" name="Equation" r:id="rId8" imgW="1345970" imgH="241415" progId="">
                    <p:embed/>
                  </p:oleObj>
                </mc:Choice>
                <mc:Fallback>
                  <p:oleObj name="Equation" r:id="rId8" imgW="1345970" imgH="2414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6075" y="2774417"/>
                          <a:ext cx="2814249" cy="504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28"/>
            <p:cNvSpPr txBox="1"/>
            <p:nvPr/>
          </p:nvSpPr>
          <p:spPr>
            <a:xfrm>
              <a:off x="433769" y="2755638"/>
              <a:ext cx="216706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733" b="1" dirty="0">
                  <a:solidFill>
                    <a:srgbClr val="0000FF"/>
                  </a:solidFill>
                  <a:latin typeface="STKaiti" charset="-122"/>
                  <a:ea typeface="STKaiti" charset="-122"/>
                  <a:cs typeface="STKaiti" charset="-122"/>
                </a:rPr>
                <a:t>由动能定理</a:t>
              </a:r>
            </a:p>
          </p:txBody>
        </p:sp>
      </p:grpSp>
      <p:grpSp>
        <p:nvGrpSpPr>
          <p:cNvPr id="19" name="组合 10"/>
          <p:cNvGrpSpPr/>
          <p:nvPr/>
        </p:nvGrpSpPr>
        <p:grpSpPr>
          <a:xfrm>
            <a:off x="696686" y="4371812"/>
            <a:ext cx="4684869" cy="1002935"/>
            <a:chOff x="522514" y="3278858"/>
            <a:chExt cx="3513652" cy="752201"/>
          </a:xfrm>
        </p:grpSpPr>
        <p:graphicFrame>
          <p:nvGraphicFramePr>
            <p:cNvPr id="20" name="对象 19"/>
            <p:cNvGraphicFramePr>
              <a:graphicFrameLocks noChangeAspect="1"/>
            </p:cNvGraphicFramePr>
            <p:nvPr>
              <p:extLst/>
            </p:nvPr>
          </p:nvGraphicFramePr>
          <p:xfrm>
            <a:off x="1379955" y="3278858"/>
            <a:ext cx="2656211" cy="752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8" name="Equation" r:id="rId10" imgW="1434710" imgH="406216" progId="">
                    <p:embed/>
                  </p:oleObj>
                </mc:Choice>
                <mc:Fallback>
                  <p:oleObj name="Equation" r:id="rId10" imgW="1434710" imgH="40621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9955" y="3278858"/>
                          <a:ext cx="2656211" cy="752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9"/>
            <p:cNvSpPr txBox="1"/>
            <p:nvPr/>
          </p:nvSpPr>
          <p:spPr>
            <a:xfrm>
              <a:off x="522514" y="3385779"/>
              <a:ext cx="612949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733" b="1" dirty="0">
                  <a:solidFill>
                    <a:srgbClr val="0000FF"/>
                  </a:solidFill>
                  <a:latin typeface="STKaiti" charset="-122"/>
                  <a:ea typeface="STKaiti" charset="-122"/>
                  <a:cs typeface="STKaiti" charset="-122"/>
                </a:rPr>
                <a:t>得：</a:t>
              </a:r>
            </a:p>
          </p:txBody>
        </p:sp>
      </p:grpSp>
      <p:grpSp>
        <p:nvGrpSpPr>
          <p:cNvPr id="22" name="组合 11"/>
          <p:cNvGrpSpPr/>
          <p:nvPr/>
        </p:nvGrpSpPr>
        <p:grpSpPr>
          <a:xfrm>
            <a:off x="656490" y="5181160"/>
            <a:ext cx="5951384" cy="1039282"/>
            <a:chOff x="492367" y="3885871"/>
            <a:chExt cx="4463538" cy="779462"/>
          </a:xfrm>
        </p:grpSpPr>
        <p:graphicFrame>
          <p:nvGraphicFramePr>
            <p:cNvPr id="23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65261"/>
                </p:ext>
              </p:extLst>
            </p:nvPr>
          </p:nvGraphicFramePr>
          <p:xfrm>
            <a:off x="1506268" y="3885871"/>
            <a:ext cx="3449637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name="Equation" r:id="rId12" imgW="1853603" imgH="418893" progId="">
                    <p:embed/>
                  </p:oleObj>
                </mc:Choice>
                <mc:Fallback>
                  <p:oleObj name="Equation" r:id="rId12" imgW="1853603" imgH="41889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268" y="3885871"/>
                          <a:ext cx="3449637" cy="779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30"/>
            <p:cNvSpPr txBox="1"/>
            <p:nvPr/>
          </p:nvSpPr>
          <p:spPr>
            <a:xfrm>
              <a:off x="492367" y="3998455"/>
              <a:ext cx="104502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733" b="1" dirty="0">
                  <a:solidFill>
                    <a:srgbClr val="0000FF"/>
                  </a:solidFill>
                  <a:latin typeface="STKaiti" charset="-122"/>
                  <a:ea typeface="STKaiti" charset="-122"/>
                  <a:cs typeface="STKaiti" charset="-122"/>
                </a:rPr>
                <a:t>所以</a:t>
              </a:r>
              <a:r>
                <a:rPr lang="zh-CN" altLang="en-US" sz="3733" dirty="0">
                  <a:solidFill>
                    <a:srgbClr val="0000FF"/>
                  </a:solidFill>
                  <a:latin typeface="STKaiti" charset="-122"/>
                  <a:ea typeface="STKaiti" charset="-122"/>
                  <a:cs typeface="STKaiti" charset="-122"/>
                </a:rPr>
                <a:t>，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3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5094" y="1528534"/>
            <a:ext cx="9493251" cy="64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733" b="1" dirty="0">
                <a:latin typeface="STKaiti" charset="-122"/>
                <a:ea typeface="STKaiti" charset="-122"/>
                <a:cs typeface="STKaiti" charset="-122"/>
              </a:rPr>
              <a:t>(1)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明确研究对象及所研究的物理过程。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5094" y="2365871"/>
            <a:ext cx="11137900" cy="12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733" b="1" dirty="0">
                <a:latin typeface="STKaiti" charset="-122"/>
                <a:ea typeface="STKaiti" charset="-122"/>
                <a:cs typeface="STKaiti" charset="-122"/>
              </a:rPr>
              <a:t>(2)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对研究对象进行受力分析，并确定各力所做的功，求出这些力的功的代数和。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5094" y="5192242"/>
            <a:ext cx="6927851" cy="64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733" b="1" dirty="0">
                <a:latin typeface="STKaiti" charset="-122"/>
                <a:ea typeface="STKaiti" charset="-122"/>
                <a:cs typeface="STKaiti" charset="-122"/>
              </a:rPr>
              <a:t>(4)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求解方程、分析结果。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5094" y="3836102"/>
            <a:ext cx="11195051" cy="13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733" b="1" dirty="0">
                <a:latin typeface="STKaiti" charset="-122"/>
                <a:ea typeface="STKaiti" charset="-122"/>
                <a:cs typeface="STKaiti" charset="-122"/>
              </a:rPr>
              <a:t>(3)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确定始、末状态的动能（未知量用符号表示），根据动能定理列出方程</a:t>
            </a:r>
            <a:r>
              <a:rPr lang="en-US" altLang="zh-CN" sz="3733" b="1" i="1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W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＝</a:t>
            </a:r>
            <a:r>
              <a:rPr lang="en-US" altLang="zh-CN" sz="3733" b="1" i="1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3733" b="1" baseline="-250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k2</a:t>
            </a:r>
            <a:r>
              <a:rPr lang="en-US" altLang="zh-CN" sz="3733" b="1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—</a:t>
            </a:r>
            <a:r>
              <a:rPr lang="en-US" altLang="zh-CN" sz="3733" b="1" i="1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3733" b="1" baseline="-250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k1</a:t>
            </a:r>
            <a:r>
              <a:rPr lang="zh-CN" altLang="en-US" sz="3733" b="1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16183" y="630769"/>
            <a:ext cx="5936240" cy="646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应用动能定理解题的步骤：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06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22"/>
              <p:cNvSpPr txBox="1">
                <a:spLocks noChangeArrowheads="1"/>
              </p:cNvSpPr>
              <p:nvPr/>
            </p:nvSpPr>
            <p:spPr bwMode="auto">
              <a:xfrm>
                <a:off x="416226" y="1325700"/>
                <a:ext cx="11701113" cy="1282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>
                  <a:spcBef>
                    <a:spcPct val="0"/>
                  </a:spcBef>
                </a:pPr>
                <a:r>
                  <a:rPr lang="zh-CN" altLang="en-US" sz="4000" b="1" dirty="0" smtClean="0">
                    <a:solidFill>
                      <a:srgbClr val="002060"/>
                    </a:solidFill>
                    <a:latin typeface="STKaiti" charset="-122"/>
                    <a:ea typeface="STKaiti" charset="-122"/>
                    <a:cs typeface="STKaiti" charset="-122"/>
                  </a:rPr>
                  <a:t>一</a:t>
                </a:r>
                <a:r>
                  <a:rPr lang="zh-CN" altLang="en-US" sz="3733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辆质量为</a:t>
                </a:r>
                <a:r>
                  <a:rPr lang="en-US" altLang="zh-CN" sz="3733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m</a:t>
                </a:r>
                <a:r>
                  <a:rPr lang="zh-CN" altLang="en-US" sz="3733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、速度为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33" b="1" i="1" spc="-200" smtClean="0">
                            <a:latin typeface="STKaiti" charset="-122"/>
                            <a:ea typeface="STKaiti" charset="-122"/>
                            <a:cs typeface="STKaiti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733" b="1" i="1" spc="-200">
                            <a:latin typeface="STKaiti" charset="-122"/>
                            <a:ea typeface="STKaiti" charset="-122"/>
                            <a:cs typeface="STKaiti" charset="-122"/>
                          </a:rPr>
                          <m:t>v</m:t>
                        </m:r>
                      </m:e>
                      <m:sub>
                        <m:r>
                          <a:rPr lang="en-US" altLang="zh-CN" sz="3733" b="1" i="1" spc="-200" smtClean="0">
                            <a:latin typeface="STKaiti" charset="-122"/>
                            <a:ea typeface="STKaiti" charset="-122"/>
                            <a:cs typeface="STKaiti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sz="3733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的汽车，关闭发动机后在水平地面上滑行了距离</a:t>
                </a:r>
                <a:r>
                  <a:rPr lang="en-US" altLang="zh-CN" sz="3733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l</a:t>
                </a:r>
                <a:r>
                  <a:rPr lang="zh-CN" altLang="en-US" sz="3733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后停了下来。试求汽车受到的阻力。</a:t>
                </a:r>
                <a:endParaRPr lang="zh-CN" altLang="en-US" sz="3733" b="1" spc="-200" dirty="0">
                  <a:latin typeface="STKaiti" charset="-122"/>
                  <a:ea typeface="STKaiti" charset="-122"/>
                  <a:cs typeface="STKaiti" charset="-122"/>
                </a:endParaRPr>
              </a:p>
            </p:txBody>
          </p:sp>
        </mc:Choice>
        <mc:Fallback>
          <p:sp>
            <p:nvSpPr>
              <p:cNvPr id="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226" y="1325700"/>
                <a:ext cx="11701113" cy="1282339"/>
              </a:xfrm>
              <a:prstGeom prst="rect">
                <a:avLst/>
              </a:prstGeom>
              <a:blipFill rotWithShape="0">
                <a:blip r:embed="rId2"/>
                <a:stretch>
                  <a:fillRect l="-1823" t="-9953" r="-1667" b="-175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22066" y="666052"/>
            <a:ext cx="8911687" cy="843278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buFont typeface="Arial"/>
              <a:buChar char="•"/>
            </a:pPr>
            <a:r>
              <a:rPr lang="zh-CN" altLang="en-US" sz="4000" b="1" dirty="0" smtClean="0">
                <a:latin typeface="STKaiti" charset="-122"/>
                <a:ea typeface="STKaiti" charset="-122"/>
                <a:cs typeface="STKaiti" charset="-122"/>
              </a:rPr>
              <a:t>沙场练兵</a:t>
            </a:r>
            <a:endParaRPr lang="zh-CN" altLang="en-US" sz="4000" b="1" dirty="0">
              <a:latin typeface="STKaiti" charset="-122"/>
              <a:ea typeface="STKaiti" charset="-122"/>
              <a:cs typeface="STKaiti" charset="-122"/>
            </a:endParaRPr>
          </a:p>
        </p:txBody>
      </p:sp>
      <p:pic>
        <p:nvPicPr>
          <p:cNvPr id="7" name="Picture 3" descr="汽车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72" y="5347870"/>
            <a:ext cx="345863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822746" y="6151144"/>
            <a:ext cx="83312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2" name="组合 21"/>
          <p:cNvGrpSpPr/>
          <p:nvPr/>
        </p:nvGrpSpPr>
        <p:grpSpPr>
          <a:xfrm>
            <a:off x="8842302" y="5795545"/>
            <a:ext cx="491451" cy="1165800"/>
            <a:chOff x="4538664" y="4143375"/>
            <a:chExt cx="368588" cy="87435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538664" y="4143375"/>
              <a:ext cx="0" cy="74295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614864" y="4579144"/>
              <a:ext cx="292388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3200" b="1" i="1" dirty="0">
                  <a:solidFill>
                    <a:srgbClr val="FF0000"/>
                  </a:solidFill>
                  <a:latin typeface="宋体" pitchFamily="2" charset="-122"/>
                </a:rPr>
                <a:t>G</a:t>
              </a: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8794476" y="4645914"/>
            <a:ext cx="526106" cy="1149631"/>
            <a:chOff x="4502794" y="3281152"/>
            <a:chExt cx="394579" cy="862223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02794" y="3281152"/>
              <a:ext cx="394579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3200" b="1" i="1" dirty="0">
                  <a:solidFill>
                    <a:srgbClr val="FF0000"/>
                  </a:solidFill>
                  <a:latin typeface="宋体" pitchFamily="2" charset="-122"/>
                </a:rPr>
                <a:t>F</a:t>
              </a:r>
              <a:r>
                <a:rPr lang="en-US" altLang="zh-CN" sz="3200" b="1" i="1" baseline="-25000" dirty="0">
                  <a:solidFill>
                    <a:srgbClr val="FF0000"/>
                  </a:solidFill>
                  <a:latin typeface="宋体" pitchFamily="2" charset="-122"/>
                </a:rPr>
                <a:t>N</a:t>
              </a: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4538663" y="3400425"/>
              <a:ext cx="0" cy="74295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8" name="组合 25"/>
          <p:cNvGrpSpPr/>
          <p:nvPr/>
        </p:nvGrpSpPr>
        <p:grpSpPr>
          <a:xfrm>
            <a:off x="7640751" y="5177065"/>
            <a:ext cx="1201548" cy="618480"/>
            <a:chOff x="3637503" y="3679515"/>
            <a:chExt cx="901161" cy="463860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 flipV="1">
              <a:off x="3637503" y="4142184"/>
              <a:ext cx="901161" cy="11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740151" y="3679515"/>
              <a:ext cx="39458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3200" b="1" i="1" dirty="0" err="1">
                  <a:solidFill>
                    <a:srgbClr val="FF0000"/>
                  </a:solidFill>
                  <a:latin typeface="宋体" pitchFamily="2" charset="-122"/>
                </a:rPr>
                <a:t>F</a:t>
              </a:r>
              <a:r>
                <a:rPr lang="en-US" altLang="zh-CN" sz="3200" b="1" i="1" baseline="-25000" dirty="0" err="1">
                  <a:solidFill>
                    <a:srgbClr val="FF0000"/>
                  </a:solidFill>
                  <a:latin typeface="宋体" pitchFamily="2" charset="-122"/>
                </a:rPr>
                <a:t>f</a:t>
              </a:r>
              <a:endParaRPr lang="en-US" altLang="zh-CN" sz="3200" b="1" i="1" baseline="-25000" dirty="0">
                <a:solidFill>
                  <a:srgbClr val="FF0000"/>
                </a:solidFill>
                <a:latin typeface="宋体" pitchFamily="2" charset="-122"/>
              </a:endParaRPr>
            </a:p>
          </p:txBody>
        </p:sp>
      </p:grp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885565" y="5351043"/>
            <a:ext cx="184731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zh-CN" altLang="zh-CN" sz="3200" b="1" i="1" baseline="-25000">
              <a:solidFill>
                <a:srgbClr val="FF0000"/>
              </a:solidFill>
              <a:latin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00088" y="2569335"/>
                <a:ext cx="11072812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800" dirty="0" smtClean="0">
                    <a:latin typeface="FangSong" charset="-122"/>
                    <a:ea typeface="FangSong" charset="-122"/>
                    <a:cs typeface="FangSong" charset="-122"/>
                  </a:rPr>
                  <a:t>解：汽车的初动能、末动能分别为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sz="2800" b="1" i="1"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1" i="1"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800" i="1" dirty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800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zh-CN" altLang="en-US" sz="2800" dirty="0" smtClean="0">
                    <a:latin typeface="FangSong" charset="-122"/>
                    <a:ea typeface="FangSong" charset="-122"/>
                    <a:cs typeface="FangSong" charset="-122"/>
                  </a:rPr>
                  <a:t>和</a:t>
                </a:r>
                <a:r>
                  <a:rPr kumimoji="1" lang="en-US" altLang="zh-CN" sz="2800" dirty="0" smtClean="0">
                    <a:latin typeface="FangSong" charset="-122"/>
                    <a:ea typeface="FangSong" charset="-122"/>
                    <a:cs typeface="FangSong" charset="-122"/>
                  </a:rPr>
                  <a:t>0</a:t>
                </a:r>
                <a:r>
                  <a:rPr kumimoji="1" lang="zh-CN" altLang="en-US" sz="2800" dirty="0" smtClean="0">
                    <a:latin typeface="FangSong" charset="-122"/>
                    <a:ea typeface="FangSong" charset="-122"/>
                    <a:cs typeface="FangSong" charset="-122"/>
                  </a:rPr>
                  <a:t>，阻力</a:t>
                </a:r>
                <a:r>
                  <a:rPr kumimoji="1" lang="en-US" altLang="zh-CN" sz="2800" dirty="0" smtClean="0">
                    <a:latin typeface="FangSong" charset="-122"/>
                    <a:ea typeface="FangSong" charset="-122"/>
                    <a:cs typeface="FangSong" charset="-122"/>
                  </a:rPr>
                  <a:t>F</a:t>
                </a:r>
                <a:r>
                  <a:rPr kumimoji="1" lang="zh-CN" altLang="en-US" sz="2800" baseline="-25000" dirty="0" smtClean="0">
                    <a:latin typeface="FangSong" charset="-122"/>
                    <a:ea typeface="FangSong" charset="-122"/>
                    <a:cs typeface="FangSong" charset="-122"/>
                  </a:rPr>
                  <a:t>阻</a:t>
                </a:r>
                <a:r>
                  <a:rPr kumimoji="1" lang="zh-CN" altLang="en-US" sz="2800" dirty="0" smtClean="0">
                    <a:latin typeface="FangSong" charset="-122"/>
                    <a:ea typeface="FangSong" charset="-122"/>
                    <a:cs typeface="FangSong" charset="-122"/>
                  </a:rPr>
                  <a:t>做的功为</a:t>
                </a:r>
                <a:r>
                  <a:rPr kumimoji="1" lang="en-US" altLang="zh-CN" sz="2800" dirty="0" smtClean="0">
                    <a:latin typeface="FangSong" charset="-122"/>
                    <a:ea typeface="FangSong" charset="-122"/>
                    <a:cs typeface="FangSong" charset="-122"/>
                  </a:rPr>
                  <a:t>-F</a:t>
                </a:r>
                <a:r>
                  <a:rPr kumimoji="1" lang="zh-CN" altLang="en-US" sz="2800" baseline="-25000" dirty="0" smtClean="0">
                    <a:latin typeface="FangSong" charset="-122"/>
                    <a:ea typeface="FangSong" charset="-122"/>
                    <a:cs typeface="FangSong" charset="-122"/>
                  </a:rPr>
                  <a:t>阻</a:t>
                </a:r>
                <a:r>
                  <a:rPr kumimoji="1"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r>
                  <a:rPr kumimoji="1" lang="zh-CN" altLang="en-US" sz="2800" dirty="0" smtClean="0">
                    <a:latin typeface="FangSong" charset="-122"/>
                    <a:ea typeface="FangSong" charset="-122"/>
                    <a:cs typeface="FangSong" charset="-122"/>
                  </a:rPr>
                  <a:t>。</a:t>
                </a:r>
                <a:endParaRPr kumimoji="1" lang="zh-CN" altLang="en-US" sz="2800" dirty="0">
                  <a:latin typeface="FangSong" charset="-122"/>
                  <a:ea typeface="FangSong" charset="-122"/>
                  <a:cs typeface="FangSong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8" y="2569335"/>
                <a:ext cx="11072812" cy="712631"/>
              </a:xfrm>
              <a:prstGeom prst="rect">
                <a:avLst/>
              </a:prstGeom>
              <a:blipFill rotWithShape="0">
                <a:blip r:embed="rId4"/>
                <a:stretch>
                  <a:fillRect l="-1156" b="-8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700088" y="3365558"/>
            <a:ext cx="324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latin typeface="FangSong" charset="-122"/>
                <a:ea typeface="FangSong" charset="-122"/>
                <a:cs typeface="FangSong" charset="-122"/>
              </a:rPr>
              <a:t>应用动能定理，有</a:t>
            </a:r>
            <a:endParaRPr kumimoji="1" lang="zh-CN" altLang="en-US" sz="2800" dirty="0">
              <a:latin typeface="FangSong" charset="-122"/>
              <a:ea typeface="FangSong" charset="-122"/>
              <a:cs typeface="FangSong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837908" y="3195388"/>
                <a:ext cx="485775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>
                    <a:latin typeface="FangSong" charset="-122"/>
                    <a:ea typeface="FangSong" charset="-122"/>
                    <a:cs typeface="FangSong" charset="-122"/>
                  </a:rPr>
                  <a:t>-F</a:t>
                </a:r>
                <a:r>
                  <a:rPr kumimoji="1" lang="zh-CN" altLang="en-US" sz="3200" baseline="-25000" dirty="0">
                    <a:latin typeface="FangSong" charset="-122"/>
                    <a:ea typeface="FangSong" charset="-122"/>
                    <a:cs typeface="FangSong" charset="-122"/>
                  </a:rPr>
                  <a:t>阻</a:t>
                </a:r>
                <a:r>
                  <a:rPr kumimoji="1" lang="en-US" altLang="zh-CN" sz="3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r>
                  <a:rPr kumimoji="1" lang="zh-CN" altLang="en-US" sz="3200" dirty="0" smtClean="0">
                    <a:latin typeface="FangSong" charset="-122"/>
                    <a:ea typeface="FangSong" charset="-122"/>
                    <a:cs typeface="FangSong" charset="-122"/>
                  </a:rPr>
                  <a:t> </a:t>
                </a:r>
                <a:r>
                  <a:rPr kumimoji="1" lang="en-US" altLang="zh-CN" sz="3200" dirty="0" smtClean="0">
                    <a:latin typeface="FangSong" charset="-122"/>
                    <a:ea typeface="FangSong" charset="-122"/>
                    <a:cs typeface="FangSong" charset="-122"/>
                  </a:rPr>
                  <a:t>=</a:t>
                </a:r>
                <a:r>
                  <a:rPr kumimoji="1" lang="zh-CN" altLang="en-US" sz="3200" dirty="0" smtClean="0">
                    <a:latin typeface="FangSong" charset="-122"/>
                    <a:ea typeface="FangSong" charset="-122"/>
                    <a:cs typeface="FangSong" charset="-122"/>
                  </a:rPr>
                  <a:t> </a:t>
                </a:r>
                <a:r>
                  <a:rPr kumimoji="1" lang="en-US" altLang="zh-CN" sz="3200" dirty="0" smtClean="0">
                    <a:latin typeface="FangSong" charset="-122"/>
                    <a:ea typeface="FangSong" charset="-122"/>
                    <a:cs typeface="FangSong" charset="-122"/>
                  </a:rPr>
                  <a:t>0-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sz="3200" b="1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1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3200" i="1" dirty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dirty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dirty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3200" b="0" i="1" dirty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zh-CN" alt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08" y="3195388"/>
                <a:ext cx="4857750" cy="801310"/>
              </a:xfrm>
              <a:prstGeom prst="rect">
                <a:avLst/>
              </a:prstGeom>
              <a:blipFill rotWithShape="0">
                <a:blip r:embed="rId5"/>
                <a:stretch>
                  <a:fillRect l="-3266" b="-9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700088" y="4022779"/>
            <a:ext cx="184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FangSong" charset="-122"/>
                <a:ea typeface="FangSong" charset="-122"/>
                <a:cs typeface="FangSong" charset="-122"/>
              </a:rPr>
              <a:t>由此解出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4027039" y="3931182"/>
                <a:ext cx="4857750" cy="87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 smtClean="0">
                    <a:latin typeface="FangSong" charset="-122"/>
                    <a:ea typeface="FangSong" charset="-122"/>
                    <a:cs typeface="FangSong" charset="-122"/>
                  </a:rPr>
                  <a:t>F</a:t>
                </a:r>
                <a:r>
                  <a:rPr kumimoji="1" lang="zh-CN" altLang="en-US" sz="3200" baseline="-25000" dirty="0" smtClean="0">
                    <a:latin typeface="FangSong" charset="-122"/>
                    <a:ea typeface="FangSong" charset="-122"/>
                    <a:cs typeface="FangSong" charset="-122"/>
                  </a:rPr>
                  <a:t>阻</a:t>
                </a:r>
                <a:r>
                  <a:rPr kumimoji="1" lang="zh-CN" altLang="en-US" sz="3200" dirty="0" smtClean="0">
                    <a:latin typeface="FangSong" charset="-122"/>
                    <a:ea typeface="FangSong" charset="-122"/>
                    <a:cs typeface="FangSong" charset="-122"/>
                  </a:rPr>
                  <a:t> </a:t>
                </a:r>
                <a:r>
                  <a:rPr kumimoji="1" lang="en-US" altLang="zh-CN" sz="3200" dirty="0" smtClean="0">
                    <a:latin typeface="FangSong" charset="-122"/>
                    <a:ea typeface="FangSong" charset="-122"/>
                    <a:cs typeface="FangSong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bg-BG" altLang="zh-CN" sz="32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kumimoji="1" lang="en-US" altLang="zh-C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𝑚</m:t>
                        </m:r>
                        <m:sSup>
                          <m:sSupPr>
                            <m:ctrlPr>
                              <a:rPr kumimoji="1" lang="en-US" altLang="zh-CN" sz="32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zh-CN" sz="32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32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sz="32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zh-CN" sz="32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C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  <m:r>
                          <a:rPr kumimoji="1" lang="en-US" altLang="zh-C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𝑙</m:t>
                        </m:r>
                      </m:den>
                    </m:f>
                  </m:oMath>
                </a14:m>
                <a:endParaRPr kumimoji="1" lang="zh-CN" alt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39" y="3931182"/>
                <a:ext cx="4857750" cy="877356"/>
              </a:xfrm>
              <a:prstGeom prst="rect">
                <a:avLst/>
              </a:prstGeom>
              <a:blipFill rotWithShape="0">
                <a:blip r:embed="rId6"/>
                <a:stretch>
                  <a:fillRect l="-3266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700088" y="4997268"/>
                <a:ext cx="6305522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800" dirty="0" smtClean="0">
                    <a:latin typeface="FangSong" charset="-122"/>
                    <a:ea typeface="FangSong" charset="-122"/>
                    <a:cs typeface="FangSong" charset="-122"/>
                  </a:rPr>
                  <a:t>汽车在这段运动中受到的阻力是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bg-BG" altLang="zh-C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kumimoji="1" lang="en-US" altLang="zh-C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𝑚</m:t>
                        </m:r>
                        <m:sSup>
                          <m:sSupPr>
                            <m:ctrlPr>
                              <a:rPr kumimoji="1" lang="en-US" altLang="zh-CN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zh-CN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zh-CN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C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  <m:r>
                          <a:rPr kumimoji="1" lang="en-US" altLang="zh-C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𝑙</m:t>
                        </m:r>
                      </m:den>
                    </m:f>
                  </m:oMath>
                </a14:m>
                <a:endParaRPr kumimoji="1" lang="zh-CN" altLang="en-US" sz="2800" dirty="0">
                  <a:latin typeface="FangSong" charset="-122"/>
                  <a:ea typeface="FangSong" charset="-122"/>
                  <a:cs typeface="FangSong" charset="-122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8" y="4997268"/>
                <a:ext cx="6305522" cy="764184"/>
              </a:xfrm>
              <a:prstGeom prst="rect">
                <a:avLst/>
              </a:prstGeom>
              <a:blipFill rotWithShape="0">
                <a:blip r:embed="rId7"/>
                <a:stretch>
                  <a:fillRect l="-2031" b="-5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36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10" grpId="0"/>
      <p:bldP spid="23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4193" y="448536"/>
            <a:ext cx="19754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总结</a:t>
            </a:r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文本占位符 146434"/>
          <p:cNvSpPr>
            <a:spLocks noGrp="1" noChangeArrowheads="1"/>
          </p:cNvSpPr>
          <p:nvPr>
            <p:ph type="body" idx="1"/>
          </p:nvPr>
        </p:nvSpPr>
        <p:spPr>
          <a:xfrm>
            <a:off x="2312051" y="812609"/>
            <a:ext cx="9251950" cy="532823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sz="3200" b="1" dirty="0" smtClean="0">
                <a:latin typeface="STKaiti" charset="-122"/>
                <a:ea typeface="STKaiti" charset="-122"/>
                <a:cs typeface="STKaiti" charset="-122"/>
              </a:rPr>
              <a:t>一、动能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sz="3200" dirty="0" smtClean="0">
                <a:latin typeface="STKaiti" charset="-122"/>
                <a:ea typeface="STKaiti" charset="-122"/>
                <a:cs typeface="STKaiti" charset="-122"/>
              </a:rPr>
              <a:t>   </a:t>
            </a:r>
            <a:r>
              <a:rPr lang="en-US" alt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1</a:t>
            </a:r>
            <a:r>
              <a:rPr 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、定义：物体由于运动而具有的能量叫做动</a:t>
            </a:r>
            <a:r>
              <a:rPr lang="zh-CN" altLang="en-US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能</a:t>
            </a:r>
            <a:endParaRPr lang="zh-CN" altLang="en-US" sz="3200" b="1" dirty="0" smtClean="0">
              <a:solidFill>
                <a:srgbClr val="FFFFCC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FFFFCC"/>
                </a:solidFill>
                <a:latin typeface="STKaiti" charset="-122"/>
                <a:ea typeface="STKaiti" charset="-122"/>
                <a:cs typeface="STKaiti" charset="-122"/>
              </a:rPr>
              <a:t>   </a:t>
            </a:r>
            <a:endParaRPr lang="en-US" altLang="zh-CN" sz="3200" b="1" dirty="0" smtClean="0">
              <a:solidFill>
                <a:srgbClr val="FFFFCC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FFFFCC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3200" b="1" dirty="0" smtClean="0">
                <a:solidFill>
                  <a:srgbClr val="FFFFCC"/>
                </a:solidFill>
                <a:latin typeface="STKaiti" charset="-122"/>
                <a:ea typeface="STKaiti" charset="-122"/>
                <a:cs typeface="STKaiti" charset="-122"/>
              </a:rPr>
              <a:t>  </a:t>
            </a:r>
            <a:r>
              <a:rPr lang="en-US" alt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、表达式：       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   </a:t>
            </a:r>
            <a:endParaRPr lang="en-US" altLang="zh-CN" sz="3200" b="1" dirty="0" smtClean="0">
              <a:solidFill>
                <a:schemeClr val="tx2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  </a:t>
            </a:r>
            <a:r>
              <a:rPr lang="en-US" alt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3</a:t>
            </a:r>
            <a:r>
              <a:rPr 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、单位：焦耳（</a:t>
            </a:r>
            <a:r>
              <a:rPr lang="en-US" alt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J</a:t>
            </a:r>
            <a:r>
              <a:rPr 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）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sz="3200" dirty="0" smtClean="0">
              <a:latin typeface="STKaiti" charset="-122"/>
              <a:ea typeface="STKaiti" charset="-122"/>
              <a:cs typeface="STKaiti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sz="3200" dirty="0" smtClean="0"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zh-CN" sz="3200" b="1" dirty="0" smtClean="0">
                <a:latin typeface="STKaiti" charset="-122"/>
                <a:ea typeface="STKaiti" charset="-122"/>
                <a:cs typeface="STKaiti" charset="-122"/>
              </a:rPr>
              <a:t>、动能定理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latin typeface="STKaiti" charset="-122"/>
                <a:ea typeface="STKaiti" charset="-122"/>
                <a:cs typeface="STKaiti" charset="-122"/>
              </a:rPr>
              <a:t>   </a:t>
            </a:r>
            <a:r>
              <a:rPr lang="en-US" altLang="zh-CN" sz="3200" b="1" dirty="0" smtClean="0">
                <a:latin typeface="STKaiti" charset="-122"/>
                <a:ea typeface="STKaiti" charset="-122"/>
                <a:cs typeface="STKaiti" charset="-122"/>
              </a:rPr>
              <a:t>1</a:t>
            </a:r>
            <a:r>
              <a:rPr lang="zh-CN" sz="3200" b="1" dirty="0" smtClean="0">
                <a:latin typeface="STKaiti" charset="-122"/>
                <a:ea typeface="STKaiti" charset="-122"/>
                <a:cs typeface="STKaiti" charset="-122"/>
              </a:rPr>
              <a:t>、内容：</a:t>
            </a:r>
            <a:r>
              <a:rPr lang="zh-CN" altLang="en-US" sz="3200" b="1" dirty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力（合外力）在一个过程中对物体所做的功，等于物体在这个过程中动能的变化</a:t>
            </a:r>
            <a:endParaRPr lang="en-US" altLang="zh-CN" sz="3200" b="1" dirty="0">
              <a:solidFill>
                <a:schemeClr val="tx2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   </a:t>
            </a:r>
            <a:r>
              <a:rPr lang="en-US" altLang="zh-CN" sz="3200" b="1" dirty="0" smtClean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sz="3200" b="1" dirty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、表达式：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sz="28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980979"/>
              </p:ext>
            </p:extLst>
          </p:nvPr>
        </p:nvGraphicFramePr>
        <p:xfrm>
          <a:off x="4674870" y="1879494"/>
          <a:ext cx="1978101" cy="99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" imgW="774401" imgH="406216" progId="">
                  <p:embed/>
                </p:oleObj>
              </mc:Choice>
              <mc:Fallback>
                <p:oleObj name="Equation" r:id="rId3" imgW="774401" imgH="406216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870" y="1879494"/>
                        <a:ext cx="1978101" cy="998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89780"/>
              </p:ext>
            </p:extLst>
          </p:nvPr>
        </p:nvGraphicFramePr>
        <p:xfrm>
          <a:off x="4766310" y="5239311"/>
          <a:ext cx="2781330" cy="79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5" imgW="2018956" imgH="622277" progId="">
                  <p:embed/>
                </p:oleObj>
              </mc:Choice>
              <mc:Fallback>
                <p:oleObj name="Equation" r:id="rId5" imgW="2018956" imgH="6222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310" y="5239311"/>
                        <a:ext cx="2781330" cy="79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26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18674" y="299019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作业布置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9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11173" y="2990195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谢谢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4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5662" y="652685"/>
            <a:ext cx="8911687" cy="1280890"/>
          </a:xfrm>
        </p:spPr>
        <p:txBody>
          <a:bodyPr/>
          <a:lstStyle/>
          <a:p>
            <a:r>
              <a:rPr kumimoji="1" lang="zh-CN" altLang="en-US" dirty="0" smtClean="0"/>
              <a:t>学习目标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471612" y="1690688"/>
            <a:ext cx="9704387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3200" kern="100" dirty="0">
                <a:latin typeface="SimHei" charset="-122"/>
                <a:ea typeface="SimHei" charset="-122"/>
                <a:cs typeface="SimHei" charset="-122"/>
              </a:rPr>
              <a:t>1.</a:t>
            </a:r>
            <a:r>
              <a:rPr lang="zh-CN" altLang="zh-CN" sz="3200" kern="100" dirty="0">
                <a:latin typeface="SimHei" charset="-122"/>
                <a:ea typeface="SimHei" charset="-122"/>
                <a:cs typeface="SimHei" charset="-122"/>
              </a:rPr>
              <a:t>知道动能的符号、单位和表达式，会根据动能的表达式计算物体的动能</a:t>
            </a:r>
            <a:r>
              <a:rPr lang="en-US" altLang="zh-CN" sz="3200" kern="100" dirty="0" smtClean="0">
                <a:latin typeface="SimHei" charset="-122"/>
                <a:ea typeface="SimHei" charset="-122"/>
                <a:cs typeface="SimHei" charset="-122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3200" kern="100" dirty="0" smtClean="0">
                <a:latin typeface="SimHei" charset="-122"/>
                <a:ea typeface="SimHei" charset="-122"/>
                <a:cs typeface="SimHei" charset="-122"/>
              </a:rPr>
              <a:t>2</a:t>
            </a:r>
            <a:r>
              <a:rPr lang="en-US" altLang="zh-CN" sz="3200" kern="100" dirty="0">
                <a:latin typeface="SimHei" charset="-122"/>
                <a:ea typeface="SimHei" charset="-122"/>
                <a:cs typeface="SimHei" charset="-122"/>
              </a:rPr>
              <a:t>.</a:t>
            </a:r>
            <a:r>
              <a:rPr lang="zh-CN" altLang="zh-CN" sz="3200" kern="100" dirty="0">
                <a:latin typeface="SimHei" charset="-122"/>
                <a:ea typeface="SimHei" charset="-122"/>
                <a:cs typeface="SimHei" charset="-122"/>
              </a:rPr>
              <a:t>能运用牛顿第二定律与运动学公式导出动能定理，理解动能定理的物理意义</a:t>
            </a:r>
            <a:r>
              <a:rPr lang="en-US" altLang="zh-CN" sz="3200" kern="100" dirty="0" smtClean="0">
                <a:latin typeface="SimHei" charset="-122"/>
                <a:ea typeface="SimHei" charset="-122"/>
                <a:cs typeface="SimHei" charset="-122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3200" kern="100" dirty="0" smtClean="0">
                <a:latin typeface="SimHei" charset="-122"/>
                <a:ea typeface="SimHei" charset="-122"/>
                <a:cs typeface="SimHei" charset="-122"/>
              </a:rPr>
              <a:t>3</a:t>
            </a:r>
            <a:r>
              <a:rPr lang="en-US" altLang="zh-CN" sz="3200" kern="100" dirty="0">
                <a:latin typeface="SimHei" charset="-122"/>
                <a:ea typeface="SimHei" charset="-122"/>
                <a:cs typeface="SimHei" charset="-122"/>
              </a:rPr>
              <a:t>.</a:t>
            </a:r>
            <a:r>
              <a:rPr lang="zh-CN" altLang="zh-CN" sz="3200" kern="100" dirty="0">
                <a:latin typeface="SimHei" charset="-122"/>
                <a:ea typeface="SimHei" charset="-122"/>
                <a:cs typeface="SimHei" charset="-122"/>
              </a:rPr>
              <a:t>能应用动能定理解决简单的问题</a:t>
            </a:r>
            <a:r>
              <a:rPr lang="en-US" altLang="zh-CN" sz="3200" kern="100" dirty="0">
                <a:latin typeface="SimHei" charset="-122"/>
                <a:ea typeface="SimHei" charset="-122"/>
                <a:cs typeface="SimHei" charset="-122"/>
              </a:rPr>
              <a:t>.</a:t>
            </a:r>
            <a:endParaRPr lang="zh-CN" altLang="zh-CN" sz="3200" kern="100" dirty="0">
              <a:effectLst/>
              <a:latin typeface="SimHei" charset="-122"/>
              <a:ea typeface="SimHei" charset="-122"/>
              <a:cs typeface="SimHe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1365" y="568258"/>
            <a:ext cx="8911687" cy="128089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buFont typeface="Arial"/>
              <a:buChar char="•"/>
            </a:pPr>
            <a:r>
              <a:rPr lang="zh-CN" altLang="en-US" sz="4000" b="1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知识回顾</a:t>
            </a:r>
            <a:endParaRPr lang="zh-CN" altLang="en-US" sz="4000" b="1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135"/>
                <a:ext cx="1122045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b="1" dirty="0" smtClean="0">
                    <a:solidFill>
                      <a:schemeClr val="tx1"/>
                    </a:solidFill>
                    <a:latin typeface="Cambria Math" charset="0"/>
                    <a:ea typeface="黑体" pitchFamily="2" charset="-122"/>
                    <a:cs typeface="Times New Roman" pitchFamily="18" charset="0"/>
                  </a:rPr>
                  <a:t>功的公式：</a:t>
                </a:r>
                <a:r>
                  <a:rPr lang="en-US" altLang="zh-CN" sz="28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W=</a:t>
                </a:r>
                <a:r>
                  <a:rPr lang="en-US" altLang="zh-CN" sz="2800" i="1" dirty="0" err="1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Fl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 cos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  <a:sym typeface="Symbol" pitchFamily="18" charset="2"/>
                  </a:rPr>
                  <a:t></a:t>
                </a:r>
                <a:endParaRPr lang="en-US" altLang="zh-CN" sz="2800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zh-CN" altLang="en-US" sz="2800" b="1" dirty="0" smtClean="0">
                    <a:solidFill>
                      <a:schemeClr val="tx1"/>
                    </a:solidFill>
                    <a:latin typeface="Cambria Math" charset="0"/>
                    <a:ea typeface="黑体" pitchFamily="2" charset="-122"/>
                    <a:cs typeface="Times New Roman" pitchFamily="18" charset="0"/>
                  </a:rPr>
                  <a:t>总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Cambria Math" charset="0"/>
                    <a:ea typeface="黑体" pitchFamily="2" charset="-122"/>
                    <a:cs typeface="Times New Roman" pitchFamily="18" charset="0"/>
                  </a:rPr>
                  <a:t>功的求法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Cambria Math" charset="0"/>
                    <a:ea typeface="黑体" pitchFamily="2" charset="-122"/>
                    <a:cs typeface="Times New Roman" pitchFamily="18" charset="0"/>
                  </a:rPr>
                  <a:t>：</a:t>
                </a:r>
                <a:endParaRPr lang="en-US" altLang="zh-CN" sz="2800" b="1" dirty="0" smtClean="0">
                  <a:solidFill>
                    <a:schemeClr val="tx1"/>
                  </a:solidFill>
                  <a:latin typeface="Cambria Math" charset="0"/>
                  <a:ea typeface="黑体" pitchFamily="2" charset="-122"/>
                  <a:cs typeface="Times New Roman" pitchFamily="18" charset="0"/>
                </a:endParaRPr>
              </a:p>
              <a:p>
                <a:r>
                  <a:rPr lang="zh-CN" altLang="en-US" sz="2800" spc="-200" dirty="0" smtClean="0">
                    <a:latin typeface="STKaiti" charset="-122"/>
                    <a:ea typeface="STKaiti" charset="-122"/>
                    <a:cs typeface="STKaiti" charset="-122"/>
                  </a:rPr>
                  <a:t>（</a:t>
                </a:r>
                <a:r>
                  <a:rPr lang="en-US" altLang="zh-CN" sz="2800" spc="-200" dirty="0">
                    <a:latin typeface="STKaiti" charset="-122"/>
                    <a:ea typeface="STKaiti" charset="-122"/>
                    <a:cs typeface="STKaiti" charset="-122"/>
                  </a:rPr>
                  <a:t>1</a:t>
                </a:r>
                <a:r>
                  <a:rPr lang="zh-CN" altLang="en-US" sz="2800" spc="-200" dirty="0">
                    <a:latin typeface="STKaiti" charset="-122"/>
                    <a:ea typeface="STKaiti" charset="-122"/>
                    <a:cs typeface="STKaiti" charset="-122"/>
                  </a:rPr>
                  <a:t>） 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:r>
                  <a:rPr lang="zh-CN" altLang="en-US" sz="2800" i="1" spc="-2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合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= F</a:t>
                </a:r>
                <a:r>
                  <a:rPr lang="zh-CN" altLang="en-US" sz="2800" i="1" spc="-2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合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l cos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  <a:sym typeface="Symbol" pitchFamily="18" charset="2"/>
                  </a:rPr>
                  <a:t></a:t>
                </a:r>
                <a:r>
                  <a:rPr lang="zh-CN" altLang="en-US" sz="2800" spc="-200" dirty="0">
                    <a:latin typeface="STKaiti" charset="-122"/>
                    <a:ea typeface="STKaiti" charset="-122"/>
                    <a:cs typeface="STKaiti" charset="-122"/>
                  </a:rPr>
                  <a:t>（</a:t>
                </a:r>
                <a:r>
                  <a:rPr lang="zh-CN" altLang="en-US" sz="2800" spc="-200" dirty="0">
                    <a:latin typeface="STKaiti" charset="-122"/>
                    <a:ea typeface="STKaiti" charset="-122"/>
                    <a:cs typeface="STKaiti" charset="-122"/>
                    <a:sym typeface="Symbol" pitchFamily="18" charset="2"/>
                  </a:rPr>
                  <a:t>为合外力与运动方向的夹角</a:t>
                </a:r>
                <a:r>
                  <a:rPr lang="zh-CN" altLang="en-US" sz="2800" spc="-200" dirty="0" smtClean="0">
                    <a:latin typeface="STKaiti" charset="-122"/>
                    <a:ea typeface="STKaiti" charset="-122"/>
                    <a:cs typeface="STKaiti" charset="-122"/>
                    <a:sym typeface="Symbol" pitchFamily="18" charset="2"/>
                  </a:rPr>
                  <a:t>）</a:t>
                </a:r>
                <a:r>
                  <a:rPr lang="zh-CN" altLang="en-US" sz="2800" spc="-200" dirty="0" smtClean="0">
                    <a:latin typeface="STKaiti" charset="-122"/>
                    <a:ea typeface="STKaiti" charset="-122"/>
                    <a:cs typeface="STKaiti" charset="-122"/>
                  </a:rPr>
                  <a:t>                                       </a:t>
                </a:r>
                <a:endParaRPr lang="en-US" altLang="zh-CN" sz="2800" spc="-200" dirty="0" smtClean="0">
                  <a:latin typeface="STKaiti" charset="-122"/>
                  <a:ea typeface="STKaiti" charset="-122"/>
                  <a:cs typeface="STKaiti" charset="-122"/>
                </a:endParaRPr>
              </a:p>
              <a:p>
                <a:r>
                  <a:rPr lang="zh-CN" altLang="en-US" sz="2800" spc="-200" dirty="0" smtClean="0">
                    <a:latin typeface="STKaiti" charset="-122"/>
                    <a:ea typeface="STKaiti" charset="-122"/>
                    <a:cs typeface="STKaiti" charset="-122"/>
                  </a:rPr>
                  <a:t>（</a:t>
                </a:r>
                <a:r>
                  <a:rPr lang="en-US" altLang="zh-CN" sz="2800" spc="-200" dirty="0">
                    <a:latin typeface="STKaiti" charset="-122"/>
                    <a:ea typeface="STKaiti" charset="-122"/>
                    <a:cs typeface="STKaiti" charset="-122"/>
                  </a:rPr>
                  <a:t>2</a:t>
                </a:r>
                <a:r>
                  <a:rPr lang="zh-CN" altLang="en-US" sz="2800" spc="-200" dirty="0">
                    <a:latin typeface="STKaiti" charset="-122"/>
                    <a:ea typeface="STKaiti" charset="-122"/>
                    <a:cs typeface="STKaiti" charset="-122"/>
                  </a:rPr>
                  <a:t>） 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:r>
                  <a:rPr lang="zh-CN" altLang="en-US" sz="2800" i="1" spc="-2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合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=W</a:t>
                </a:r>
                <a:r>
                  <a:rPr lang="zh-CN" altLang="en-US" sz="2800" i="1" spc="-2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１</a:t>
                </a:r>
                <a:r>
                  <a:rPr lang="zh-CN" altLang="en-US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＋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:r>
                  <a:rPr lang="en-US" altLang="zh-CN" sz="2800" i="1" spc="-2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 </a:t>
                </a:r>
                <a:r>
                  <a:rPr lang="zh-CN" altLang="en-US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＋</a:t>
                </a:r>
                <a:r>
                  <a:rPr lang="en-US" altLang="zh-CN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…</a:t>
                </a:r>
                <a:r>
                  <a:rPr lang="zh-CN" altLang="en-US" sz="2800" i="1" spc="-200" dirty="0">
                    <a:latin typeface="Times New Roman" charset="0"/>
                    <a:ea typeface="Times New Roman" charset="0"/>
                    <a:cs typeface="Times New Roman" charset="0"/>
                  </a:rPr>
                  <a:t>＋ </a:t>
                </a:r>
                <a:r>
                  <a:rPr lang="en-US" altLang="zh-CN" sz="2800" i="1" spc="-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:r>
                  <a:rPr lang="en-US" altLang="zh-CN" sz="2800" i="1" spc="-2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endParaRPr lang="en-US" altLang="zh-CN" sz="2800" b="1" i="1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𝑾</m:t>
                    </m:r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=−∆</m:t>
                    </m:r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E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𝒑</m:t>
                        </m:r>
                      </m:sub>
                    </m:sSub>
                  </m:oMath>
                </a14:m>
                <a:endParaRPr kumimoji="1" lang="en-US" altLang="zh-CN" sz="28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（</a:t>
                </a:r>
                <a:r>
                  <a:rPr lang="en-US" altLang="zh-CN" sz="2800" b="1" dirty="0" smtClean="0"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1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）</a:t>
                </a:r>
                <a:r>
                  <a:rPr lang="zh-CN" alt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重力做功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对应着</a:t>
                </a:r>
                <a:r>
                  <a:rPr lang="zh-CN" alt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重力势能的变化</a:t>
                </a:r>
                <a:endParaRPr lang="en-US" altLang="zh-CN" sz="2800" b="1" dirty="0" smtClean="0">
                  <a:solidFill>
                    <a:srgbClr val="C00000"/>
                  </a:solidFill>
                  <a:latin typeface="Times New Roman" pitchFamily="18" charset="0"/>
                  <a:ea typeface="黑体" pitchFamily="2" charset="-122"/>
                  <a:cs typeface="Times New Roman" pitchFamily="18" charset="0"/>
                </a:endParaRPr>
              </a:p>
              <a:p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（</a:t>
                </a:r>
                <a:r>
                  <a:rPr lang="en-US" altLang="zh-CN" sz="2800" b="1" dirty="0"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2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）</a:t>
                </a:r>
                <a:r>
                  <a:rPr lang="zh-CN" alt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弹力做功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对应着</a:t>
                </a:r>
                <a:r>
                  <a:rPr lang="zh-CN" alt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弹性势能的变化</a:t>
                </a:r>
                <a:endParaRPr lang="en-US" altLang="zh-CN" sz="2800" b="1" dirty="0" smtClean="0">
                  <a:solidFill>
                    <a:srgbClr val="C00000"/>
                  </a:solidFill>
                  <a:latin typeface="Times New Roman" pitchFamily="18" charset="0"/>
                  <a:ea typeface="黑体" pitchFamily="2" charset="-122"/>
                  <a:cs typeface="Times New Roman" pitchFamily="18" charset="0"/>
                </a:endParaRPr>
              </a:p>
              <a:p>
                <a:endParaRPr kumimoji="1" lang="zh-CN" altLang="en-US" b="1" dirty="0">
                  <a:latin typeface="Times New Roman" pitchFamily="18" charset="0"/>
                  <a:ea typeface="黑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135"/>
                <a:ext cx="11220450" cy="4351338"/>
              </a:xfrm>
              <a:blipFill rotWithShape="0">
                <a:blip r:embed="rId2"/>
                <a:stretch>
                  <a:fillRect l="-103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94646" y="5367635"/>
            <a:ext cx="11957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合外力做功伴随着哪种能量的转化呢？</a:t>
            </a:r>
            <a:endParaRPr lang="zh-CN" altLang="en-US" sz="54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27" name="Rectangle 19"/>
          <p:cNvSpPr>
            <a:spLocks noChangeArrowheads="1"/>
          </p:cNvSpPr>
          <p:nvPr/>
        </p:nvSpPr>
        <p:spPr bwMode="auto">
          <a:xfrm>
            <a:off x="655434" y="656506"/>
            <a:ext cx="10957446" cy="307956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3733" b="1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问题情境</a:t>
            </a:r>
            <a:r>
              <a:rPr lang="en-US" altLang="zh-CN" sz="3733" b="1" dirty="0" smtClean="0">
                <a:latin typeface="STKaiti" charset="-122"/>
                <a:ea typeface="STKaiti" charset="-122"/>
                <a:cs typeface="STKaiti" charset="-122"/>
              </a:rPr>
              <a:t>: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在光滑水平面上，设某物体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的质量为</a:t>
            </a:r>
            <a:r>
              <a:rPr lang="en-US" altLang="zh-CN" sz="3733" b="1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在与运动方向相同的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恒力</a:t>
            </a:r>
            <a:r>
              <a:rPr lang="en-US" altLang="zh-CN" sz="3733" b="1" i="1" dirty="0">
                <a:latin typeface="STKaiti" charset="-122"/>
                <a:ea typeface="STKaiti" charset="-122"/>
                <a:cs typeface="STKaiti" charset="-122"/>
              </a:rPr>
              <a:t>F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的作用下发生一段位移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，速度由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3733" b="1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增加到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3733" b="1" i="1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，如图所示。推导出力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对物体做功的表达式。</a:t>
            </a:r>
          </a:p>
        </p:txBody>
      </p:sp>
      <p:pic>
        <p:nvPicPr>
          <p:cNvPr id="37583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85" y="4452524"/>
            <a:ext cx="549211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89632" y="3694542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STKaiti" charset="-122"/>
                <a:ea typeface="STKaiti" charset="-122"/>
                <a:cs typeface="STKaiti" charset="-122"/>
              </a:rPr>
              <a:t>提示：试用牛顿运动定律和运动学公式</a:t>
            </a:r>
            <a:endParaRPr lang="zh-CN" altLang="en-US" sz="32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5177787" y="5246370"/>
            <a:ext cx="274322" cy="160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44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27" name="Rectangle 19"/>
          <p:cNvSpPr>
            <a:spLocks noChangeArrowheads="1"/>
          </p:cNvSpPr>
          <p:nvPr/>
        </p:nvSpPr>
        <p:spPr bwMode="auto">
          <a:xfrm>
            <a:off x="655434" y="656506"/>
            <a:ext cx="10957446" cy="307956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3733" b="1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问题情境</a:t>
            </a:r>
            <a:r>
              <a:rPr lang="en-US" altLang="zh-CN" sz="3733" b="1" dirty="0" smtClean="0">
                <a:latin typeface="STKaiti" charset="-122"/>
                <a:ea typeface="STKaiti" charset="-122"/>
                <a:cs typeface="STKaiti" charset="-122"/>
              </a:rPr>
              <a:t>: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在光滑水平面上，设某物体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的质量为</a:t>
            </a:r>
            <a:r>
              <a:rPr lang="en-US" altLang="zh-CN" sz="3733" b="1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在与运动方向相同的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恒力</a:t>
            </a:r>
            <a:r>
              <a:rPr lang="en-US" altLang="zh-CN" sz="3733" b="1" i="1" dirty="0">
                <a:latin typeface="STKaiti" charset="-122"/>
                <a:ea typeface="STKaiti" charset="-122"/>
                <a:cs typeface="STKaiti" charset="-122"/>
              </a:rPr>
              <a:t>F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的作用下发生一段位移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，速度由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3733" b="1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增加到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3733" b="1" i="1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，如图所示。推导出力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对物体做功的表达式。</a:t>
            </a:r>
          </a:p>
        </p:txBody>
      </p:sp>
      <p:pic>
        <p:nvPicPr>
          <p:cNvPr id="37583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85" y="4452524"/>
            <a:ext cx="549211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89632" y="3694542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STKaiti" charset="-122"/>
                <a:ea typeface="STKaiti" charset="-122"/>
                <a:cs typeface="STKaiti" charset="-122"/>
              </a:rPr>
              <a:t>提示：试用牛顿运动定律和运动学公式</a:t>
            </a:r>
            <a:endParaRPr lang="zh-CN" altLang="en-US" sz="32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5177787" y="5246370"/>
            <a:ext cx="274322" cy="160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05112" y="4540989"/>
            <a:ext cx="35363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TKaiti" charset="-122"/>
                <a:ea typeface="STKaiti" charset="-122"/>
                <a:cs typeface="STKaiti" charset="-122"/>
              </a:rPr>
              <a:t>开始探究！</a:t>
            </a:r>
            <a:endParaRPr lang="zh-CN" alt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TKaiti" charset="-122"/>
              <a:ea typeface="STKaiti" charset="-122"/>
              <a:cs typeface="ST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43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27" name="Rectangle 19"/>
          <p:cNvSpPr>
            <a:spLocks noChangeArrowheads="1"/>
          </p:cNvSpPr>
          <p:nvPr/>
        </p:nvSpPr>
        <p:spPr bwMode="auto">
          <a:xfrm>
            <a:off x="655434" y="656506"/>
            <a:ext cx="10957446" cy="307956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3733" b="1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问题情境</a:t>
            </a:r>
            <a:r>
              <a:rPr lang="en-US" altLang="zh-CN" sz="3733" b="1" dirty="0" smtClean="0">
                <a:latin typeface="STKaiti" charset="-122"/>
                <a:ea typeface="STKaiti" charset="-122"/>
                <a:cs typeface="STKaiti" charset="-122"/>
              </a:rPr>
              <a:t>: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在光滑水平面上，设某物体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的质量为</a:t>
            </a:r>
            <a:r>
              <a:rPr lang="en-US" altLang="zh-CN" sz="3733" b="1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在与运动方向相同的</a:t>
            </a:r>
            <a:r>
              <a:rPr lang="zh-CN" altLang="en-US" sz="3733" b="1" dirty="0" smtClean="0">
                <a:latin typeface="STKaiti" charset="-122"/>
                <a:ea typeface="STKaiti" charset="-122"/>
                <a:cs typeface="STKaiti" charset="-122"/>
              </a:rPr>
              <a:t>恒力</a:t>
            </a:r>
            <a:r>
              <a:rPr lang="en-US" altLang="zh-CN" sz="3733" b="1" i="1" dirty="0">
                <a:latin typeface="STKaiti" charset="-122"/>
                <a:ea typeface="STKaiti" charset="-122"/>
                <a:cs typeface="STKaiti" charset="-122"/>
              </a:rPr>
              <a:t>F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的作用下发生一段位移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，速度由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3733" b="1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增加到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3733" b="1" i="1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，如图所示。推导出力</a:t>
            </a:r>
            <a:r>
              <a:rPr lang="en-US" altLang="zh-CN" sz="3733" b="1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zh-CN" altLang="en-US" sz="3733" b="1" dirty="0">
                <a:latin typeface="STKaiti" charset="-122"/>
                <a:ea typeface="STKaiti" charset="-122"/>
                <a:cs typeface="STKaiti" charset="-122"/>
              </a:rPr>
              <a:t>对物体做功的表达式。</a:t>
            </a:r>
          </a:p>
        </p:txBody>
      </p:sp>
      <p:pic>
        <p:nvPicPr>
          <p:cNvPr id="37583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85" y="4452524"/>
            <a:ext cx="549211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89632" y="3694542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STKaiti" charset="-122"/>
                <a:ea typeface="STKaiti" charset="-122"/>
                <a:cs typeface="STKaiti" charset="-122"/>
              </a:rPr>
              <a:t>提示：试用牛顿运动定律和运动学公式</a:t>
            </a:r>
            <a:endParaRPr lang="zh-CN" altLang="en-US" sz="32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5177787" y="5246370"/>
            <a:ext cx="274322" cy="160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85084" y="4484495"/>
            <a:ext cx="35620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TKaiti" charset="-122"/>
                <a:ea typeface="STKaiti" charset="-122"/>
                <a:cs typeface="STKaiti" charset="-122"/>
              </a:rPr>
              <a:t>交流讨论！</a:t>
            </a:r>
            <a:endParaRPr lang="zh-CN" alt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TKaiti" charset="-122"/>
              <a:ea typeface="STKaiti" charset="-122"/>
              <a:cs typeface="ST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67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690787" y="393111"/>
            <a:ext cx="10301308" cy="54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endParaRPr lang="en-US" altLang="zh-CN" sz="3733" b="1" spc="-200" dirty="0" smtClean="0">
              <a:solidFill>
                <a:srgbClr val="FF000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3733" b="1" spc="-200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sz="3733" b="1" spc="-2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、动</a:t>
            </a:r>
            <a:r>
              <a:rPr lang="zh-CN" altLang="en-US" sz="3733" b="1" spc="-200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能</a:t>
            </a:r>
            <a:endParaRPr lang="zh-CN" altLang="en-US" sz="3733" b="1" spc="-200" dirty="0">
              <a:solidFill>
                <a:srgbClr val="FF000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 eaLnBrk="0" hangingPunct="0">
              <a:spcBef>
                <a:spcPts val="800"/>
              </a:spcBef>
            </a:pPr>
            <a:r>
              <a:rPr lang="en-US" altLang="zh-CN" sz="3733" b="1" spc="-200" dirty="0">
                <a:latin typeface="STKaiti" charset="-122"/>
                <a:ea typeface="STKaiti" charset="-122"/>
                <a:cs typeface="STKaiti" charset="-122"/>
              </a:rPr>
              <a:t>1.</a:t>
            </a:r>
            <a:r>
              <a:rPr lang="zh-CN" altLang="en-US" sz="3733" b="1" spc="-200" dirty="0">
                <a:latin typeface="STKaiti" charset="-122"/>
                <a:ea typeface="STKaiti" charset="-122"/>
                <a:cs typeface="STKaiti" charset="-122"/>
              </a:rPr>
              <a:t>定义：物体由于运动而具有的能量叫做动能。</a:t>
            </a:r>
          </a:p>
          <a:p>
            <a:pPr eaLnBrk="0" hangingPunct="0">
              <a:spcBef>
                <a:spcPts val="800"/>
              </a:spcBef>
            </a:pPr>
            <a:r>
              <a:rPr lang="en-US" altLang="zh-CN" sz="3733" b="1" spc="-200" dirty="0" smtClean="0">
                <a:latin typeface="STKaiti" charset="-122"/>
                <a:ea typeface="STKaiti" charset="-122"/>
                <a:cs typeface="STKaiti" charset="-122"/>
              </a:rPr>
              <a:t>2.</a:t>
            </a:r>
            <a:r>
              <a:rPr lang="zh-CN" altLang="en-US" sz="3733" b="1" spc="-200" dirty="0" smtClean="0">
                <a:latin typeface="STKaiti" charset="-122"/>
                <a:ea typeface="STKaiti" charset="-122"/>
                <a:cs typeface="STKaiti" charset="-122"/>
              </a:rPr>
              <a:t>表达式：</a:t>
            </a:r>
            <a:endParaRPr lang="zh-CN" altLang="en-US" sz="3733" b="1" spc="-200" dirty="0">
              <a:latin typeface="STKaiti" charset="-122"/>
              <a:ea typeface="STKaiti" charset="-122"/>
              <a:cs typeface="STKaiti" charset="-122"/>
            </a:endParaRPr>
          </a:p>
          <a:p>
            <a:pPr eaLnBrk="0" hangingPunct="0">
              <a:spcBef>
                <a:spcPts val="800"/>
              </a:spcBef>
            </a:pPr>
            <a:r>
              <a:rPr lang="en-US" altLang="zh-CN" sz="3733" b="1" spc="-200" dirty="0">
                <a:latin typeface="STKaiti" charset="-122"/>
                <a:ea typeface="STKaiti" charset="-122"/>
                <a:cs typeface="STKaiti" charset="-122"/>
              </a:rPr>
              <a:t>3.</a:t>
            </a:r>
            <a:r>
              <a:rPr lang="zh-CN" altLang="en-US" sz="3733" b="1" spc="-200" dirty="0">
                <a:latin typeface="STKaiti" charset="-122"/>
                <a:ea typeface="STKaiti" charset="-122"/>
                <a:cs typeface="STKaiti" charset="-122"/>
              </a:rPr>
              <a:t>单位</a:t>
            </a:r>
            <a:r>
              <a:rPr lang="zh-CN" altLang="en-US" sz="3733" b="1" spc="-200" dirty="0" smtClean="0">
                <a:latin typeface="STKaiti" charset="-122"/>
                <a:ea typeface="STKaiti" charset="-122"/>
                <a:cs typeface="STKaiti" charset="-122"/>
              </a:rPr>
              <a:t>：</a:t>
            </a:r>
            <a:r>
              <a:rPr lang="zh-CN" altLang="en-US" sz="3733" spc="-200" dirty="0">
                <a:latin typeface="STKaiti" charset="-122"/>
                <a:ea typeface="STKaiti" charset="-122"/>
                <a:cs typeface="STKaiti" charset="-122"/>
              </a:rPr>
              <a:t>在国际单位制中，焦耳，简称焦，符号</a:t>
            </a:r>
            <a:r>
              <a:rPr lang="en-US" altLang="zh-CN" sz="3733" spc="-200" dirty="0">
                <a:latin typeface="STKaiti" charset="-122"/>
                <a:ea typeface="STKaiti" charset="-122"/>
                <a:cs typeface="STKaiti" charset="-122"/>
              </a:rPr>
              <a:t>J</a:t>
            </a:r>
            <a:endParaRPr lang="zh-CN" altLang="en-US" sz="3733" spc="-200" dirty="0">
              <a:latin typeface="STKaiti" charset="-122"/>
              <a:ea typeface="STKaiti" charset="-122"/>
              <a:cs typeface="STKaiti" charset="-122"/>
            </a:endParaRPr>
          </a:p>
          <a:p>
            <a:pPr eaLnBrk="0" hangingPunct="0">
              <a:spcBef>
                <a:spcPts val="800"/>
              </a:spcBef>
            </a:pPr>
            <a:r>
              <a:rPr lang="en-US" altLang="zh-CN" sz="3733" b="1" spc="-200" dirty="0" smtClean="0">
                <a:latin typeface="STKaiti" charset="-122"/>
                <a:ea typeface="STKaiti" charset="-122"/>
                <a:cs typeface="STKaiti" charset="-122"/>
              </a:rPr>
              <a:t>4.</a:t>
            </a:r>
            <a:r>
              <a:rPr lang="zh-CN" altLang="en-US" sz="3733" b="1" spc="-200" dirty="0" smtClean="0">
                <a:latin typeface="STKaiti" charset="-122"/>
                <a:ea typeface="STKaiti" charset="-122"/>
                <a:cs typeface="STKaiti" charset="-122"/>
              </a:rPr>
              <a:t>理解：</a:t>
            </a:r>
            <a:r>
              <a:rPr lang="zh-CN" altLang="en-US" sz="3733" spc="-200" dirty="0">
                <a:latin typeface="STKaiti" charset="-122"/>
                <a:ea typeface="STKaiti" charset="-122"/>
                <a:cs typeface="STKaiti" charset="-122"/>
              </a:rPr>
              <a:t>（</a:t>
            </a:r>
            <a:r>
              <a:rPr lang="en-US" altLang="zh-CN" sz="3733" spc="-200" dirty="0">
                <a:latin typeface="STKaiti" charset="-122"/>
                <a:ea typeface="STKaiti" charset="-122"/>
                <a:cs typeface="STKaiti" charset="-122"/>
              </a:rPr>
              <a:t>1</a:t>
            </a:r>
            <a:r>
              <a:rPr lang="zh-CN" altLang="en-US" sz="3733" spc="-200" dirty="0">
                <a:latin typeface="STKaiti" charset="-122"/>
                <a:ea typeface="STKaiti" charset="-122"/>
                <a:cs typeface="STKaiti" charset="-122"/>
              </a:rPr>
              <a:t>）动能是标量，只有大小没有方向。</a:t>
            </a:r>
            <a:endParaRPr lang="en-US" altLang="zh-CN" sz="3733" spc="-200" dirty="0">
              <a:latin typeface="STKaiti" charset="-122"/>
              <a:ea typeface="STKaiti" charset="-122"/>
              <a:cs typeface="STKaiti" charset="-122"/>
            </a:endParaRPr>
          </a:p>
          <a:p>
            <a:pPr eaLnBrk="0" hangingPunct="0">
              <a:spcBef>
                <a:spcPts val="800"/>
              </a:spcBef>
            </a:pPr>
            <a:r>
              <a:rPr lang="zh-CN" altLang="en-US" sz="3733" spc="-200" dirty="0">
                <a:latin typeface="STKaiti" charset="-122"/>
                <a:ea typeface="STKaiti" charset="-122"/>
                <a:cs typeface="STKaiti" charset="-122"/>
              </a:rPr>
              <a:t>                  （</a:t>
            </a:r>
            <a:r>
              <a:rPr lang="en-US" altLang="zh-CN" sz="3733" spc="-200" dirty="0"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altLang="en-US" sz="3733" spc="-200" dirty="0">
                <a:latin typeface="STKaiti" charset="-122"/>
                <a:ea typeface="STKaiti" charset="-122"/>
                <a:cs typeface="STKaiti" charset="-122"/>
              </a:rPr>
              <a:t>）动能是状态量。</a:t>
            </a:r>
          </a:p>
          <a:p>
            <a:pPr eaLnBrk="0" hangingPunct="0">
              <a:spcBef>
                <a:spcPts val="800"/>
              </a:spcBef>
            </a:pPr>
            <a:r>
              <a:rPr lang="zh-CN" altLang="en-US" sz="3733" spc="-200" dirty="0">
                <a:latin typeface="STKaiti" charset="-122"/>
                <a:ea typeface="STKaiti" charset="-122"/>
                <a:cs typeface="STKaiti" charset="-122"/>
              </a:rPr>
              <a:t>              </a:t>
            </a:r>
            <a:r>
              <a:rPr lang="zh-CN" altLang="en-US" sz="3733" spc="-200" dirty="0" smtClean="0">
                <a:latin typeface="STKaiti" charset="-122"/>
                <a:ea typeface="STKaiti" charset="-122"/>
                <a:cs typeface="STKaiti" charset="-122"/>
              </a:rPr>
              <a:t>    （</a:t>
            </a:r>
            <a:r>
              <a:rPr lang="en-US" altLang="zh-CN" sz="3733" spc="-200" dirty="0">
                <a:latin typeface="STKaiti" charset="-122"/>
                <a:ea typeface="STKaiti" charset="-122"/>
                <a:cs typeface="STKaiti" charset="-122"/>
              </a:rPr>
              <a:t>3</a:t>
            </a:r>
            <a:r>
              <a:rPr lang="zh-CN" altLang="en-US" sz="3733" spc="-200" dirty="0">
                <a:latin typeface="STKaiti" charset="-122"/>
                <a:ea typeface="STKaiti" charset="-122"/>
                <a:cs typeface="STKaiti" charset="-122"/>
              </a:rPr>
              <a:t>）动能具有相对性。</a:t>
            </a:r>
          </a:p>
        </p:txBody>
      </p:sp>
      <p:graphicFrame>
        <p:nvGraphicFramePr>
          <p:cNvPr id="37786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87508"/>
              </p:ext>
            </p:extLst>
          </p:nvPr>
        </p:nvGraphicFramePr>
        <p:xfrm>
          <a:off x="2823210" y="2233824"/>
          <a:ext cx="1978101" cy="99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774401" imgH="406216" progId="">
                  <p:embed/>
                </p:oleObj>
              </mc:Choice>
              <mc:Fallback>
                <p:oleObj name="Equation" r:id="rId3" imgW="774401" imgH="406216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210" y="2233824"/>
                        <a:ext cx="1978101" cy="998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62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690787" y="393111"/>
            <a:ext cx="10301308" cy="438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endParaRPr lang="en-US" altLang="zh-CN" sz="3733" b="1" spc="-200" dirty="0" smtClean="0">
              <a:solidFill>
                <a:srgbClr val="FF000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>
              <a:spcBef>
                <a:spcPts val="800"/>
              </a:spcBef>
            </a:pPr>
            <a:r>
              <a:rPr lang="zh-CN" altLang="en-US" sz="3733" b="1" spc="-200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zh-CN" altLang="en-US" sz="3733" b="1" spc="-200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、动能</a:t>
            </a:r>
            <a:r>
              <a:rPr lang="zh-CN" altLang="en-US" sz="3733" b="1" spc="-200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定理</a:t>
            </a:r>
            <a:endParaRPr lang="zh-CN" altLang="en-US" sz="3733" b="1" spc="-200" dirty="0">
              <a:solidFill>
                <a:srgbClr val="FF000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733" b="1" spc="-200" dirty="0">
                <a:latin typeface="STKaiti" charset="-122"/>
                <a:ea typeface="STKaiti" charset="-122"/>
                <a:cs typeface="STKaiti" charset="-122"/>
              </a:rPr>
              <a:t>1.</a:t>
            </a:r>
            <a:r>
              <a:rPr lang="zh-CN" altLang="en-US" sz="3733" b="1" spc="-200" dirty="0">
                <a:latin typeface="STKaiti" charset="-122"/>
                <a:ea typeface="STKaiti" charset="-122"/>
                <a:cs typeface="STKaiti" charset="-122"/>
              </a:rPr>
              <a:t>内</a:t>
            </a:r>
            <a:r>
              <a:rPr lang="zh-CN" altLang="en-US" sz="3733" b="1" spc="-200" dirty="0" smtClean="0">
                <a:latin typeface="STKaiti" charset="-122"/>
                <a:ea typeface="STKaiti" charset="-122"/>
                <a:cs typeface="STKaiti" charset="-122"/>
              </a:rPr>
              <a:t>容：</a:t>
            </a:r>
            <a:r>
              <a:rPr lang="zh-CN" altLang="en-US" sz="36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力（合外力）在一个过程中对物体所做的功，等于物体在这个过程中动能的变化，这个结论叫做</a:t>
            </a:r>
            <a:r>
              <a:rPr lang="zh-CN" altLang="en-US" sz="3600" b="1" u="sng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动能定理</a:t>
            </a:r>
            <a:r>
              <a:rPr lang="zh-CN" altLang="en-US" sz="3600" b="1" dirty="0" smtClean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。</a:t>
            </a:r>
          </a:p>
          <a:p>
            <a:pPr eaLnBrk="0" hangingPunct="0">
              <a:spcBef>
                <a:spcPts val="800"/>
              </a:spcBef>
            </a:pPr>
            <a:r>
              <a:rPr lang="en-US" altLang="zh-CN" sz="3733" b="1" spc="-200" dirty="0" smtClean="0">
                <a:latin typeface="STKaiti" charset="-122"/>
                <a:ea typeface="STKaiti" charset="-122"/>
                <a:cs typeface="STKaiti" charset="-122"/>
              </a:rPr>
              <a:t>2.</a:t>
            </a:r>
            <a:r>
              <a:rPr lang="zh-CN" altLang="en-US" sz="3733" b="1" spc="-200" dirty="0" smtClean="0">
                <a:latin typeface="STKaiti" charset="-122"/>
                <a:ea typeface="STKaiti" charset="-122"/>
                <a:cs typeface="STKaiti" charset="-122"/>
              </a:rPr>
              <a:t>表达式：</a:t>
            </a:r>
            <a:endParaRPr lang="zh-CN" altLang="en-US" sz="3200" b="1" i="1" spc="-200" dirty="0">
              <a:latin typeface="STKaiti" charset="-122"/>
              <a:ea typeface="STKaiti" charset="-122"/>
              <a:cs typeface="STKaiti" charset="-122"/>
            </a:endParaRPr>
          </a:p>
          <a:p>
            <a:pPr eaLnBrk="0" hangingPunct="0">
              <a:spcBef>
                <a:spcPts val="800"/>
              </a:spcBef>
            </a:pPr>
            <a:endParaRPr lang="zh-CN" altLang="en-US" sz="3733" b="1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0285"/>
              </p:ext>
            </p:extLst>
          </p:nvPr>
        </p:nvGraphicFramePr>
        <p:xfrm>
          <a:off x="2971864" y="3327104"/>
          <a:ext cx="2781330" cy="79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3" imgW="2018956" imgH="622277" progId="">
                  <p:embed/>
                </p:oleObj>
              </mc:Choice>
              <mc:Fallback>
                <p:oleObj name="Equation" r:id="rId3" imgW="2018956" imgH="62227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64" y="3327104"/>
                        <a:ext cx="2781330" cy="79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71199"/>
              </p:ext>
            </p:extLst>
          </p:nvPr>
        </p:nvGraphicFramePr>
        <p:xfrm>
          <a:off x="2969006" y="4358649"/>
          <a:ext cx="2298548" cy="52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5" imgW="787078" imgH="190707" progId="">
                  <p:embed/>
                </p:oleObj>
              </mc:Choice>
              <mc:Fallback>
                <p:oleObj name="Equation" r:id="rId5" imgW="787078" imgH="190707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006" y="4358649"/>
                        <a:ext cx="2298548" cy="521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969006" y="5064668"/>
                <a:ext cx="214020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000" b="1" i="1" dirty="0" smtClean="0">
                    <a:solidFill>
                      <a:srgbClr val="002060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zh-CN" altLang="en-US" sz="3000" b="1" i="1">
                        <a:solidFill>
                          <a:srgbClr val="002060"/>
                        </a:solidFill>
                        <a:latin typeface="Cambria Math" charset="0"/>
                        <a:ea typeface="黑体" pitchFamily="2" charset="-122"/>
                        <a:cs typeface="Times New Roman" pitchFamily="18" charset="0"/>
                      </a:rPr>
                      <m:t>   </m:t>
                    </m:r>
                    <m:r>
                      <a:rPr lang="en-US" altLang="zh-CN" sz="3000" b="1" i="1">
                        <a:solidFill>
                          <a:srgbClr val="002060"/>
                        </a:solidFill>
                        <a:latin typeface="Cambria Math" charset="0"/>
                        <a:ea typeface="黑体" pitchFamily="2" charset="-122"/>
                        <a:cs typeface="Times New Roman" pitchFamily="18" charset="0"/>
                      </a:rPr>
                      <m:t>=∆</m:t>
                    </m:r>
                    <m:sSub>
                      <m:sSubPr>
                        <m:ctrlPr>
                          <a:rPr lang="en-US" altLang="zh-CN" sz="3000" b="1" i="1">
                            <a:solidFill>
                              <a:srgbClr val="002060"/>
                            </a:solidFill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3000" b="1" i="1">
                            <a:solidFill>
                              <a:srgbClr val="002060"/>
                            </a:solidFill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3000" b="1" i="1">
                            <a:solidFill>
                              <a:srgbClr val="002060"/>
                            </a:solidFill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zh-CN" altLang="en-US" sz="3000" b="1" i="1" dirty="0">
                  <a:solidFill>
                    <a:srgbClr val="002060"/>
                  </a:solidFill>
                  <a:latin typeface="Times New Roman" pitchFamily="18" charset="0"/>
                  <a:ea typeface="黑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006" y="5064668"/>
                <a:ext cx="2140204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6553" t="-14286" b="-32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314639" y="4295166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spc="-200" dirty="0">
                <a:solidFill>
                  <a:srgbClr val="002060"/>
                </a:solidFill>
                <a:latin typeface="Cambria Math" charset="0"/>
                <a:ea typeface="黑体" pitchFamily="2" charset="-122"/>
                <a:cs typeface="Times New Roman" pitchFamily="18" charset="0"/>
              </a:rPr>
              <a:t>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11781" y="5064669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spc="-200" dirty="0">
                <a:solidFill>
                  <a:srgbClr val="002060"/>
                </a:solidFill>
                <a:latin typeface="Cambria Math" charset="0"/>
                <a:ea typeface="黑体" pitchFamily="2" charset="-122"/>
                <a:cs typeface="Times New Roman" pitchFamily="18" charset="0"/>
              </a:rPr>
              <a:t>或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73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746760" y="582612"/>
                <a:ext cx="10968990" cy="14605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76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</a:pPr>
                <a:r>
                  <a:rPr lang="en-US" altLang="zh-CN" sz="3733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3.</a:t>
                </a:r>
                <a:r>
                  <a:rPr lang="zh-CN" altLang="en-US" sz="3733" b="1" spc="-200" dirty="0">
                    <a:latin typeface="STKaiti" charset="-122"/>
                    <a:ea typeface="STKaiti" charset="-122"/>
                    <a:cs typeface="STKaiti" charset="-122"/>
                  </a:rPr>
                  <a:t>理解： </a:t>
                </a:r>
                <a:endParaRPr lang="en-US" altLang="zh-CN" sz="3733" b="1" spc="-200" dirty="0">
                  <a:latin typeface="STKaiti" charset="-122"/>
                  <a:ea typeface="STKaiti" charset="-122"/>
                  <a:cs typeface="STKaiti" charset="-122"/>
                </a:endParaRPr>
              </a:p>
              <a:p>
                <a:pPr marL="0" indent="0">
                  <a:lnSpc>
                    <a:spcPts val="376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None/>
                </a:pPr>
                <a:r>
                  <a:rPr lang="zh-CN" altLang="en-US" sz="3200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（</a:t>
                </a:r>
                <a:r>
                  <a:rPr lang="en-US" altLang="zh-CN" sz="3200" b="1" spc="-200" dirty="0">
                    <a:latin typeface="STKaiti" charset="-122"/>
                    <a:ea typeface="STKaiti" charset="-122"/>
                    <a:cs typeface="STKaiti" charset="-122"/>
                  </a:rPr>
                  <a:t>1</a:t>
                </a:r>
                <a:r>
                  <a:rPr lang="zh-CN" altLang="en-US" sz="3200" b="1" spc="-200" dirty="0">
                    <a:latin typeface="STKaiti" charset="-122"/>
                    <a:ea typeface="STKaiti" charset="-122"/>
                    <a:cs typeface="STKaiti" charset="-122"/>
                  </a:rPr>
                  <a:t>）</a:t>
                </a:r>
                <a:r>
                  <a:rPr lang="zh-CN" altLang="en-US" sz="4000" b="1" spc="-200" dirty="0">
                    <a:latin typeface="STKaiti" charset="-122"/>
                    <a:ea typeface="STKaiti" charset="-122"/>
                    <a:cs typeface="STKaiti" charset="-122"/>
                  </a:rPr>
                  <a:t>动能</a:t>
                </a:r>
                <a:r>
                  <a:rPr lang="zh-CN" altLang="en-US" sz="4000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定理“</a:t>
                </a:r>
                <a:r>
                  <a:rPr lang="en-US" altLang="zh-CN" sz="4000" b="1" i="1" dirty="0" smtClean="0">
                    <a:solidFill>
                      <a:schemeClr val="tx1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zh-CN" altLang="en-US" sz="4000" b="1" i="1">
                        <a:solidFill>
                          <a:schemeClr val="tx1"/>
                        </a:solidFill>
                        <a:latin typeface="Cambria Math" charset="0"/>
                        <a:ea typeface="黑体" pitchFamily="2" charset="-122"/>
                        <a:cs typeface="Times New Roman" pitchFamily="18" charset="0"/>
                      </a:rPr>
                      <m:t>   </m:t>
                    </m:r>
                    <m:r>
                      <a:rPr lang="en-US" altLang="zh-CN" sz="4000" b="1" i="1">
                        <a:solidFill>
                          <a:schemeClr val="tx1"/>
                        </a:solidFill>
                        <a:latin typeface="Cambria Math" charset="0"/>
                        <a:ea typeface="黑体" pitchFamily="2" charset="-122"/>
                        <a:cs typeface="Times New Roman" pitchFamily="18" charset="0"/>
                      </a:rPr>
                      <m:t>=∆</m:t>
                    </m:r>
                    <m:sSub>
                      <m:sSubPr>
                        <m:ctrlPr>
                          <a:rPr lang="en-US" altLang="zh-CN" sz="4000" b="1" i="1">
                            <a:solidFill>
                              <a:schemeClr val="tx1"/>
                            </a:solidFill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4000" b="1" i="1">
                            <a:solidFill>
                              <a:schemeClr val="tx1"/>
                            </a:solidFill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4000" b="1" i="1">
                            <a:solidFill>
                              <a:schemeClr val="tx1"/>
                            </a:solidFill>
                            <a:latin typeface="Cambria Math" charset="0"/>
                            <a:ea typeface="黑体" pitchFamily="2" charset="-122"/>
                            <a:cs typeface="Times New Roman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sz="4000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”中的</a:t>
                </a:r>
                <a:r>
                  <a:rPr lang="en-US" altLang="zh-CN" sz="3600" b="1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:r>
                  <a:rPr lang="zh-CN" altLang="en-US" sz="4000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是</a:t>
                </a:r>
                <a:r>
                  <a:rPr lang="zh-CN" altLang="en-US" sz="4000" b="1" spc="-200" dirty="0">
                    <a:latin typeface="STKaiti" charset="-122"/>
                    <a:ea typeface="STKaiti" charset="-122"/>
                    <a:cs typeface="STKaiti" charset="-122"/>
                  </a:rPr>
                  <a:t>合外力做的总</a:t>
                </a:r>
                <a:r>
                  <a:rPr lang="zh-CN" altLang="en-US" sz="4000" b="1" spc="-200" dirty="0" smtClean="0">
                    <a:latin typeface="STKaiti" charset="-122"/>
                    <a:ea typeface="STKaiti" charset="-122"/>
                    <a:cs typeface="STKaiti" charset="-122"/>
                  </a:rPr>
                  <a:t>功。</a:t>
                </a:r>
                <a:endParaRPr lang="zh-CN" altLang="en-US" sz="4000" b="1" spc="-200" dirty="0">
                  <a:latin typeface="STKaiti" charset="-122"/>
                  <a:ea typeface="STKaiti" charset="-122"/>
                  <a:cs typeface="STKaiti" charset="-122"/>
                </a:endParaRPr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" y="582612"/>
                <a:ext cx="10968990" cy="1460502"/>
              </a:xfrm>
              <a:prstGeom prst="rect">
                <a:avLst/>
              </a:prstGeom>
              <a:blipFill rotWithShape="0">
                <a:blip r:embed="rId3"/>
                <a:stretch>
                  <a:fillRect l="-1334" t="-10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46760" y="2043115"/>
                <a:ext cx="1128712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600" b="1" spc="-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（</a:t>
                </a:r>
                <a:r>
                  <a:rPr lang="en-US" altLang="zh-CN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2</a:t>
                </a:r>
                <a:r>
                  <a:rPr lang="zh-CN" altLang="en-US" sz="3600" b="1" spc="-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）由                           可见</a:t>
                </a:r>
                <a:endParaRPr lang="en-US" altLang="zh-CN" sz="3600" b="1" spc="-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Kaiti" charset="-122"/>
                  <a:ea typeface="STKaiti" charset="-122"/>
                  <a:cs typeface="STKaiti" charset="-122"/>
                </a:endParaRPr>
              </a:p>
              <a:p>
                <a:r>
                  <a:rPr lang="zh-CN" altLang="en-US" sz="3600" b="1" spc="-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             若</a:t>
                </a:r>
                <a:r>
                  <a:rPr lang="en-US" altLang="zh-CN" sz="30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CN" sz="3000" b="0" i="1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&gt;</m:t>
                    </m:r>
                  </m:oMath>
                </a14:m>
                <a:r>
                  <a:rPr lang="en-US" altLang="zh-CN" sz="30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时，则</a:t>
                </a:r>
                <a14:m>
                  <m:oMath xmlns:m="http://schemas.openxmlformats.org/officeDocument/2006/math">
                    <m:r>
                      <a:rPr lang="en-US" altLang="zh-CN" sz="3000" b="0" i="1" dirty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∆</m:t>
                    </m:r>
                    <m:sSub>
                      <m:sSubPr>
                        <m:ctrlPr>
                          <a:rPr lang="en-US" altLang="zh-CN" sz="300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000" b="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</m:sub>
                    </m:sSub>
                    <m:r>
                      <a:rPr lang="en-US" altLang="zh-CN" sz="3000" b="0" i="1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&gt;</m:t>
                    </m:r>
                  </m:oMath>
                </a14:m>
                <a:r>
                  <a:rPr lang="en-US" altLang="zh-CN" sz="30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0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altLang="zh-CN" sz="3000" b="0" i="1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&gt;</m:t>
                    </m:r>
                    <m:sSub>
                      <m:sSubPr>
                        <m:ctrlPr>
                          <a:rPr lang="en-US" altLang="zh-CN" sz="30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  <m:r>
                      <a:rPr lang="zh-CN" altLang="en-US" sz="3000" b="1" i="1">
                        <a:solidFill>
                          <a:srgbClr val="002060"/>
                        </a:solidFill>
                        <a:latin typeface="Cambria Math" charset="0"/>
                        <a:ea typeface="黑体" pitchFamily="2" charset="-122"/>
                        <a:cs typeface="Times New Roman" pitchFamily="18" charset="0"/>
                      </a:rPr>
                      <m:t>，</m:t>
                    </m:r>
                  </m:oMath>
                </a14:m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即动能增加</a:t>
                </a:r>
                <a:endParaRPr lang="en-US" altLang="zh-CN" sz="3600" b="1" spc="-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Kaiti" charset="-122"/>
                  <a:ea typeface="STKaiti" charset="-122"/>
                  <a:cs typeface="STKaiti" charset="-122"/>
                </a:endParaRPr>
              </a:p>
              <a:p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           </a:t>
                </a:r>
                <a:r>
                  <a:rPr lang="zh-CN" altLang="en-US" sz="3600" b="1" spc="-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  若</a:t>
                </a:r>
                <a:r>
                  <a:rPr lang="en-US" altLang="zh-CN" sz="30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14:m>
                  <m:oMath xmlns:m="http://schemas.openxmlformats.org/officeDocument/2006/math">
                    <m:r>
                      <a:rPr lang="hr-HR" altLang="zh-CN" sz="3000" b="0" i="1" dirty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&lt;</m:t>
                    </m:r>
                  </m:oMath>
                </a14:m>
                <a:r>
                  <a:rPr lang="en-US" altLang="zh-CN" sz="30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时，则</a:t>
                </a:r>
                <a14:m>
                  <m:oMath xmlns:m="http://schemas.openxmlformats.org/officeDocument/2006/math">
                    <m:r>
                      <a:rPr lang="en-US" altLang="zh-CN" sz="3000" b="0" i="1" dirty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∆</m:t>
                    </m:r>
                    <m:sSub>
                      <m:sSubPr>
                        <m:ctrlPr>
                          <a:rPr lang="en-US" altLang="zh-CN" sz="300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000" b="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</m:sub>
                    </m:sSub>
                    <m:r>
                      <a:rPr lang="hr-HR" altLang="zh-CN" sz="3000" b="0" i="1" dirty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&lt;</m:t>
                    </m:r>
                  </m:oMath>
                </a14:m>
                <a:r>
                  <a:rPr lang="en-US" altLang="zh-CN" sz="30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0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30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hr-HR" altLang="zh-CN" sz="3000" b="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&lt;</m:t>
                        </m:r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，即动能减少</a:t>
                </a:r>
                <a:endParaRPr lang="en-US" altLang="zh-CN" sz="3600" b="1" spc="-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Kaiti" charset="-122"/>
                  <a:ea typeface="STKaiti" charset="-122"/>
                  <a:cs typeface="STKaiti" charset="-122"/>
                </a:endParaRPr>
              </a:p>
              <a:p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           </a:t>
                </a:r>
                <a:r>
                  <a:rPr lang="zh-CN" altLang="en-US" sz="3600" b="1" spc="-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  若</a:t>
                </a:r>
                <a:r>
                  <a:rPr lang="en-US" altLang="zh-CN" sz="3000" i="1" dirty="0">
                    <a:solidFill>
                      <a:srgbClr val="002060"/>
                    </a:solidFill>
                    <a:latin typeface="Times New Roman" pitchFamily="18" charset="0"/>
                    <a:ea typeface="黑体" pitchFamily="2" charset="-122"/>
                    <a:cs typeface="Times New Roman" pitchFamily="18" charset="0"/>
                  </a:rPr>
                  <a:t>W=0</a:t>
                </a:r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时，则</a:t>
                </a:r>
                <a14:m>
                  <m:oMath xmlns:m="http://schemas.openxmlformats.org/officeDocument/2006/math">
                    <m:r>
                      <a:rPr lang="en-US" altLang="zh-CN" sz="3000" b="0" i="1" dirty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∆</m:t>
                    </m:r>
                    <m:sSub>
                      <m:sSubPr>
                        <m:ctrlPr>
                          <a:rPr lang="en-US" altLang="zh-CN" sz="300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000" b="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 dirty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</m:sub>
                    </m:sSub>
                    <m:r>
                      <a:rPr lang="en-US" altLang="zh-CN" sz="3000" b="0" i="1" dirty="0">
                        <a:solidFill>
                          <a:srgbClr val="00206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altLang="zh-CN" sz="30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0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30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  <m:r>
                          <a:rPr lang="en-US" altLang="zh-CN" sz="3000" b="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zh-CN" altLang="en-US" sz="3600" b="1" spc="-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Kaiti" charset="-122"/>
                    <a:ea typeface="STKaiti" charset="-122"/>
                    <a:cs typeface="STKaiti" charset="-122"/>
                  </a:rPr>
                  <a:t>，即动能不变</a:t>
                </a:r>
                <a:endParaRPr lang="en-US" altLang="zh-CN" sz="3600" b="1" spc="-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Kaiti" charset="-122"/>
                  <a:ea typeface="STKaiti" charset="-122"/>
                  <a:cs typeface="STKaiti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" y="2043115"/>
                <a:ext cx="11287125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675" t="-4222" b="-8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46760" y="45438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600" b="1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STKaiti" charset="-122"/>
                <a:ea typeface="STKaiti" charset="-122"/>
                <a:cs typeface="STKaiti" charset="-122"/>
              </a:rPr>
              <a:t>（</a:t>
            </a:r>
            <a:r>
              <a:rPr lang="en-US" altLang="zh-CN" sz="3600" b="1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STKaiti" charset="-122"/>
                <a:ea typeface="STKaiti" charset="-122"/>
                <a:cs typeface="STKaiti" charset="-122"/>
              </a:rPr>
              <a:t>3</a:t>
            </a:r>
            <a:r>
              <a:rPr lang="zh-CN" altLang="en-US" sz="3600" b="1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STKaiti" charset="-122"/>
                <a:ea typeface="STKaiti" charset="-122"/>
                <a:cs typeface="STKaiti" charset="-122"/>
              </a:rPr>
              <a:t>）适用范围</a:t>
            </a:r>
            <a:endParaRPr lang="en-US" altLang="zh-CN" sz="3600" b="1" spc="-200" dirty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42135" y="5190172"/>
            <a:ext cx="8196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STKaiti" charset="-122"/>
                <a:ea typeface="STKaiti" charset="-122"/>
                <a:cs typeface="STKaiti" charset="-122"/>
              </a:rPr>
              <a:t>既适用于直线运动，也适用于曲线运动，既适用于恒力做功，也适用于变力</a:t>
            </a:r>
            <a:r>
              <a:rPr lang="zh-CN" altLang="en-US" sz="3600" b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Kaiti" charset="-122"/>
                <a:ea typeface="STKaiti" charset="-122"/>
                <a:cs typeface="STKaiti" charset="-122"/>
              </a:rPr>
              <a:t>做功。</a:t>
            </a:r>
            <a:endParaRPr lang="zh-CN" altLang="en-US" sz="3600" b="1" spc="-200" dirty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72481"/>
              </p:ext>
            </p:extLst>
          </p:nvPr>
        </p:nvGraphicFramePr>
        <p:xfrm>
          <a:off x="2386076" y="2176192"/>
          <a:ext cx="2298548" cy="52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787078" imgH="190707" progId="">
                  <p:embed/>
                </p:oleObj>
              </mc:Choice>
              <mc:Fallback>
                <p:oleObj name="Equation" r:id="rId5" imgW="787078" imgH="1907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76" y="2176192"/>
                        <a:ext cx="2298548" cy="521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" y="89288"/>
            <a:ext cx="4035717" cy="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655</TotalTime>
  <Words>935</Words>
  <Application>Microsoft Macintosh PowerPoint</Application>
  <PresentationFormat>宽屏</PresentationFormat>
  <Paragraphs>87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Calibri</vt:lpstr>
      <vt:lpstr>Cambria Math</vt:lpstr>
      <vt:lpstr>Century Gothic</vt:lpstr>
      <vt:lpstr>DengXian</vt:lpstr>
      <vt:lpstr>FangSong</vt:lpstr>
      <vt:lpstr>SimHei</vt:lpstr>
      <vt:lpstr>STKaiti</vt:lpstr>
      <vt:lpstr>Symbol</vt:lpstr>
      <vt:lpstr>Times New Roman</vt:lpstr>
      <vt:lpstr>Wingdings</vt:lpstr>
      <vt:lpstr>Wingdings 3</vt:lpstr>
      <vt:lpstr>黑体</vt:lpstr>
      <vt:lpstr>宋体</vt:lpstr>
      <vt:lpstr>幼圆</vt:lpstr>
      <vt:lpstr>Arial</vt:lpstr>
      <vt:lpstr>丝状</vt:lpstr>
      <vt:lpstr>Equation</vt:lpstr>
      <vt:lpstr>第七节 动能和动能定理</vt:lpstr>
      <vt:lpstr>学习目标</vt:lpstr>
      <vt:lpstr>知识回顾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沙场练兵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41</cp:revision>
  <dcterms:created xsi:type="dcterms:W3CDTF">2020-06-08T21:26:19Z</dcterms:created>
  <dcterms:modified xsi:type="dcterms:W3CDTF">2020-06-09T16:01:54Z</dcterms:modified>
</cp:coreProperties>
</file>