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  <p:sldMasterId id="2147483672" r:id="rId2"/>
  </p:sldMasterIdLst>
  <p:sldIdLst>
    <p:sldId id="325" r:id="rId3"/>
    <p:sldId id="357" r:id="rId4"/>
    <p:sldId id="362" r:id="rId5"/>
    <p:sldId id="347" r:id="rId6"/>
    <p:sldId id="345" r:id="rId7"/>
    <p:sldId id="354" r:id="rId8"/>
    <p:sldId id="368" r:id="rId9"/>
    <p:sldId id="367" r:id="rId10"/>
    <p:sldId id="366" r:id="rId11"/>
    <p:sldId id="360" r:id="rId12"/>
    <p:sldId id="361" r:id="rId13"/>
    <p:sldId id="369" r:id="rId14"/>
    <p:sldId id="334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107F22D-A1B5-4BA3-9BDD-58CC7DB4147A}">
          <p14:sldIdLst>
            <p14:sldId id="325"/>
            <p14:sldId id="357"/>
            <p14:sldId id="362"/>
            <p14:sldId id="347"/>
            <p14:sldId id="345"/>
            <p14:sldId id="354"/>
            <p14:sldId id="368"/>
            <p14:sldId id="367"/>
            <p14:sldId id="366"/>
            <p14:sldId id="360"/>
            <p14:sldId id="361"/>
            <p14:sldId id="369"/>
            <p14:sldId id="334"/>
          </p14:sldIdLst>
        </p14:section>
        <p14:section name="无标题节" id="{BB5E2768-3B4C-49AB-A49B-CA55B11028A6}">
          <p14:sldIdLst/>
        </p14:section>
        <p14:section name="无标题节" id="{13FB1A6E-F41E-4C9D-A53F-8637CAD3B81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CC"/>
    <a:srgbClr val="FF6600"/>
    <a:srgbClr val="FF0066"/>
    <a:srgbClr val="18B330"/>
    <a:srgbClr val="025D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-294" y="-108"/>
      </p:cViewPr>
      <p:guideLst>
        <p:guide orient="horz" pos="2160"/>
        <p:guide pos="38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58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2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41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36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619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47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21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31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01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333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89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673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332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12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7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6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2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91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4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2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6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2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88C6-011E-4463-BF32-E390AFBB2A93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13371-6F12-47A3-B6E8-44E1B6431AF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9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image" Target="../media/image28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image" Target="../media/image26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7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openxmlformats.org/officeDocument/2006/relationships/image" Target="../media/image7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0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6" Type="http://schemas.openxmlformats.org/officeDocument/2006/relationships/image" Target="../media/image7.png"/><Relationship Id="rId11" Type="http://schemas.openxmlformats.org/officeDocument/2006/relationships/image" Target="../media/image22.png"/><Relationship Id="rId5" Type="http://schemas.openxmlformats.org/officeDocument/2006/relationships/image" Target="../media/image6.png"/><Relationship Id="rId10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.png"/><Relationship Id="rId7" Type="http://schemas.openxmlformats.org/officeDocument/2006/relationships/image" Target="../media/image190.png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24.png"/><Relationship Id="rId11" Type="http://schemas.openxmlformats.org/officeDocument/2006/relationships/image" Target="../media/image230.png"/><Relationship Id="rId5" Type="http://schemas.openxmlformats.org/officeDocument/2006/relationships/image" Target="../media/image7.png"/><Relationship Id="rId10" Type="http://schemas.openxmlformats.org/officeDocument/2006/relationships/image" Target="../media/image221.png"/><Relationship Id="rId4" Type="http://schemas.openxmlformats.org/officeDocument/2006/relationships/image" Target="../media/image6.png"/><Relationship Id="rId9" Type="http://schemas.openxmlformats.org/officeDocument/2006/relationships/image" Target="../media/image2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134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98478" y="2782801"/>
            <a:ext cx="71965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§3.2  </a:t>
            </a:r>
            <a:r>
              <a:rPr lang="zh-CN" alt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指数函数</a:t>
            </a:r>
            <a:endParaRPr lang="zh-CN" altLang="en-US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28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6043" y="557013"/>
                <a:ext cx="10598760" cy="656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归纳：指数函数 </a:t>
                </a:r>
                <a14:m>
                  <m:oMath xmlns:m="http://schemas.openxmlformats.org/officeDocument/2006/math">
                    <m:r>
                      <a:rPr lang="en-US" altLang="zh-CN" sz="280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i="1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i="1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sz="2800" i="1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2800" b="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&gt;0,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≠1,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2800" i="1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的图像与性质</a:t>
                </a:r>
                <a:endParaRPr lang="en-US" altLang="zh-CN" sz="28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43" y="557013"/>
                <a:ext cx="10598760" cy="656846"/>
              </a:xfrm>
              <a:prstGeom prst="rect">
                <a:avLst/>
              </a:prstGeom>
              <a:blipFill rotWithShape="1">
                <a:blip r:embed="rId6"/>
                <a:stretch>
                  <a:fillRect l="-1208" b="-222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图片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6937233"/>
                  </p:ext>
                </p:extLst>
              </p:nvPr>
            </p:nvGraphicFramePr>
            <p:xfrm>
              <a:off x="1291905" y="1300292"/>
              <a:ext cx="9127221" cy="5059444"/>
            </p:xfrm>
            <a:graphic>
              <a:graphicData uri="http://schemas.openxmlformats.org/drawingml/2006/table">
                <a:tbl>
                  <a:tblPr/>
                  <a:tblGrid>
                    <a:gridCol w="729429"/>
                    <a:gridCol w="4198896"/>
                    <a:gridCol w="4198896"/>
                  </a:tblGrid>
                  <a:tr h="538205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mpd="sng">
                          <a:solidFill>
                            <a:schemeClr val="bg1"/>
                          </a:solidFill>
                          <a:prstDash val="soli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chemeClr val="bg1"/>
                          </a:solidFill>
                          <a:prstDash val="soli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kumimoji="0" lang="en-US" altLang="zh-CN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whit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whit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kumimoji="0" lang="en-US" altLang="zh-CN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whit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 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0&lt;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&lt;1)</m:t>
                                </m:r>
                              </m:oMath>
                            </m:oMathPara>
                          </a14:m>
                          <a:endParaRPr lang="zh-CN" altLang="en-US" sz="1400" dirty="0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kumimoji="0" lang="en-US" altLang="zh-CN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whit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altLang="zh-CN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whit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kumimoji="0" lang="en-US" altLang="zh-CN" sz="24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white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 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kumimoji="0" lang="en-US" altLang="zh-CN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white"/>
                                    </a:solidFill>
                                    <a:effectLst/>
                                    <a:uLnTx/>
                                    <a:uFillTx/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&gt;1)</m:t>
                                </m:r>
                              </m:oMath>
                            </m:oMathPara>
                          </a14:m>
                          <a:endParaRPr kumimoji="0" lang="zh-CN" altLang="en-US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solidFill>
                            <a:schemeClr val="bg1"/>
                          </a:solidFill>
                          <a:prstDash val="soli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053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zh-CN" altLang="en-US" sz="2800" dirty="0" smtClean="0">
                              <a:solidFill>
                                <a:schemeClr val="bg1"/>
                              </a:solidFill>
                            </a:rPr>
                            <a:t>图像</a:t>
                          </a:r>
                          <a:endParaRPr lang="zh-CN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62895">
                    <a:tc rowSpan="5">
                      <a:txBody>
                        <a:bodyPr/>
                        <a:lstStyle/>
                        <a:p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r>
                            <a:rPr lang="zh-CN" altLang="en-US" sz="2800" dirty="0" smtClean="0">
                              <a:solidFill>
                                <a:schemeClr val="bg1"/>
                              </a:solidFill>
                            </a:rPr>
                            <a:t>性</a:t>
                          </a:r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r>
                            <a:rPr lang="zh-CN" altLang="en-US" sz="2800" dirty="0" smtClean="0">
                              <a:solidFill>
                                <a:schemeClr val="bg1"/>
                              </a:solidFill>
                            </a:rPr>
                            <a:t>质</a:t>
                          </a:r>
                          <a:endParaRPr lang="zh-CN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chemeClr val="bg1"/>
                          </a:solidFill>
                          <a:prstDash val="soli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定义域：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503642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值域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2400" kern="1200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:</m:t>
                              </m:r>
                              <m:r>
                                <a:rPr lang="en-US" altLang="zh-CN" sz="2400" b="0" i="0" kern="1200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   </m:t>
                              </m:r>
                            </m:oMath>
                          </a14:m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503643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algn="just" defTabSz="914400" rtl="0" eaLnBrk="1" latinLnBrk="0" hangingPunct="1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                    过定点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930174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      当 </a:t>
                          </a:r>
                          <a:r>
                            <a:rPr lang="en-US" altLang="zh-CN" sz="2400" i="1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r>
                            <a:rPr lang="en-US" altLang="zh-CN" sz="240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&gt;0 </a:t>
                          </a:r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时，              </a:t>
                          </a:r>
                          <a:r>
                            <a:rPr lang="en-US" altLang="zh-CN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;</a:t>
                          </a:r>
                        </a:p>
                        <a:p>
                          <a:pPr algn="ctr"/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当 </a:t>
                          </a:r>
                          <a:r>
                            <a:rPr lang="en-US" altLang="zh-CN" sz="2400" i="1" kern="120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x&lt;</a:t>
                          </a:r>
                          <a:r>
                            <a:rPr lang="en-US" altLang="zh-CN" sz="2400" i="0" kern="120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0</a:t>
                          </a:r>
                          <a:r>
                            <a:rPr lang="en-US" altLang="zh-CN" sz="2400" i="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时，       </a:t>
                          </a:r>
                          <a:r>
                            <a:rPr lang="en-US" altLang="zh-CN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.</a:t>
                          </a:r>
                          <a:endParaRPr lang="zh-CN" altLang="en-US" sz="24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当</a:t>
                          </a:r>
                          <a:r>
                            <a:rPr kumimoji="0" lang="en-US" altLang="zh-CN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x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&gt;0</a:t>
                          </a: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时，         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;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当</a:t>
                          </a:r>
                          <a:r>
                            <a:rPr kumimoji="0" lang="en-US" altLang="zh-CN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x&lt;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0</a:t>
                          </a: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时，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   .</a:t>
                          </a:r>
                          <a:endParaRPr kumimoji="0" lang="zh-CN" altLang="en-US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15579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   是</a:t>
                          </a:r>
                          <a:r>
                            <a:rPr lang="en-US" altLang="zh-CN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R</a:t>
                          </a:r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上的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是</a:t>
                          </a:r>
                          <a:r>
                            <a:rPr lang="en-US" altLang="zh-CN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R</a:t>
                          </a:r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上的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表格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6937233"/>
                  </p:ext>
                </p:extLst>
              </p:nvPr>
            </p:nvGraphicFramePr>
            <p:xfrm>
              <a:off x="1291905" y="1300292"/>
              <a:ext cx="9127221" cy="5059444"/>
            </p:xfrm>
            <a:graphic>
              <a:graphicData uri="http://schemas.openxmlformats.org/drawingml/2006/table">
                <a:tbl>
                  <a:tblPr/>
                  <a:tblGrid>
                    <a:gridCol w="729429"/>
                    <a:gridCol w="4198896"/>
                    <a:gridCol w="4198896"/>
                  </a:tblGrid>
                  <a:tr h="538205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mpd="sng">
                          <a:solidFill>
                            <a:schemeClr val="bg1"/>
                          </a:solidFill>
                          <a:prstDash val="soli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solidFill>
                            <a:schemeClr val="bg1"/>
                          </a:solidFill>
                          <a:prstDash val="soli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8"/>
                          <a:stretch>
                            <a:fillRect l="-17587" r="-100291" b="-8602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solidFill>
                            <a:schemeClr val="bg1"/>
                          </a:solidFill>
                          <a:prstDash val="soli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8"/>
                          <a:stretch>
                            <a:fillRect l="-117417" r="-145" b="-860227"/>
                          </a:stretch>
                        </a:blipFill>
                      </a:tcPr>
                    </a:tc>
                  </a:tr>
                  <a:tr h="15053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zh-CN" altLang="en-US" sz="2800" dirty="0" smtClean="0">
                              <a:solidFill>
                                <a:schemeClr val="bg1"/>
                              </a:solidFill>
                            </a:rPr>
                            <a:t>图像</a:t>
                          </a:r>
                          <a:endParaRPr lang="zh-CN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62895">
                    <a:tc rowSpan="5">
                      <a:txBody>
                        <a:bodyPr/>
                        <a:lstStyle/>
                        <a:p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r>
                            <a:rPr lang="zh-CN" altLang="en-US" sz="2800" dirty="0" smtClean="0">
                              <a:solidFill>
                                <a:schemeClr val="bg1"/>
                              </a:solidFill>
                            </a:rPr>
                            <a:t>性</a:t>
                          </a:r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endParaRPr lang="en-US" altLang="zh-CN" sz="2800" dirty="0" smtClean="0">
                            <a:solidFill>
                              <a:schemeClr val="bg1"/>
                            </a:solidFill>
                          </a:endParaRPr>
                        </a:p>
                        <a:p>
                          <a:r>
                            <a:rPr lang="zh-CN" altLang="en-US" sz="2800" dirty="0" smtClean="0">
                              <a:solidFill>
                                <a:schemeClr val="bg1"/>
                              </a:solidFill>
                            </a:rPr>
                            <a:t>质</a:t>
                          </a:r>
                          <a:endParaRPr lang="zh-CN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solidFill>
                            <a:schemeClr val="bg1"/>
                          </a:solidFill>
                          <a:prstDash val="soli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定义域</a:t>
                          </a:r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：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503642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8"/>
                          <a:stretch>
                            <a:fillRect l="-8787" t="-521951" r="-73" b="-4085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503643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algn="just" defTabSz="914400" rtl="0" eaLnBrk="1" latinLnBrk="0" hangingPunct="1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                    过定点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</a:tr>
                  <a:tr h="930174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       当 </a:t>
                          </a:r>
                          <a:r>
                            <a:rPr lang="en-US" altLang="zh-CN" sz="2400" i="1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x</a:t>
                          </a:r>
                          <a:r>
                            <a:rPr lang="en-US" altLang="zh-CN" sz="240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&gt;0 </a:t>
                          </a:r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时，              </a:t>
                          </a:r>
                          <a:r>
                            <a:rPr lang="en-US" altLang="zh-CN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;</a:t>
                          </a:r>
                        </a:p>
                        <a:p>
                          <a:pPr algn="ctr"/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当 </a:t>
                          </a:r>
                          <a:r>
                            <a:rPr lang="en-US" altLang="zh-CN" sz="2400" i="1" kern="120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x&lt;</a:t>
                          </a:r>
                          <a:r>
                            <a:rPr lang="en-US" altLang="zh-CN" sz="2400" i="0" kern="1200" dirty="0" smtClean="0">
                              <a:solidFill>
                                <a:srgbClr val="FF0000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0</a:t>
                          </a:r>
                          <a:r>
                            <a:rPr lang="en-US" altLang="zh-CN" sz="2400" i="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zh-CN" altLang="en-US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时，       </a:t>
                          </a:r>
                          <a:r>
                            <a:rPr lang="en-US" altLang="zh-CN" sz="24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cs typeface="Times New Roman" pitchFamily="18" charset="0"/>
                            </a:rPr>
                            <a:t>.</a:t>
                          </a:r>
                          <a:endParaRPr lang="zh-CN" altLang="en-US" sz="24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当</a:t>
                          </a:r>
                          <a:r>
                            <a:rPr kumimoji="0" lang="en-US" altLang="zh-CN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x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&gt;0</a:t>
                          </a: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时</a:t>
                          </a: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，         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;</a:t>
                          </a:r>
                          <a:endParaRPr kumimoji="0" lang="en-US" altLang="zh-CN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当</a:t>
                          </a:r>
                          <a:r>
                            <a:rPr kumimoji="0" lang="en-US" altLang="zh-CN" sz="24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x&lt;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0</a:t>
                          </a: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时</a:t>
                          </a:r>
                          <a:r>
                            <a:rPr kumimoji="0" lang="zh-CN" altLang="en-US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，</a:t>
                          </a:r>
                          <a:r>
                            <a:rPr kumimoji="0" lang="en-US" altLang="zh-CN" sz="24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   .</a:t>
                          </a:r>
                          <a:endParaRPr kumimoji="0" lang="zh-CN" altLang="en-US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15579">
                    <a:tc vMerge="1">
                      <a:txBody>
                        <a:bodyPr/>
                        <a:lstStyle/>
                        <a:p>
                          <a:endParaRPr lang="zh-CN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   是</a:t>
                          </a:r>
                          <a:r>
                            <a:rPr lang="en-US" altLang="zh-CN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R</a:t>
                          </a:r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上</a:t>
                          </a:r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的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          是</a:t>
                          </a:r>
                          <a:r>
                            <a:rPr lang="en-US" altLang="zh-CN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R</a:t>
                          </a:r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上</a:t>
                          </a:r>
                          <a:r>
                            <a:rPr lang="zh-CN" altLang="en-US" sz="2400" kern="1200" dirty="0" smtClean="0">
                              <a:solidFill>
                                <a:schemeClr val="bg1"/>
                              </a:solidFill>
                              <a:latin typeface="Times New Roman" pitchFamily="18" charset="0"/>
                              <a:ea typeface="+mn-ea"/>
                              <a:cs typeface="Times New Roman" pitchFamily="18" charset="0"/>
                            </a:rPr>
                            <a:t>的</a:t>
                          </a:r>
                          <a:endParaRPr lang="zh-CN" altLang="en-US" sz="2400" kern="1200" dirty="0">
                            <a:solidFill>
                              <a:schemeClr val="bg1"/>
                            </a:solidFill>
                            <a:latin typeface="Times New Roman" pitchFamily="18" charset="0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21" name="组合 20"/>
          <p:cNvGrpSpPr/>
          <p:nvPr/>
        </p:nvGrpSpPr>
        <p:grpSpPr>
          <a:xfrm>
            <a:off x="3145872" y="1801571"/>
            <a:ext cx="2395404" cy="1402681"/>
            <a:chOff x="3145872" y="1986129"/>
            <a:chExt cx="2395404" cy="1402681"/>
          </a:xfrm>
        </p:grpSpPr>
        <p:cxnSp>
          <p:nvCxnSpPr>
            <p:cNvPr id="11" name="直接箭头连接符 10"/>
            <p:cNvCxnSpPr/>
            <p:nvPr/>
          </p:nvCxnSpPr>
          <p:spPr>
            <a:xfrm>
              <a:off x="3145872" y="3120705"/>
              <a:ext cx="166940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/>
            <p:nvPr/>
          </p:nvCxnSpPr>
          <p:spPr>
            <a:xfrm flipV="1">
              <a:off x="3980576" y="2172749"/>
              <a:ext cx="0" cy="117445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任意多边形 33"/>
            <p:cNvSpPr/>
            <p:nvPr/>
          </p:nvSpPr>
          <p:spPr>
            <a:xfrm>
              <a:off x="3514986" y="2316096"/>
              <a:ext cx="1139084" cy="695552"/>
            </a:xfrm>
            <a:custGeom>
              <a:avLst/>
              <a:gdLst>
                <a:gd name="connsiteX0" fmla="*/ 0 w 1828800"/>
                <a:gd name="connsiteY0" fmla="*/ 0 h 1031845"/>
                <a:gd name="connsiteX1" fmla="*/ 704676 w 1828800"/>
                <a:gd name="connsiteY1" fmla="*/ 838899 h 1031845"/>
                <a:gd name="connsiteX2" fmla="*/ 1828800 w 1828800"/>
                <a:gd name="connsiteY2" fmla="*/ 1031845 h 1031845"/>
                <a:gd name="connsiteX3" fmla="*/ 1828800 w 1828800"/>
                <a:gd name="connsiteY3" fmla="*/ 1031845 h 103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031845">
                  <a:moveTo>
                    <a:pt x="0" y="0"/>
                  </a:moveTo>
                  <a:cubicBezTo>
                    <a:pt x="199938" y="333462"/>
                    <a:pt x="399876" y="666925"/>
                    <a:pt x="704676" y="838899"/>
                  </a:cubicBezTo>
                  <a:cubicBezTo>
                    <a:pt x="1009476" y="1010873"/>
                    <a:pt x="1828800" y="1031845"/>
                    <a:pt x="1828800" y="1031845"/>
                  </a:cubicBezTo>
                  <a:lnTo>
                    <a:pt x="1828800" y="1031845"/>
                  </a:lnTo>
                </a:path>
              </a:pathLst>
            </a:cu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flipV="1">
              <a:off x="3145872" y="2894202"/>
              <a:ext cx="1575310" cy="8389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694921" y="1986129"/>
              <a:ext cx="2012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zh-CN" altLang="en-US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33358" y="3019478"/>
              <a:ext cx="2012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936630" y="2552557"/>
              <a:ext cx="6334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(0,1)</a:t>
              </a:r>
              <a:endParaRPr lang="zh-CN" alt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4800842" y="2663872"/>
              <a:ext cx="740434" cy="683335"/>
              <a:chOff x="4800842" y="2663872"/>
              <a:chExt cx="740434" cy="683335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4858480" y="2977875"/>
                <a:ext cx="2012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zh-CN" altLang="en-US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800842" y="2663872"/>
                <a:ext cx="7404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y =</a:t>
                </a:r>
                <a:r>
                  <a:rPr lang="en-US" altLang="zh-CN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zh-CN" alt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7338261" y="1822412"/>
            <a:ext cx="2395404" cy="1402681"/>
            <a:chOff x="3145872" y="1986129"/>
            <a:chExt cx="2395404" cy="1402681"/>
          </a:xfrm>
        </p:grpSpPr>
        <p:cxnSp>
          <p:nvCxnSpPr>
            <p:cNvPr id="51" name="直接箭头连接符 50"/>
            <p:cNvCxnSpPr/>
            <p:nvPr/>
          </p:nvCxnSpPr>
          <p:spPr>
            <a:xfrm>
              <a:off x="3145872" y="3120705"/>
              <a:ext cx="166940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箭头连接符 51"/>
            <p:cNvCxnSpPr/>
            <p:nvPr/>
          </p:nvCxnSpPr>
          <p:spPr>
            <a:xfrm flipV="1">
              <a:off x="3980576" y="2172749"/>
              <a:ext cx="0" cy="117445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任意多边形 52"/>
            <p:cNvSpPr/>
            <p:nvPr/>
          </p:nvSpPr>
          <p:spPr>
            <a:xfrm rot="16919066">
              <a:off x="3416020" y="2190277"/>
              <a:ext cx="1041246" cy="842178"/>
            </a:xfrm>
            <a:custGeom>
              <a:avLst/>
              <a:gdLst>
                <a:gd name="connsiteX0" fmla="*/ 0 w 1828800"/>
                <a:gd name="connsiteY0" fmla="*/ 0 h 1031845"/>
                <a:gd name="connsiteX1" fmla="*/ 704676 w 1828800"/>
                <a:gd name="connsiteY1" fmla="*/ 838899 h 1031845"/>
                <a:gd name="connsiteX2" fmla="*/ 1828800 w 1828800"/>
                <a:gd name="connsiteY2" fmla="*/ 1031845 h 1031845"/>
                <a:gd name="connsiteX3" fmla="*/ 1828800 w 1828800"/>
                <a:gd name="connsiteY3" fmla="*/ 1031845 h 1031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031845">
                  <a:moveTo>
                    <a:pt x="0" y="0"/>
                  </a:moveTo>
                  <a:cubicBezTo>
                    <a:pt x="199938" y="333462"/>
                    <a:pt x="399876" y="666925"/>
                    <a:pt x="704676" y="838899"/>
                  </a:cubicBezTo>
                  <a:cubicBezTo>
                    <a:pt x="1009476" y="1010873"/>
                    <a:pt x="1828800" y="1031845"/>
                    <a:pt x="1828800" y="1031845"/>
                  </a:cubicBezTo>
                  <a:lnTo>
                    <a:pt x="1828800" y="1031845"/>
                  </a:lnTo>
                </a:path>
              </a:pathLst>
            </a:custGeom>
            <a:ln w="28575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4" name="直接连接符 53"/>
            <p:cNvCxnSpPr/>
            <p:nvPr/>
          </p:nvCxnSpPr>
          <p:spPr>
            <a:xfrm flipV="1">
              <a:off x="3145872" y="2894202"/>
              <a:ext cx="1575310" cy="8389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3694921" y="1986129"/>
              <a:ext cx="2012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zh-CN" altLang="en-US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733358" y="3019478"/>
              <a:ext cx="2012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416627" y="2533259"/>
              <a:ext cx="6334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(0,1)</a:t>
              </a:r>
              <a:endParaRPr lang="zh-CN" alt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8" name="组合 57"/>
            <p:cNvGrpSpPr/>
            <p:nvPr/>
          </p:nvGrpSpPr>
          <p:grpSpPr>
            <a:xfrm>
              <a:off x="4800842" y="2663872"/>
              <a:ext cx="740434" cy="683335"/>
              <a:chOff x="4800842" y="2663872"/>
              <a:chExt cx="740434" cy="683335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4858480" y="2977875"/>
                <a:ext cx="2012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zh-CN" altLang="en-US" b="1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800842" y="2663872"/>
                <a:ext cx="7404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y =</a:t>
                </a:r>
                <a:r>
                  <a:rPr lang="en-US" altLang="zh-CN" b="1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zh-CN" altLang="en-US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3" name="TextBox 32"/>
          <p:cNvSpPr txBox="1"/>
          <p:nvPr/>
        </p:nvSpPr>
        <p:spPr>
          <a:xfrm>
            <a:off x="6699596" y="3379436"/>
            <a:ext cx="740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35302" y="3908213"/>
            <a:ext cx="1637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0,+∞)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32198" y="4410517"/>
            <a:ext cx="36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0,1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即</a:t>
            </a:r>
            <a:r>
              <a:rPr lang="zh-CN" alt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当 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=0 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时</a:t>
            </a:r>
            <a:r>
              <a:rPr lang="en-US" altLang="zh-CN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=1.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82044" y="4941623"/>
            <a:ext cx="1637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&lt; 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 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14540" y="5285842"/>
            <a:ext cx="87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&gt;1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33319" y="5294231"/>
            <a:ext cx="1637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 &lt; </a:t>
            </a:r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470316" y="4918632"/>
            <a:ext cx="879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&gt;1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78074" y="5867188"/>
            <a:ext cx="1528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减函数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29032" y="5842020"/>
            <a:ext cx="1528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增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函数</a:t>
            </a:r>
            <a:endParaRPr lang="zh-CN" alt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100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3" grpId="0"/>
      <p:bldP spid="35" grpId="0"/>
      <p:bldP spid="36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11367" y="1674528"/>
                <a:ext cx="10441701" cy="306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例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利用指数函数的性质，比较下列</a:t>
                </a:r>
                <a:r>
                  <a:rPr lang="zh-CN" altLang="en-US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各组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数中两个值的大小。</a:t>
                </a:r>
                <a:endPara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.7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2.5</m:t>
                        </m:r>
                      </m:sup>
                    </m:sSup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与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1.7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⑵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.6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−1.2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CN" altLang="en-US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与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0.6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−1.</m:t>
                        </m:r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en-US" altLang="zh-CN" sz="3200" b="0" i="0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367" y="1674528"/>
                <a:ext cx="10441701" cy="3063916"/>
              </a:xfrm>
              <a:prstGeom prst="rect">
                <a:avLst/>
              </a:prstGeom>
              <a:blipFill rotWithShape="1">
                <a:blip r:embed="rId6"/>
                <a:stretch>
                  <a:fillRect l="-1459" b="-179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图片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509471" y="601814"/>
            <a:ext cx="2661568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prstClr val="white"/>
                </a:solidFill>
                <a:latin typeface="华文新魏" pitchFamily="2" charset="-122"/>
                <a:ea typeface="华文新魏" pitchFamily="2" charset="-122"/>
                <a:cs typeface="Times New Roman" panose="02020603050405020304" pitchFamily="18" charset="0"/>
              </a:rPr>
              <a:t>应用示例</a:t>
            </a:r>
            <a:endParaRPr lang="en-US" altLang="zh-CN" sz="3600" dirty="0">
              <a:solidFill>
                <a:prstClr val="white"/>
              </a:solidFill>
              <a:latin typeface="华文新魏" pitchFamily="2" charset="-122"/>
              <a:ea typeface="华文新魏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840255" y="5035135"/>
                <a:ext cx="802809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思考：比较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2.3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−0.28</m:t>
                        </m:r>
                      </m:sup>
                    </m:sSup>
                  </m:oMath>
                </a14:m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CN" altLang="en-US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与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0.67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−3.1</m:t>
                        </m:r>
                      </m:sup>
                    </m:sSup>
                    <m:r>
                      <a:rPr lang="zh-CN" altLang="en-US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的</m:t>
                    </m:r>
                    <m:r>
                      <a:rPr lang="zh-CN" altLang="en-US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大小</m:t>
                    </m:r>
                    <m:r>
                      <a:rPr lang="zh-CN" altLang="en-US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关系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255" y="5035135"/>
                <a:ext cx="8028095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683" t="-18750" b="-281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1044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53" y="5722027"/>
            <a:ext cx="1766090" cy="963089"/>
          </a:xfrm>
          <a:prstGeom prst="rect">
            <a:avLst/>
          </a:prstGeom>
        </p:spPr>
      </p:pic>
      <p:grpSp>
        <p:nvGrpSpPr>
          <p:cNvPr id="134" name="组合 133"/>
          <p:cNvGrpSpPr/>
          <p:nvPr/>
        </p:nvGrpSpPr>
        <p:grpSpPr>
          <a:xfrm>
            <a:off x="8255102" y="5341975"/>
            <a:ext cx="3834230" cy="1338199"/>
            <a:chOff x="9039353" y="5621961"/>
            <a:chExt cx="2986742" cy="1042414"/>
          </a:xfrm>
        </p:grpSpPr>
        <p:grpSp>
          <p:nvGrpSpPr>
            <p:cNvPr id="10" name="组合 9"/>
            <p:cNvGrpSpPr/>
            <p:nvPr/>
          </p:nvGrpSpPr>
          <p:grpSpPr>
            <a:xfrm>
              <a:off x="9696717" y="5621961"/>
              <a:ext cx="2329378" cy="1042414"/>
              <a:chOff x="9595413" y="5666311"/>
              <a:chExt cx="2407533" cy="1077389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95413" y="5666311"/>
                <a:ext cx="2407533" cy="963089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486662" y="6094767"/>
                <a:ext cx="1516284" cy="648933"/>
              </a:xfrm>
              <a:prstGeom prst="rect">
                <a:avLst/>
              </a:prstGeom>
            </p:spPr>
          </p:pic>
        </p:grp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9353" y="6350441"/>
              <a:ext cx="657364" cy="116674"/>
            </a:xfrm>
            <a:prstGeom prst="rect">
              <a:avLst/>
            </a:prstGeom>
          </p:spPr>
        </p:pic>
      </p:grpSp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388306" y="3713484"/>
            <a:ext cx="101002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lnSpc>
                <a:spcPct val="150000"/>
              </a:lnSpc>
            </a:pPr>
            <a:r>
              <a:rPr lang="zh-CN" altLang="en-U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zh-CN" altLang="en-US" sz="3200" b="1" dirty="0" smtClean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  <a:cs typeface="Times New Roman" panose="02020603050405020304" pitchFamily="18" charset="0"/>
              </a:rPr>
              <a:t>学完本节课，你明白了</a:t>
            </a:r>
            <a:r>
              <a:rPr lang="zh-CN" altLang="zh-CN" sz="3200" b="1" dirty="0" smtClean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3200" b="1" dirty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</a:rPr>
              <a:t>庄子</a:t>
            </a:r>
            <a:r>
              <a:rPr lang="en-US" altLang="zh-CN" sz="3200" b="1" dirty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</a:rPr>
              <a:t>.</a:t>
            </a:r>
            <a:r>
              <a:rPr lang="zh-CN" altLang="en-US" sz="3200" b="1" dirty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</a:rPr>
              <a:t>天下篇</a:t>
            </a:r>
            <a:r>
              <a:rPr lang="zh-CN" altLang="zh-CN" sz="3200" b="1" dirty="0" smtClean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3200" b="1" dirty="0" smtClean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</a:rPr>
              <a:t>中</a:t>
            </a:r>
            <a:endParaRPr lang="en-US" altLang="zh-CN" sz="3200" b="1" dirty="0" smtClean="0">
              <a:solidFill>
                <a:srgbClr val="FFC000"/>
              </a:solidFill>
              <a:latin typeface="华文楷体" pitchFamily="2" charset="-122"/>
              <a:ea typeface="华文楷体" pitchFamily="2" charset="-122"/>
            </a:endParaRPr>
          </a:p>
          <a:p>
            <a:pPr lvl="0" eaLnBrk="0" hangingPunct="0"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FFC000"/>
                </a:solidFill>
                <a:latin typeface="华文楷体" pitchFamily="2" charset="-122"/>
                <a:ea typeface="华文楷体" pitchFamily="2" charset="-122"/>
              </a:rPr>
              <a:t>“万世不竭”的原因吗？</a:t>
            </a:r>
            <a:endParaRPr lang="en-US" altLang="zh-CN" sz="3200" b="1" dirty="0">
              <a:solidFill>
                <a:srgbClr val="FFC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1038" y="658438"/>
            <a:ext cx="2904565" cy="871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prstClr val="white"/>
                </a:solidFill>
                <a:latin typeface="华文新魏" pitchFamily="2" charset="-122"/>
                <a:ea typeface="华文新魏" pitchFamily="2" charset="-122"/>
                <a:cs typeface="Times New Roman" panose="02020603050405020304" pitchFamily="18" charset="0"/>
              </a:rPr>
              <a:t>课堂小结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28915" y="1670113"/>
            <a:ext cx="974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一、指数函数的概念</a:t>
            </a:r>
            <a:endParaRPr lang="en-US" altLang="zh-CN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28915" y="2603685"/>
            <a:ext cx="974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二、指数函数的图像和性质</a:t>
            </a:r>
            <a:endParaRPr lang="en-US" altLang="zh-CN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41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58773" y="433151"/>
            <a:ext cx="2904565" cy="871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prstClr val="white"/>
                </a:solidFill>
                <a:latin typeface="华文新魏" pitchFamily="2" charset="-122"/>
                <a:ea typeface="华文新魏" pitchFamily="2" charset="-122"/>
                <a:cs typeface="Times New Roman" panose="02020603050405020304" pitchFamily="18" charset="0"/>
              </a:rPr>
              <a:t>本节作业：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06024" y="2487177"/>
                <a:ext cx="10445040" cy="1871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2.</a:t>
                </a:r>
                <a:r>
                  <a:rPr lang="zh-CN" altLang="en-US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比较下列各组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数的</a:t>
                </a:r>
                <a:r>
                  <a:rPr lang="zh-CN" altLang="en-US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大小。</a:t>
                </a:r>
                <a:endParaRPr lang="en-US" altLang="zh-CN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0.8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−0.1</m:t>
                        </m:r>
                      </m:sup>
                    </m:sSup>
                  </m:oMath>
                </a14:m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CN" altLang="en-US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与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0.8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−0.2</m:t>
                        </m:r>
                      </m:sup>
                    </m:sSup>
                  </m:oMath>
                </a14:m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320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2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32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2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CN" altLang="en-US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与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2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sz="32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lvl="0" algn="just"/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⑶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3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与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0.</m:t>
                        </m:r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(−1&lt;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&lt;0).</m:t>
                    </m:r>
                  </m:oMath>
                </a14:m>
                <a:endParaRPr lang="en-US" altLang="zh-CN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024" y="2487177"/>
                <a:ext cx="10445040" cy="1871794"/>
              </a:xfrm>
              <a:prstGeom prst="rect">
                <a:avLst/>
              </a:prstGeom>
              <a:blipFill rotWithShape="1">
                <a:blip r:embed="rId7"/>
                <a:stretch>
                  <a:fillRect t="-5537" b="-846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537111" y="1435011"/>
            <a:ext cx="9729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课本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页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组第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题的第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(2)(3)(7)(8)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个。</a:t>
            </a:r>
            <a:endParaRPr lang="en-US" altLang="zh-CN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006024" y="4472196"/>
                <a:ext cx="10445040" cy="1426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just">
                  <a:lnSpc>
                    <a:spcPts val="5200"/>
                  </a:lnSpc>
                </a:pP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设函数</a:t>
                </a:r>
                <a14:m>
                  <m:oMath xmlns:m="http://schemas.openxmlformats.org/officeDocument/2006/math">
                    <m:r>
                      <a:rPr lang="en-US" altLang="zh-CN" sz="320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 smtClean="0">
                        <a:solidFill>
                          <a:schemeClr val="bg1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zh-CN" sz="3200" b="0" i="1" smtClean="0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schemeClr val="bg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在区间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[-1,1]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上的最大值和最小值分别为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和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，求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𝑀</m:t>
                        </m:r>
                      </m:sup>
                    </m:sSup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024" y="4472196"/>
                <a:ext cx="10445040" cy="1426031"/>
              </a:xfrm>
              <a:prstGeom prst="rect">
                <a:avLst/>
              </a:prstGeom>
              <a:blipFill rotWithShape="1">
                <a:blip r:embed="rId8"/>
                <a:stretch>
                  <a:fillRect l="-1459" t="-2564" r="-1518" b="-81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4966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57013" y="1700586"/>
            <a:ext cx="97480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5200"/>
              </a:lnSpc>
            </a:pPr>
            <a:r>
              <a:rPr lang="zh-CN" altLang="en-US" sz="3600" dirty="0" smtClean="0">
                <a:solidFill>
                  <a:prstClr val="white"/>
                </a:solidFill>
                <a:latin typeface="宋体"/>
              </a:rPr>
              <a:t>   </a:t>
            </a:r>
            <a:r>
              <a:rPr lang="zh-CN" altLang="en-US" sz="3200" dirty="0" smtClean="0">
                <a:solidFill>
                  <a:srgbClr val="92D050"/>
                </a:solidFill>
                <a:latin typeface="宋体"/>
              </a:rPr>
              <a:t>问题</a:t>
            </a:r>
            <a:r>
              <a:rPr lang="zh-CN" altLang="en-US" sz="3200" dirty="0">
                <a:solidFill>
                  <a:srgbClr val="92D050"/>
                </a:solidFill>
                <a:latin typeface="宋体"/>
              </a:rPr>
              <a:t>一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：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某种细胞分裂时，由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个分裂成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个，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个分裂成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个，</a:t>
            </a:r>
            <a:r>
              <a:rPr lang="en-US" altLang="zh-CN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zh-CN" altLang="en-US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分裂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一直分裂下去</a:t>
            </a:r>
            <a:r>
              <a:rPr lang="en-US" altLang="zh-CN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试写出得到的细胞个数 </a:t>
            </a:r>
            <a:r>
              <a:rPr lang="en-US" altLang="zh-CN" sz="3200" i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与分裂次数 </a:t>
            </a:r>
            <a:r>
              <a:rPr lang="en-US" altLang="zh-CN" sz="3200" i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之间的关系式。</a:t>
            </a:r>
            <a:endParaRPr lang="en-US" altLang="zh-CN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4040626" y="4193884"/>
                <a:ext cx="438192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600" b="1" i="1" smtClean="0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altLang="zh-CN" sz="3600" b="1" i="1" smtClean="0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3600" b="1" i="1">
                              <a:solidFill>
                                <a:srgbClr val="FF66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3600" b="1" i="1">
                              <a:solidFill>
                                <a:srgbClr val="FF66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altLang="zh-CN" sz="3600" b="1" i="1">
                              <a:solidFill>
                                <a:srgbClr val="FF66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sup>
                      </m:sSup>
                      <m:d>
                        <m:dPr>
                          <m:ctrlPr>
                            <a:rPr lang="en-US" altLang="zh-CN" sz="3600" b="1" i="1">
                              <a:solidFill>
                                <a:srgbClr val="FF66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3600" b="1" i="1">
                              <a:solidFill>
                                <a:srgbClr val="FF66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altLang="zh-CN" sz="3600" b="1" i="1">
                              <a:solidFill>
                                <a:srgbClr val="FF660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altLang="zh-CN" sz="3600" b="1" i="1">
                                  <a:solidFill>
                                    <a:srgbClr val="FF66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3600" b="1" i="1">
                                  <a:solidFill>
                                    <a:srgbClr val="FF66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altLang="zh-CN" sz="3600" b="1" i="1">
                                  <a:solidFill>
                                    <a:srgbClr val="FF660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sub>
                          </m:sSub>
                        </m:e>
                      </m:d>
                      <m:r>
                        <a:rPr lang="en-US" altLang="zh-CN" sz="3600" b="1" i="0" smtClean="0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altLang="zh-CN" sz="3600" b="1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626" y="4193884"/>
                <a:ext cx="4381921" cy="92333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58773" y="546579"/>
            <a:ext cx="2661568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 smtClean="0">
                <a:solidFill>
                  <a:prstClr val="white"/>
                </a:solidFill>
                <a:latin typeface="华文新魏" pitchFamily="2" charset="-122"/>
                <a:ea typeface="华文新魏" pitchFamily="2" charset="-122"/>
                <a:cs typeface="Times New Roman" panose="02020603050405020304" pitchFamily="18" charset="0"/>
              </a:rPr>
              <a:t>新课导入</a:t>
            </a:r>
            <a:endParaRPr lang="en-US" altLang="zh-CN" sz="3600" dirty="0" smtClean="0">
              <a:solidFill>
                <a:prstClr val="white"/>
              </a:solidFill>
              <a:latin typeface="华文新魏" pitchFamily="2" charset="-122"/>
              <a:ea typeface="华文新魏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272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4511457" y="4604582"/>
                <a:ext cx="3794500" cy="1189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sz="3600" b="1" i="1" smtClean="0">
                        <a:solidFill>
                          <a:srgbClr val="FF66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altLang="zh-CN" sz="3600" b="1" i="1">
                        <a:solidFill>
                          <a:srgbClr val="FF66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600" b="1" i="1">
                            <a:solidFill>
                              <a:srgbClr val="FF66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600" b="1" i="1">
                            <a:solidFill>
                              <a:srgbClr val="FF66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altLang="zh-CN" sz="3600" b="1" i="1">
                                <a:solidFill>
                                  <a:srgbClr val="FF66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3600" b="1" i="1">
                                <a:solidFill>
                                  <a:srgbClr val="FF66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zh-CN" sz="3600" b="1" i="1">
                                <a:solidFill>
                                  <a:srgbClr val="FF66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altLang="zh-CN" sz="3600" b="1" i="1">
                            <a:solidFill>
                              <a:srgbClr val="FF66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sz="3600" b="1" i="1">
                            <a:solidFill>
                              <a:srgbClr val="FF66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</m:sup>
                    </m:sSup>
                    <m:r>
                      <a:rPr lang="en-US" altLang="zh-CN" sz="3600" b="1" i="1">
                        <a:solidFill>
                          <a:srgbClr val="FF66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CN" sz="3600" b="1" i="1">
                        <a:solidFill>
                          <a:srgbClr val="FF66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altLang="zh-CN" sz="3600" b="1" i="1">
                        <a:solidFill>
                          <a:srgbClr val="FF66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sSub>
                      <m:sSubPr>
                        <m:ctrlPr>
                          <a:rPr lang="en-US" altLang="zh-CN" sz="3600" b="1" i="1">
                            <a:solidFill>
                              <a:srgbClr val="FF66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3600" b="1" i="1">
                            <a:solidFill>
                              <a:srgbClr val="FF66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zh-CN" sz="3600" b="1" i="1">
                            <a:solidFill>
                              <a:srgbClr val="FF66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b>
                    </m:sSub>
                    <m:r>
                      <a:rPr lang="en-US" altLang="zh-CN" sz="3600" b="1" i="1">
                        <a:solidFill>
                          <a:srgbClr val="FF66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CN" sz="3600" b="1" dirty="0">
                    <a:solidFill>
                      <a:srgbClr val="FF66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457" y="4604582"/>
                <a:ext cx="3794500" cy="1189043"/>
              </a:xfrm>
              <a:prstGeom prst="rect">
                <a:avLst/>
              </a:prstGeom>
              <a:blipFill rotWithShape="1">
                <a:blip r:embed="rId7"/>
                <a:stretch>
                  <a:fillRect r="-3852"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838153" y="925803"/>
            <a:ext cx="1100635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zh-CN" altLang="en-US" sz="3600" b="1" dirty="0" smtClean="0">
                <a:solidFill>
                  <a:schemeClr val="bg1"/>
                </a:solidFill>
                <a:latin typeface="宋体" pitchFamily="2" charset="-122"/>
              </a:rPr>
              <a:t>“</a:t>
            </a:r>
            <a:r>
              <a:rPr lang="zh-CN" altLang="en-US" sz="3600" b="1" dirty="0">
                <a:solidFill>
                  <a:schemeClr val="bg1"/>
                </a:solidFill>
                <a:latin typeface="宋体" pitchFamily="2" charset="-122"/>
              </a:rPr>
              <a:t>一尺之棰，日取其半，万世不</a:t>
            </a:r>
            <a:r>
              <a:rPr lang="zh-CN" altLang="en-US" sz="3600" b="1" dirty="0" smtClean="0">
                <a:solidFill>
                  <a:schemeClr val="bg1"/>
                </a:solidFill>
                <a:latin typeface="宋体" pitchFamily="2" charset="-122"/>
              </a:rPr>
              <a:t>竭。”</a:t>
            </a:r>
            <a:endParaRPr lang="en-US" altLang="zh-CN" sz="3600" b="1" dirty="0" smtClean="0">
              <a:solidFill>
                <a:schemeClr val="bg1"/>
              </a:solidFill>
              <a:latin typeface="宋体" pitchFamily="2" charset="-122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600" b="1" dirty="0" smtClean="0">
                <a:solidFill>
                  <a:schemeClr val="bg1"/>
                </a:solidFill>
                <a:latin typeface="宋体" pitchFamily="2" charset="-122"/>
              </a:rPr>
              <a:t>                    -----</a:t>
            </a:r>
            <a:r>
              <a:rPr lang="zh-CN" altLang="zh-CN" sz="3600" b="1" dirty="0" smtClean="0">
                <a:solidFill>
                  <a:prstClr val="white"/>
                </a:solidFill>
                <a:latin typeface="宋体" pitchFamily="2" charset="-122"/>
                <a:ea typeface="宋体"/>
              </a:rPr>
              <a:t> </a:t>
            </a:r>
            <a:r>
              <a:rPr lang="zh-CN" altLang="zh-CN" sz="3600" b="1" dirty="0">
                <a:solidFill>
                  <a:prstClr val="white"/>
                </a:solidFill>
                <a:latin typeface="宋体" pitchFamily="2" charset="-122"/>
                <a:ea typeface="宋体"/>
              </a:rPr>
              <a:t>《</a:t>
            </a:r>
            <a:r>
              <a:rPr lang="zh-CN" altLang="en-US" sz="3600" b="1" dirty="0">
                <a:solidFill>
                  <a:prstClr val="white"/>
                </a:solidFill>
                <a:latin typeface="宋体" pitchFamily="2" charset="-122"/>
                <a:ea typeface="宋体"/>
              </a:rPr>
              <a:t>庄子</a:t>
            </a:r>
            <a:r>
              <a:rPr lang="en-US" altLang="zh-CN" sz="3600" b="1" dirty="0">
                <a:solidFill>
                  <a:prstClr val="white"/>
                </a:solidFill>
                <a:latin typeface="宋体" pitchFamily="2" charset="-122"/>
                <a:ea typeface="宋体"/>
              </a:rPr>
              <a:t>.</a:t>
            </a:r>
            <a:r>
              <a:rPr lang="zh-CN" altLang="en-US" sz="3600" b="1" dirty="0">
                <a:solidFill>
                  <a:prstClr val="white"/>
                </a:solidFill>
                <a:latin typeface="宋体" pitchFamily="2" charset="-122"/>
                <a:ea typeface="宋体"/>
              </a:rPr>
              <a:t>天下篇</a:t>
            </a:r>
            <a:r>
              <a:rPr lang="zh-CN" altLang="zh-CN" sz="3600" b="1" dirty="0">
                <a:solidFill>
                  <a:prstClr val="white"/>
                </a:solidFill>
                <a:latin typeface="宋体" pitchFamily="2" charset="-122"/>
                <a:ea typeface="宋体"/>
              </a:rPr>
              <a:t>》</a:t>
            </a:r>
            <a:r>
              <a:rPr lang="zh-CN" altLang="en-US" sz="3600" b="1" dirty="0" smtClean="0">
                <a:solidFill>
                  <a:schemeClr val="bg1"/>
                </a:solidFill>
                <a:latin typeface="宋体" pitchFamily="2" charset="-122"/>
              </a:rPr>
              <a:t> </a:t>
            </a:r>
            <a:endParaRPr lang="zh-CN" altLang="en-US" sz="3600" b="1" dirty="0">
              <a:solidFill>
                <a:schemeClr val="bg1"/>
              </a:solidFill>
              <a:latin typeface="宋体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8152" y="2554133"/>
            <a:ext cx="1034879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200"/>
              </a:lnSpc>
            </a:pP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   </a:t>
            </a:r>
            <a:r>
              <a:rPr lang="zh-CN" altLang="en-US" sz="3200" dirty="0" smtClean="0">
                <a:solidFill>
                  <a:srgbClr val="92D050"/>
                </a:solidFill>
                <a:latin typeface="宋体"/>
              </a:rPr>
              <a:t>问题</a:t>
            </a:r>
            <a:r>
              <a:rPr lang="zh-CN" altLang="en-US" sz="3200" dirty="0">
                <a:solidFill>
                  <a:srgbClr val="92D050"/>
                </a:solidFill>
                <a:latin typeface="宋体"/>
              </a:rPr>
              <a:t>二</a:t>
            </a:r>
            <a:r>
              <a:rPr lang="zh-CN" altLang="en-US" sz="3200" dirty="0">
                <a:solidFill>
                  <a:prstClr val="white"/>
                </a:solidFill>
                <a:latin typeface="宋体"/>
              </a:rPr>
              <a:t>：有1根长1尺的木棰 ，第一次截取木棰的一半，第二次再截取剩余木棰的一半，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……若经过了</a:t>
            </a:r>
            <a:r>
              <a:rPr lang="zh-CN" altLang="en-US" sz="3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次之</a:t>
            </a:r>
            <a:r>
              <a:rPr lang="zh-CN" altLang="en-US" sz="3200" dirty="0">
                <a:solidFill>
                  <a:prstClr val="white"/>
                </a:solidFill>
                <a:latin typeface="宋体"/>
              </a:rPr>
              <a:t>后木棰剩余的长度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为 </a:t>
            </a:r>
            <a:r>
              <a:rPr lang="zh-CN" altLang="en-US" sz="3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米，试写出 </a:t>
            </a:r>
            <a:r>
              <a:rPr lang="zh-CN" altLang="en-US" sz="3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与 </a:t>
            </a:r>
            <a:r>
              <a:rPr lang="zh-CN" altLang="en-US" sz="3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之间</a:t>
            </a:r>
            <a:r>
              <a:rPr lang="zh-CN" altLang="en-US" sz="3200" dirty="0">
                <a:solidFill>
                  <a:prstClr val="white"/>
                </a:solidFill>
                <a:latin typeface="宋体"/>
              </a:rPr>
              <a:t>的函数</a:t>
            </a:r>
            <a:r>
              <a:rPr lang="zh-CN" altLang="en-US" sz="3200" dirty="0" smtClean="0">
                <a:solidFill>
                  <a:prstClr val="white"/>
                </a:solidFill>
                <a:latin typeface="宋体"/>
              </a:rPr>
              <a:t>关系式。</a:t>
            </a:r>
            <a:endParaRPr lang="zh-CN" altLang="en-US" sz="3200" dirty="0">
              <a:solidFill>
                <a:prstClr val="white"/>
              </a:solidFill>
              <a:latin typeface="宋体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541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895790" y="1254615"/>
            <a:ext cx="974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一、指数函数的概念</a:t>
            </a:r>
            <a:endParaRPr lang="en-US" altLang="zh-CN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8152" y="2057477"/>
                <a:ext cx="1061291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zh-CN" altLang="en-US" sz="3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定义：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函数</a:t>
                </a:r>
                <a14:m>
                  <m:oMath xmlns:m="http://schemas.openxmlformats.org/officeDocument/2006/math">
                    <m:r>
                      <a:rPr lang="en-US" altLang="zh-CN" sz="3200" b="0" i="0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&gt;0</m:t>
                    </m:r>
                    <m:r>
                      <a:rPr lang="zh-CN" altLang="en-US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且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≠1,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32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叫作</a:t>
                </a:r>
                <a:r>
                  <a:rPr lang="zh-CN" altLang="en-US" sz="32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指数函数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，在这个函数中，自变量 </a:t>
                </a:r>
                <a:r>
                  <a:rPr lang="en-US" altLang="zh-CN" sz="3200" i="1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出现在指数的位置上，底数 </a:t>
                </a:r>
                <a:r>
                  <a:rPr lang="en-US" altLang="zh-CN" sz="3200" i="1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是一个大于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且不等于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的常量，函数的定义域是实数集</a:t>
                </a:r>
                <a14:m>
                  <m:oMath xmlns:m="http://schemas.openxmlformats.org/officeDocument/2006/math"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。</a:t>
                </a:r>
                <a:endPara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52" y="2057477"/>
                <a:ext cx="10612911" cy="2308324"/>
              </a:xfrm>
              <a:prstGeom prst="rect">
                <a:avLst/>
              </a:prstGeom>
              <a:blipFill rotWithShape="1">
                <a:blip r:embed="rId7"/>
                <a:stretch>
                  <a:fillRect l="-1436" r="-5284" b="-39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74398" y="4370022"/>
            <a:ext cx="2101022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200"/>
              </a:lnSpc>
            </a:pPr>
            <a:r>
              <a:rPr lang="zh-CN" altLang="en-US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注意：</a:t>
            </a:r>
            <a:endParaRPr lang="en-US" altLang="zh-CN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174304" y="4397006"/>
            <a:ext cx="10933719" cy="1528228"/>
            <a:chOff x="2174304" y="4397006"/>
            <a:chExt cx="10933719" cy="15282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矩形 1"/>
                <p:cNvSpPr/>
                <p:nvPr/>
              </p:nvSpPr>
              <p:spPr>
                <a:xfrm>
                  <a:off x="2309769" y="4397006"/>
                  <a:ext cx="3537358" cy="7591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>
                    <a:lnSpc>
                      <a:spcPts val="5200"/>
                    </a:lnSpc>
                  </a:pPr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①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zh-CN" sz="3200" i="1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3200" i="1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zh-CN" sz="3200" i="1">
                              <a:solidFill>
                                <a:prstClr val="white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r>
                    <a:rPr lang="zh-CN" altLang="en-US" sz="3200" dirty="0">
                      <a:solidFill>
                        <a:srgbClr val="FF66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系数必须是</a:t>
                  </a:r>
                  <a:r>
                    <a:rPr lang="en-US" altLang="zh-CN" sz="3200" dirty="0">
                      <a:solidFill>
                        <a:srgbClr val="FF66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altLang="zh-CN" sz="3200" dirty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;             </a:t>
                  </a:r>
                </a:p>
              </p:txBody>
            </p:sp>
          </mc:Choice>
          <mc:Fallback xmlns="">
            <p:sp>
              <p:nvSpPr>
                <p:cNvPr id="2" name="矩形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9769" y="4397006"/>
                  <a:ext cx="3537358" cy="75918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4483" t="-800" r="-40172" b="-1520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矩形 3"/>
                <p:cNvSpPr/>
                <p:nvPr/>
              </p:nvSpPr>
              <p:spPr>
                <a:xfrm>
                  <a:off x="7012023" y="4415857"/>
                  <a:ext cx="6096000" cy="684290"/>
                </a:xfrm>
                <a:prstGeom prst="rect">
                  <a:avLst/>
                </a:prstGeom>
              </p:spPr>
              <p:txBody>
                <a:bodyPr>
                  <a:spAutoFit/>
                </a:bodyPr>
                <a:lstStyle/>
                <a:p>
                  <a:pPr lvl="0">
                    <a:lnSpc>
                      <a:spcPts val="5200"/>
                    </a:lnSpc>
                  </a:pPr>
                  <a14:m>
                    <m:oMath xmlns:m="http://schemas.openxmlformats.org/officeDocument/2006/math">
                      <m:r>
                        <a:rPr lang="en-US" altLang="zh-CN" sz="3200" i="1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②</m:t>
                      </m:r>
                      <m:r>
                        <a:rPr lang="en-US" altLang="zh-CN" sz="3200" i="1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zh-CN" altLang="en-US" sz="3200" i="1" dirty="0">
                          <a:solidFill>
                            <a:prstClr val="white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底数</m:t>
                      </m:r>
                      <m:r>
                        <a:rPr lang="en-US" altLang="zh-CN" sz="3200" i="1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zh-CN" sz="3200" i="1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&gt;0 </m:t>
                      </m:r>
                      <m:r>
                        <a:rPr lang="zh-CN" altLang="en-US" sz="3200" i="1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且</m:t>
                      </m:r>
                      <m:r>
                        <a:rPr lang="en-US" altLang="zh-CN" sz="3200" i="1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CN" sz="3200" i="1">
                          <a:solidFill>
                            <a:srgbClr val="FF66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zh-CN" sz="3200" i="1">
                          <a:solidFill>
                            <a:srgbClr val="FF660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≠1</m:t>
                      </m:r>
                    </m:oMath>
                  </a14:m>
                  <a:r>
                    <a:rPr lang="zh-CN" altLang="en-US" sz="3200" dirty="0" smtClean="0">
                      <a:solidFill>
                        <a:prstClr val="white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；</a:t>
                  </a:r>
                  <a:endPara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" name="矩形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2023" y="4415857"/>
                  <a:ext cx="6096000" cy="68429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t="-885" b="-2389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矩形 5"/>
            <p:cNvSpPr/>
            <p:nvPr/>
          </p:nvSpPr>
          <p:spPr>
            <a:xfrm>
              <a:off x="2174304" y="5329555"/>
              <a:ext cx="4829262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③ 自变量</a:t>
              </a:r>
              <a:r>
                <a:rPr lang="en-US" altLang="zh-CN" sz="320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zh-CN" altLang="en-US" sz="32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在指数位置</a:t>
              </a:r>
              <a:r>
                <a:rPr lang="zh-CN" altLang="en-US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上</a:t>
              </a:r>
              <a:r>
                <a:rPr lang="en-US" altLang="zh-CN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;  </a:t>
              </a:r>
              <a:endParaRPr lang="zh-CN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7012026" y="5340459"/>
              <a:ext cx="29209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④定义域是</a:t>
              </a:r>
              <a:r>
                <a:rPr lang="en-US" altLang="zh-CN" sz="32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zh-CN" altLang="en-US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。</a:t>
              </a:r>
              <a:endParaRPr lang="zh-CN" alt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74106" y="414546"/>
            <a:ext cx="2661568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 smtClean="0">
                <a:solidFill>
                  <a:prstClr val="white"/>
                </a:solidFill>
                <a:latin typeface="华文新魏" pitchFamily="2" charset="-122"/>
                <a:ea typeface="华文新魏" pitchFamily="2" charset="-122"/>
                <a:cs typeface="Times New Roman" panose="02020603050405020304" pitchFamily="18" charset="0"/>
              </a:rPr>
              <a:t>新知探究</a:t>
            </a:r>
            <a:endParaRPr lang="en-US" altLang="zh-CN" sz="3600" dirty="0" smtClean="0">
              <a:solidFill>
                <a:prstClr val="white"/>
              </a:solidFill>
              <a:latin typeface="华文新魏" pitchFamily="2" charset="-122"/>
              <a:ea typeface="华文新魏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175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86285" y="1587368"/>
                <a:ext cx="10441701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例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判断下列函数是否为指数函数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⑴ </a:t>
                </a:r>
                <a14:m>
                  <m:oMath xmlns:m="http://schemas.openxmlformats.org/officeDocument/2006/math"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          ⑵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⑶</a:t>
                </a:r>
                <a:r>
                  <a:rPr lang="en-US" altLang="zh-CN" sz="3200" dirty="0" smtClean="0">
                    <a:solidFill>
                      <a:prstClr val="white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(−10)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；</a:t>
                </a:r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cs typeface="Times New Roman" panose="02020603050405020304" pitchFamily="18" charset="0"/>
                  </a:rPr>
                  <a:t>⑷</a:t>
                </a:r>
                <a14:m>
                  <m:oMath xmlns:m="http://schemas.openxmlformats.org/officeDocument/2006/math">
                    <m:r>
                      <a:rPr lang="en-US" altLang="zh-CN" sz="3200" b="0" i="0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3200" dirty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⑸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b="0" i="0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; </m:t>
                    </m:r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⑹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⑺</a:t>
                </a:r>
                <a:r>
                  <a:rPr lang="en-US" altLang="zh-CN" sz="3200" dirty="0">
                    <a:solidFill>
                      <a:prstClr val="white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10+</m:t>
                            </m:r>
                            <m:r>
                              <a:rPr lang="en-US" altLang="zh-CN" sz="32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d>
                      <m:d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&gt;−10</m:t>
                        </m:r>
                        <m:r>
                          <a:rPr lang="zh-CN" altLang="en-US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且</m:t>
                        </m:r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≠−9</m:t>
                        </m:r>
                      </m:e>
                    </m:d>
                    <m:r>
                      <a:rPr lang="en-US" altLang="zh-CN" sz="320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285" y="1587368"/>
                <a:ext cx="10441701" cy="3785652"/>
              </a:xfrm>
              <a:prstGeom prst="rect">
                <a:avLst/>
              </a:prstGeom>
              <a:blipFill rotWithShape="1">
                <a:blip r:embed="rId6"/>
                <a:stretch>
                  <a:fillRect l="-1459" b="-12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图片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p:sp>
        <p:nvSpPr>
          <p:cNvPr id="11" name="TextBox 10"/>
          <p:cNvSpPr txBox="1"/>
          <p:nvPr/>
        </p:nvSpPr>
        <p:spPr>
          <a:xfrm>
            <a:off x="509471" y="601814"/>
            <a:ext cx="2661568" cy="839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600">
                <a:solidFill>
                  <a:prstClr val="white"/>
                </a:solidFill>
                <a:latin typeface="华文新魏" pitchFamily="2" charset="-122"/>
                <a:ea typeface="华文新魏" pitchFamily="2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应用示例</a:t>
            </a:r>
            <a:endParaRPr lang="en-US" altLang="zh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233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4270" y="1345577"/>
                <a:ext cx="11268672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zh-CN" altLang="en-US" sz="3200" dirty="0" smtClean="0"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问题三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在同一坐标系中画出函数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CN" altLang="en-US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和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b="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3200" b="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3200" b="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3200" b="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sz="3200" b="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</a:t>
                </a:r>
                <a:endPara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图像，观察图像，并回答问题：</a:t>
                </a:r>
                <a:endParaRPr lang="en-US" altLang="zh-CN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70" y="1345577"/>
                <a:ext cx="11268672" cy="1378904"/>
              </a:xfrm>
              <a:prstGeom prst="rect">
                <a:avLst/>
              </a:prstGeom>
              <a:blipFill rotWithShape="1">
                <a:blip r:embed="rId7"/>
                <a:stretch>
                  <a:fillRect l="-1352" b="-11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组合 45"/>
          <p:cNvGrpSpPr/>
          <p:nvPr/>
        </p:nvGrpSpPr>
        <p:grpSpPr>
          <a:xfrm>
            <a:off x="509471" y="3112536"/>
            <a:ext cx="4785586" cy="2919147"/>
            <a:chOff x="705215" y="2737287"/>
            <a:chExt cx="4336168" cy="2598111"/>
          </a:xfrm>
        </p:grpSpPr>
        <p:grpSp>
          <p:nvGrpSpPr>
            <p:cNvPr id="42" name="组合 41"/>
            <p:cNvGrpSpPr/>
            <p:nvPr/>
          </p:nvGrpSpPr>
          <p:grpSpPr>
            <a:xfrm>
              <a:off x="1593909" y="2923562"/>
              <a:ext cx="2558642" cy="2411836"/>
              <a:chOff x="1241571" y="2655114"/>
              <a:chExt cx="2558642" cy="2411836"/>
            </a:xfrm>
          </p:grpSpPr>
          <p:cxnSp>
            <p:nvCxnSpPr>
              <p:cNvPr id="3" name="直接箭头连接符 2"/>
              <p:cNvCxnSpPr/>
              <p:nvPr/>
            </p:nvCxnSpPr>
            <p:spPr>
              <a:xfrm>
                <a:off x="1241571" y="4253218"/>
                <a:ext cx="2558642" cy="8389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/>
              <p:nvPr/>
            </p:nvCxnSpPr>
            <p:spPr>
              <a:xfrm flipV="1">
                <a:off x="2459925" y="2701656"/>
                <a:ext cx="0" cy="2365294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任意多边形 23"/>
              <p:cNvSpPr/>
              <p:nvPr/>
            </p:nvSpPr>
            <p:spPr>
              <a:xfrm>
                <a:off x="1662970" y="2936147"/>
                <a:ext cx="1753299" cy="1191236"/>
              </a:xfrm>
              <a:custGeom>
                <a:avLst/>
                <a:gdLst>
                  <a:gd name="connsiteX0" fmla="*/ 0 w 1828800"/>
                  <a:gd name="connsiteY0" fmla="*/ 0 h 1031845"/>
                  <a:gd name="connsiteX1" fmla="*/ 704676 w 1828800"/>
                  <a:gd name="connsiteY1" fmla="*/ 838899 h 1031845"/>
                  <a:gd name="connsiteX2" fmla="*/ 1828800 w 1828800"/>
                  <a:gd name="connsiteY2" fmla="*/ 1031845 h 1031845"/>
                  <a:gd name="connsiteX3" fmla="*/ 1828800 w 1828800"/>
                  <a:gd name="connsiteY3" fmla="*/ 1031845 h 103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28800" h="1031845">
                    <a:moveTo>
                      <a:pt x="0" y="0"/>
                    </a:moveTo>
                    <a:cubicBezTo>
                      <a:pt x="199938" y="333462"/>
                      <a:pt x="399876" y="666925"/>
                      <a:pt x="704676" y="838899"/>
                    </a:cubicBezTo>
                    <a:cubicBezTo>
                      <a:pt x="1009476" y="1010873"/>
                      <a:pt x="1828800" y="1031845"/>
                      <a:pt x="1828800" y="1031845"/>
                    </a:cubicBezTo>
                    <a:lnTo>
                      <a:pt x="1828800" y="1031845"/>
                    </a:lnTo>
                  </a:path>
                </a:pathLst>
              </a:custGeom>
              <a:ln w="28575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任意多边形 32"/>
              <p:cNvSpPr/>
              <p:nvPr/>
            </p:nvSpPr>
            <p:spPr>
              <a:xfrm rot="17425162">
                <a:off x="1566498" y="2936146"/>
                <a:ext cx="1753299" cy="1191236"/>
              </a:xfrm>
              <a:custGeom>
                <a:avLst/>
                <a:gdLst>
                  <a:gd name="connsiteX0" fmla="*/ 0 w 1828800"/>
                  <a:gd name="connsiteY0" fmla="*/ 0 h 1031845"/>
                  <a:gd name="connsiteX1" fmla="*/ 704676 w 1828800"/>
                  <a:gd name="connsiteY1" fmla="*/ 838899 h 1031845"/>
                  <a:gd name="connsiteX2" fmla="*/ 1828800 w 1828800"/>
                  <a:gd name="connsiteY2" fmla="*/ 1031845 h 1031845"/>
                  <a:gd name="connsiteX3" fmla="*/ 1828800 w 1828800"/>
                  <a:gd name="connsiteY3" fmla="*/ 1031845 h 103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28800" h="1031845">
                    <a:moveTo>
                      <a:pt x="0" y="0"/>
                    </a:moveTo>
                    <a:cubicBezTo>
                      <a:pt x="199938" y="333462"/>
                      <a:pt x="399876" y="666925"/>
                      <a:pt x="704676" y="838899"/>
                    </a:cubicBezTo>
                    <a:cubicBezTo>
                      <a:pt x="1009476" y="1010873"/>
                      <a:pt x="1828800" y="1031845"/>
                      <a:pt x="1828800" y="1031845"/>
                    </a:cubicBezTo>
                    <a:lnTo>
                      <a:pt x="1828800" y="1031845"/>
                    </a:ln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1442906" y="3975895"/>
                <a:ext cx="2147582" cy="5755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2499919" y="4538444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71955" y="2737287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zh-CN" alt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52551" y="4395831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zh-CN" alt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矩形 43"/>
                <p:cNvSpPr/>
                <p:nvPr/>
              </p:nvSpPr>
              <p:spPr>
                <a:xfrm>
                  <a:off x="3716725" y="2843355"/>
                  <a:ext cx="1324658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800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altLang="zh-CN" sz="2800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CN" sz="2800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zh-CN" sz="2800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oMath>
                    </m:oMathPara>
                  </a14:m>
                  <a:endParaRPr lang="zh-CN" altLang="en-US" sz="1600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矩形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6725" y="2843355"/>
                  <a:ext cx="1324658" cy="52322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矩形 44"/>
                <p:cNvSpPr/>
                <p:nvPr/>
              </p:nvSpPr>
              <p:spPr>
                <a:xfrm>
                  <a:off x="705215" y="2770843"/>
                  <a:ext cx="1512594" cy="9650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400" i="1" smtClean="0">
                            <a:solidFill>
                              <a:srgbClr val="FF33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altLang="zh-CN" sz="2400" i="1" smtClean="0">
                            <a:solidFill>
                              <a:srgbClr val="FF33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CN" sz="2400" i="1">
                                <a:solidFill>
                                  <a:srgbClr val="FF33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400" i="1">
                                    <a:solidFill>
                                      <a:srgbClr val="FF33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zh-CN" sz="2400" i="1">
                                        <a:solidFill>
                                          <a:srgbClr val="FF33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400" i="1">
                                        <a:solidFill>
                                          <a:srgbClr val="FF33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400" i="1">
                                        <a:solidFill>
                                          <a:srgbClr val="FF33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sz="2400" i="1">
                                <a:solidFill>
                                  <a:srgbClr val="FF33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oMath>
                    </m:oMathPara>
                  </a14:m>
                  <a:endParaRPr lang="zh-CN" altLang="en-US" sz="1400" dirty="0"/>
                </a:p>
              </p:txBody>
            </p:sp>
          </mc:Choice>
          <mc:Fallback xmlns="">
            <p:sp>
              <p:nvSpPr>
                <p:cNvPr id="45" name="矩形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215" y="2770843"/>
                  <a:ext cx="1512594" cy="96507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矩形 46"/>
              <p:cNvSpPr/>
              <p:nvPr/>
            </p:nvSpPr>
            <p:spPr>
              <a:xfrm>
                <a:off x="5210151" y="4542636"/>
                <a:ext cx="6333191" cy="1592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5800"/>
                  </a:lnSpc>
                </a:pPr>
                <a:r>
                  <a:rPr lang="en-US" altLang="zh-CN" sz="2800" dirty="0" smtClean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en-US" altLang="zh-CN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 (2) </a:t>
                </a:r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请从问题</a:t>
                </a:r>
                <a:r>
                  <a:rPr lang="en-US" altLang="zh-CN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(1)</a:t>
                </a:r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中的几个方面分别讨论</a:t>
                </a:r>
                <a14:m>
                  <m:oMath xmlns:m="http://schemas.openxmlformats.org/officeDocument/2006/math"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zh-CN" altLang="en-US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和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8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2800" dirty="0" smtClean="0">
                    <a:solidFill>
                      <a:schemeClr val="bg1"/>
                    </a:solidFill>
                  </a:rPr>
                  <a:t>的性质。</a:t>
                </a:r>
                <a:endParaRPr lang="en-US" altLang="zh-CN" sz="28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7" name="矩形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151" y="4542636"/>
                <a:ext cx="6333191" cy="1592487"/>
              </a:xfrm>
              <a:prstGeom prst="rect">
                <a:avLst/>
              </a:prstGeom>
              <a:blipFill rotWithShape="1">
                <a:blip r:embed="rId11"/>
                <a:stretch>
                  <a:fillRect l="-2021" r="-289" b="-7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21436" y="640661"/>
            <a:ext cx="974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二、指数函数的图像和性质</a:t>
            </a:r>
            <a:endParaRPr lang="en-US" altLang="zh-CN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164752" y="2622403"/>
            <a:ext cx="6378591" cy="130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(1) 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一般</a:t>
            </a:r>
            <a:r>
              <a:rPr lang="zh-CN" alt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研究函数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时需要从哪些方面讨论函数</a:t>
            </a:r>
            <a:r>
              <a:rPr lang="zh-CN" alt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的性质？</a:t>
            </a:r>
          </a:p>
        </p:txBody>
      </p:sp>
      <p:sp>
        <p:nvSpPr>
          <p:cNvPr id="26" name="矩形 25"/>
          <p:cNvSpPr/>
          <p:nvPr/>
        </p:nvSpPr>
        <p:spPr>
          <a:xfrm>
            <a:off x="5210152" y="3911239"/>
            <a:ext cx="6623270" cy="652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定义域、值域、单调性、奇偶性等。</a:t>
            </a:r>
            <a:endParaRPr lang="zh-CN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矩形 26"/>
              <p:cNvSpPr/>
              <p:nvPr/>
            </p:nvSpPr>
            <p:spPr>
              <a:xfrm>
                <a:off x="4046885" y="4542636"/>
                <a:ext cx="11632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zh-CN" altLang="en-US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矩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885" y="4542636"/>
                <a:ext cx="1163267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矩形 27"/>
              <p:cNvSpPr/>
              <p:nvPr/>
            </p:nvSpPr>
            <p:spPr>
              <a:xfrm>
                <a:off x="2860907" y="4542636"/>
                <a:ext cx="792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1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8" name="矩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907" y="4542636"/>
                <a:ext cx="792205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74316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" grpId="0"/>
      <p:bldP spid="25" grpId="0"/>
      <p:bldP spid="2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4270" y="1345577"/>
                <a:ext cx="11268672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zh-CN" altLang="en-US" sz="3200" dirty="0" smtClean="0"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问题三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在同一坐标系中画出函数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CN" altLang="en-US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和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320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</a:t>
                </a:r>
                <a:endPara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图像，观察图像，并回答问题：</a:t>
                </a:r>
                <a:endParaRPr lang="en-US" altLang="zh-CN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70" y="1345577"/>
                <a:ext cx="11268672" cy="1378904"/>
              </a:xfrm>
              <a:prstGeom prst="rect">
                <a:avLst/>
              </a:prstGeom>
              <a:blipFill rotWithShape="1">
                <a:blip r:embed="rId7"/>
                <a:stretch>
                  <a:fillRect l="-1352" b="-11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组合 45"/>
          <p:cNvGrpSpPr/>
          <p:nvPr/>
        </p:nvGrpSpPr>
        <p:grpSpPr>
          <a:xfrm>
            <a:off x="509471" y="3112536"/>
            <a:ext cx="4054611" cy="2919147"/>
            <a:chOff x="705215" y="2737287"/>
            <a:chExt cx="3673839" cy="2598111"/>
          </a:xfrm>
        </p:grpSpPr>
        <p:grpSp>
          <p:nvGrpSpPr>
            <p:cNvPr id="42" name="组合 41"/>
            <p:cNvGrpSpPr/>
            <p:nvPr/>
          </p:nvGrpSpPr>
          <p:grpSpPr>
            <a:xfrm>
              <a:off x="1593909" y="2970104"/>
              <a:ext cx="2558642" cy="2365294"/>
              <a:chOff x="1241571" y="2701656"/>
              <a:chExt cx="2558642" cy="2365294"/>
            </a:xfrm>
          </p:grpSpPr>
          <p:cxnSp>
            <p:nvCxnSpPr>
              <p:cNvPr id="3" name="直接箭头连接符 2"/>
              <p:cNvCxnSpPr/>
              <p:nvPr/>
            </p:nvCxnSpPr>
            <p:spPr>
              <a:xfrm>
                <a:off x="1241571" y="4253218"/>
                <a:ext cx="2558642" cy="8389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/>
              <p:nvPr/>
            </p:nvCxnSpPr>
            <p:spPr>
              <a:xfrm flipV="1">
                <a:off x="2459925" y="2701656"/>
                <a:ext cx="0" cy="2365294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任意多边形 23"/>
              <p:cNvSpPr/>
              <p:nvPr/>
            </p:nvSpPr>
            <p:spPr>
              <a:xfrm>
                <a:off x="1662970" y="2936147"/>
                <a:ext cx="1753299" cy="1191236"/>
              </a:xfrm>
              <a:custGeom>
                <a:avLst/>
                <a:gdLst>
                  <a:gd name="connsiteX0" fmla="*/ 0 w 1828800"/>
                  <a:gd name="connsiteY0" fmla="*/ 0 h 1031845"/>
                  <a:gd name="connsiteX1" fmla="*/ 704676 w 1828800"/>
                  <a:gd name="connsiteY1" fmla="*/ 838899 h 1031845"/>
                  <a:gd name="connsiteX2" fmla="*/ 1828800 w 1828800"/>
                  <a:gd name="connsiteY2" fmla="*/ 1031845 h 1031845"/>
                  <a:gd name="connsiteX3" fmla="*/ 1828800 w 1828800"/>
                  <a:gd name="connsiteY3" fmla="*/ 1031845 h 103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28800" h="1031845">
                    <a:moveTo>
                      <a:pt x="0" y="0"/>
                    </a:moveTo>
                    <a:cubicBezTo>
                      <a:pt x="199938" y="333462"/>
                      <a:pt x="399876" y="666925"/>
                      <a:pt x="704676" y="838899"/>
                    </a:cubicBezTo>
                    <a:cubicBezTo>
                      <a:pt x="1009476" y="1010873"/>
                      <a:pt x="1828800" y="1031845"/>
                      <a:pt x="1828800" y="1031845"/>
                    </a:cubicBezTo>
                    <a:lnTo>
                      <a:pt x="1828800" y="1031845"/>
                    </a:lnTo>
                  </a:path>
                </a:pathLst>
              </a:custGeom>
              <a:ln w="28575">
                <a:solidFill>
                  <a:srgbClr val="FF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1442906" y="3975895"/>
                <a:ext cx="2147582" cy="5755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2499919" y="4538444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71955" y="2737287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zh-CN" alt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52551" y="4395831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zh-CN" alt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矩形 44"/>
                <p:cNvSpPr/>
                <p:nvPr/>
              </p:nvSpPr>
              <p:spPr>
                <a:xfrm>
                  <a:off x="705215" y="2770843"/>
                  <a:ext cx="1512594" cy="9650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400" i="1" smtClean="0">
                            <a:solidFill>
                              <a:srgbClr val="FF33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altLang="zh-CN" sz="2400" i="1" smtClean="0">
                            <a:solidFill>
                              <a:srgbClr val="FF33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CN" sz="2400" i="1">
                                <a:solidFill>
                                  <a:srgbClr val="FF33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400" i="1">
                                    <a:solidFill>
                                      <a:srgbClr val="FF330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zh-CN" sz="2400" i="1">
                                        <a:solidFill>
                                          <a:srgbClr val="FF33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400" i="1">
                                        <a:solidFill>
                                          <a:srgbClr val="FF33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altLang="zh-CN" sz="2400" i="1">
                                        <a:solidFill>
                                          <a:srgbClr val="FF330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sz="2400" i="1">
                                <a:solidFill>
                                  <a:srgbClr val="FF330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oMath>
                    </m:oMathPara>
                  </a14:m>
                  <a:endParaRPr lang="zh-CN" altLang="en-US" sz="14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矩形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215" y="2770843"/>
                  <a:ext cx="1512594" cy="96507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矩形 46"/>
              <p:cNvSpPr/>
              <p:nvPr/>
            </p:nvSpPr>
            <p:spPr>
              <a:xfrm>
                <a:off x="5210151" y="4542636"/>
                <a:ext cx="6333191" cy="1592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5800"/>
                  </a:lnSpc>
                </a:pPr>
                <a:r>
                  <a:rPr lang="en-US" altLang="zh-CN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      (2) </a:t>
                </a:r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请从问题</a:t>
                </a:r>
                <a:r>
                  <a:rPr lang="en-US" altLang="zh-CN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(1)</a:t>
                </a:r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中的几个方面分别讨论</a:t>
                </a:r>
                <a14:m>
                  <m:oMath xmlns:m="http://schemas.openxmlformats.org/officeDocument/2006/math"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zh-CN" altLang="en-US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和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8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2800" dirty="0" smtClean="0">
                    <a:solidFill>
                      <a:prstClr val="white"/>
                    </a:solidFill>
                  </a:rPr>
                  <a:t>的性质。</a:t>
                </a:r>
                <a:endParaRPr lang="en-US" altLang="zh-CN" sz="2800" dirty="0" smtClean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47" name="矩形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151" y="4542636"/>
                <a:ext cx="6333191" cy="1592487"/>
              </a:xfrm>
              <a:prstGeom prst="rect">
                <a:avLst/>
              </a:prstGeom>
              <a:blipFill rotWithShape="1">
                <a:blip r:embed="rId11"/>
                <a:stretch>
                  <a:fillRect l="-2021" r="-289" b="-7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21436" y="640661"/>
            <a:ext cx="974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二、指数函数的图像和性质</a:t>
            </a:r>
            <a:endParaRPr lang="en-US" altLang="zh-CN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164752" y="2622403"/>
            <a:ext cx="6378591" cy="130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  <a:defRPr/>
            </a:pPr>
            <a:r>
              <a:rPr lang="en-US" altLang="zh-CN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(1) </a:t>
            </a:r>
            <a:r>
              <a:rPr lang="zh-CN" alt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一般</a:t>
            </a:r>
            <a:r>
              <a:rPr lang="zh-CN" alt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研究函数</a:t>
            </a:r>
            <a:r>
              <a:rPr lang="zh-CN" alt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时需要从哪些方面讨论函数</a:t>
            </a:r>
            <a:r>
              <a:rPr lang="zh-CN" alt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的性质？</a:t>
            </a:r>
          </a:p>
        </p:txBody>
      </p:sp>
      <p:sp>
        <p:nvSpPr>
          <p:cNvPr id="26" name="矩形 25"/>
          <p:cNvSpPr/>
          <p:nvPr/>
        </p:nvSpPr>
        <p:spPr>
          <a:xfrm>
            <a:off x="5210152" y="3911239"/>
            <a:ext cx="6623270" cy="652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  <a:defRPr/>
            </a:pP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定义域、值域、单调性、奇偶性等。</a:t>
            </a:r>
            <a:endParaRPr lang="zh-CN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矩形 26"/>
              <p:cNvSpPr/>
              <p:nvPr/>
            </p:nvSpPr>
            <p:spPr>
              <a:xfrm>
                <a:off x="4139548" y="4441292"/>
                <a:ext cx="11632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zh-CN" altLang="en-US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矩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548" y="4441292"/>
                <a:ext cx="1163267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矩形 27"/>
              <p:cNvSpPr/>
              <p:nvPr/>
            </p:nvSpPr>
            <p:spPr>
              <a:xfrm>
                <a:off x="2740165" y="4481667"/>
                <a:ext cx="792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1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8" name="矩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165" y="4481667"/>
                <a:ext cx="792205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521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0"/>
            <a:ext cx="12205072" cy="4572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019" y="5722026"/>
            <a:ext cx="1766090" cy="963089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4270" y="1345577"/>
                <a:ext cx="11268672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zh-CN" altLang="en-US" sz="3200" dirty="0" smtClean="0"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问题三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在同一坐标系中画出函数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zh-CN" altLang="en-US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和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320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</a:t>
                </a:r>
                <a:endPara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图像，观察图像，并回答问题：</a:t>
                </a:r>
                <a:endParaRPr lang="en-US" altLang="zh-CN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70" y="1345577"/>
                <a:ext cx="11268672" cy="1378904"/>
              </a:xfrm>
              <a:prstGeom prst="rect">
                <a:avLst/>
              </a:prstGeom>
              <a:blipFill rotWithShape="1">
                <a:blip r:embed="rId7"/>
                <a:stretch>
                  <a:fillRect l="-1352" b="-11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组合 45"/>
          <p:cNvGrpSpPr/>
          <p:nvPr/>
        </p:nvGrpSpPr>
        <p:grpSpPr>
          <a:xfrm>
            <a:off x="1490273" y="3112536"/>
            <a:ext cx="3804784" cy="2919147"/>
            <a:chOff x="1593909" y="2737287"/>
            <a:chExt cx="3447474" cy="2598111"/>
          </a:xfrm>
        </p:grpSpPr>
        <p:grpSp>
          <p:nvGrpSpPr>
            <p:cNvPr id="42" name="组合 41"/>
            <p:cNvGrpSpPr/>
            <p:nvPr/>
          </p:nvGrpSpPr>
          <p:grpSpPr>
            <a:xfrm>
              <a:off x="1593909" y="2923562"/>
              <a:ext cx="2558642" cy="2411836"/>
              <a:chOff x="1241571" y="2655114"/>
              <a:chExt cx="2558642" cy="2411836"/>
            </a:xfrm>
          </p:grpSpPr>
          <p:cxnSp>
            <p:nvCxnSpPr>
              <p:cNvPr id="3" name="直接箭头连接符 2"/>
              <p:cNvCxnSpPr/>
              <p:nvPr/>
            </p:nvCxnSpPr>
            <p:spPr>
              <a:xfrm>
                <a:off x="1241571" y="4253218"/>
                <a:ext cx="2558642" cy="8389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/>
              <p:nvPr/>
            </p:nvCxnSpPr>
            <p:spPr>
              <a:xfrm flipV="1">
                <a:off x="2459925" y="2701656"/>
                <a:ext cx="0" cy="2365294"/>
              </a:xfrm>
              <a:prstGeom prst="straightConnector1">
                <a:avLst/>
              </a:prstGeom>
              <a:ln w="19050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任意多边形 32"/>
              <p:cNvSpPr/>
              <p:nvPr/>
            </p:nvSpPr>
            <p:spPr>
              <a:xfrm rot="17425162">
                <a:off x="1566498" y="2936146"/>
                <a:ext cx="1753299" cy="1191236"/>
              </a:xfrm>
              <a:custGeom>
                <a:avLst/>
                <a:gdLst>
                  <a:gd name="connsiteX0" fmla="*/ 0 w 1828800"/>
                  <a:gd name="connsiteY0" fmla="*/ 0 h 1031845"/>
                  <a:gd name="connsiteX1" fmla="*/ 704676 w 1828800"/>
                  <a:gd name="connsiteY1" fmla="*/ 838899 h 1031845"/>
                  <a:gd name="connsiteX2" fmla="*/ 1828800 w 1828800"/>
                  <a:gd name="connsiteY2" fmla="*/ 1031845 h 1031845"/>
                  <a:gd name="connsiteX3" fmla="*/ 1828800 w 1828800"/>
                  <a:gd name="connsiteY3" fmla="*/ 1031845 h 103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28800" h="1031845">
                    <a:moveTo>
                      <a:pt x="0" y="0"/>
                    </a:moveTo>
                    <a:cubicBezTo>
                      <a:pt x="199938" y="333462"/>
                      <a:pt x="399876" y="666925"/>
                      <a:pt x="704676" y="838899"/>
                    </a:cubicBezTo>
                    <a:cubicBezTo>
                      <a:pt x="1009476" y="1010873"/>
                      <a:pt x="1828800" y="1031845"/>
                      <a:pt x="1828800" y="1031845"/>
                    </a:cubicBezTo>
                    <a:lnTo>
                      <a:pt x="1828800" y="1031845"/>
                    </a:ln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1442906" y="3975895"/>
                <a:ext cx="2147582" cy="5755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2499919" y="4538444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471955" y="2737287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zh-CN" alt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52551" y="4395831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zh-CN" alt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矩形 43"/>
                <p:cNvSpPr/>
                <p:nvPr/>
              </p:nvSpPr>
              <p:spPr>
                <a:xfrm>
                  <a:off x="3716725" y="2843355"/>
                  <a:ext cx="1324658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800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altLang="zh-CN" sz="2800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CN" sz="2800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800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zh-CN" sz="2800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p>
                        </m:sSup>
                      </m:oMath>
                    </m:oMathPara>
                  </a14:m>
                  <a:endParaRPr lang="zh-CN" altLang="en-US" sz="1600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矩形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6725" y="2843355"/>
                  <a:ext cx="1324658" cy="52322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矩形 46"/>
              <p:cNvSpPr/>
              <p:nvPr/>
            </p:nvSpPr>
            <p:spPr>
              <a:xfrm>
                <a:off x="5210151" y="4542636"/>
                <a:ext cx="6333191" cy="1592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ts val="5800"/>
                  </a:lnSpc>
                </a:pPr>
                <a:r>
                  <a:rPr lang="en-US" altLang="zh-CN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      (2) </a:t>
                </a:r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请从问题</a:t>
                </a:r>
                <a:r>
                  <a:rPr lang="en-US" altLang="zh-CN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(1)</a:t>
                </a:r>
                <a:r>
                  <a:rPr lang="zh-CN" altLang="en-US" sz="2800" dirty="0" smtClean="0">
                    <a:solidFill>
                      <a:prstClr val="white"/>
                    </a:solidFill>
                    <a:latin typeface="Times New Roman" pitchFamily="18" charset="0"/>
                    <a:cs typeface="Times New Roman" pitchFamily="18" charset="0"/>
                  </a:rPr>
                  <a:t>中的几个方面分别讨论</a:t>
                </a:r>
                <a14:m>
                  <m:oMath xmlns:m="http://schemas.openxmlformats.org/officeDocument/2006/math"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zh-CN" altLang="en-US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和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28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2800" i="1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sz="2800" i="1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28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2800" dirty="0" smtClean="0">
                    <a:solidFill>
                      <a:prstClr val="white"/>
                    </a:solidFill>
                  </a:rPr>
                  <a:t>的性质。</a:t>
                </a:r>
                <a:endParaRPr lang="en-US" altLang="zh-CN" sz="2800" dirty="0" smtClean="0">
                  <a:solidFill>
                    <a:prstClr val="white"/>
                  </a:solidFill>
                </a:endParaRPr>
              </a:p>
            </p:txBody>
          </p:sp>
        </mc:Choice>
        <mc:Fallback xmlns="">
          <p:sp>
            <p:nvSpPr>
              <p:cNvPr id="47" name="矩形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151" y="4542636"/>
                <a:ext cx="6333191" cy="1592487"/>
              </a:xfrm>
              <a:prstGeom prst="rect">
                <a:avLst/>
              </a:prstGeom>
              <a:blipFill rotWithShape="1">
                <a:blip r:embed="rId10"/>
                <a:stretch>
                  <a:fillRect l="-2021" r="-289" b="-76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21436" y="640661"/>
            <a:ext cx="974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二、指数函数的图像和性质</a:t>
            </a:r>
            <a:endParaRPr lang="en-US" altLang="zh-CN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164752" y="2622403"/>
            <a:ext cx="6378591" cy="1305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  <a:defRPr/>
            </a:pPr>
            <a:r>
              <a:rPr lang="en-US" altLang="zh-CN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(1) </a:t>
            </a:r>
            <a:r>
              <a:rPr lang="zh-CN" alt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一般</a:t>
            </a:r>
            <a:r>
              <a:rPr lang="zh-CN" alt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研究函数</a:t>
            </a:r>
            <a:r>
              <a:rPr lang="zh-CN" altLang="en-US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时需要从哪些方面讨论函数</a:t>
            </a:r>
            <a:r>
              <a:rPr lang="zh-CN" altLang="en-US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的性质？</a:t>
            </a:r>
          </a:p>
        </p:txBody>
      </p:sp>
      <p:sp>
        <p:nvSpPr>
          <p:cNvPr id="26" name="矩形 25"/>
          <p:cNvSpPr/>
          <p:nvPr/>
        </p:nvSpPr>
        <p:spPr>
          <a:xfrm>
            <a:off x="5210152" y="3911239"/>
            <a:ext cx="6623270" cy="652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  <a:defRPr/>
            </a:pP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定义域、值域、单调性、奇偶性等。</a:t>
            </a:r>
            <a:endParaRPr lang="zh-CN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/>
              <p:cNvSpPr/>
              <p:nvPr/>
            </p:nvSpPr>
            <p:spPr>
              <a:xfrm>
                <a:off x="4205046" y="4478255"/>
                <a:ext cx="11632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zh-CN" altLang="en-US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矩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5046" y="4478255"/>
                <a:ext cx="1163267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任意多边形 26"/>
          <p:cNvSpPr/>
          <p:nvPr/>
        </p:nvSpPr>
        <p:spPr>
          <a:xfrm>
            <a:off x="1955347" y="3637587"/>
            <a:ext cx="1935018" cy="1338431"/>
          </a:xfrm>
          <a:custGeom>
            <a:avLst/>
            <a:gdLst>
              <a:gd name="connsiteX0" fmla="*/ 0 w 1828800"/>
              <a:gd name="connsiteY0" fmla="*/ 0 h 1031845"/>
              <a:gd name="connsiteX1" fmla="*/ 704676 w 1828800"/>
              <a:gd name="connsiteY1" fmla="*/ 838899 h 1031845"/>
              <a:gd name="connsiteX2" fmla="*/ 1828800 w 1828800"/>
              <a:gd name="connsiteY2" fmla="*/ 1031845 h 1031845"/>
              <a:gd name="connsiteX3" fmla="*/ 1828800 w 1828800"/>
              <a:gd name="connsiteY3" fmla="*/ 1031845 h 103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031845">
                <a:moveTo>
                  <a:pt x="0" y="0"/>
                </a:moveTo>
                <a:cubicBezTo>
                  <a:pt x="199938" y="333462"/>
                  <a:pt x="399876" y="666925"/>
                  <a:pt x="704676" y="838899"/>
                </a:cubicBezTo>
                <a:cubicBezTo>
                  <a:pt x="1009476" y="1010873"/>
                  <a:pt x="1828800" y="1031845"/>
                  <a:pt x="1828800" y="1031845"/>
                </a:cubicBezTo>
                <a:lnTo>
                  <a:pt x="1828800" y="1031845"/>
                </a:lnTo>
              </a:path>
            </a:pathLst>
          </a:cu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矩形 27"/>
              <p:cNvSpPr/>
              <p:nvPr/>
            </p:nvSpPr>
            <p:spPr>
              <a:xfrm>
                <a:off x="509471" y="3150238"/>
                <a:ext cx="1669365" cy="10843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solidFill>
                            <a:srgbClr val="FF33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zh-CN" sz="2400" i="1" smtClean="0">
                          <a:solidFill>
                            <a:srgbClr val="FF33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rgbClr val="FF33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2400" i="1">
                                  <a:solidFill>
                                    <a:srgbClr val="FF330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sz="2400" i="1">
                                      <a:solidFill>
                                        <a:srgbClr val="FF33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400" i="1">
                                      <a:solidFill>
                                        <a:srgbClr val="FF33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sz="2400" i="1">
                                      <a:solidFill>
                                        <a:srgbClr val="FF330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sz="2400" i="1">
                              <a:solidFill>
                                <a:srgbClr val="FF33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zh-CN" altLang="en-US" sz="1400" dirty="0"/>
              </a:p>
            </p:txBody>
          </p:sp>
        </mc:Choice>
        <mc:Fallback xmlns="">
          <p:sp>
            <p:nvSpPr>
              <p:cNvPr id="28" name="矩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71" y="3150238"/>
                <a:ext cx="1669365" cy="108432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矩形 28"/>
              <p:cNvSpPr/>
              <p:nvPr/>
            </p:nvSpPr>
            <p:spPr>
              <a:xfrm>
                <a:off x="2860907" y="4542636"/>
                <a:ext cx="792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1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9" name="矩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907" y="4542636"/>
                <a:ext cx="792205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5217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5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8935"/>
            <a:ext cx="12205072" cy="457200"/>
          </a:xfrm>
          <a:prstGeom prst="rect">
            <a:avLst/>
          </a:prstGeom>
        </p:spPr>
      </p:pic>
      <p:grpSp>
        <p:nvGrpSpPr>
          <p:cNvPr id="125" name="组合 124"/>
          <p:cNvGrpSpPr/>
          <p:nvPr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12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FFC00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71" y="6301399"/>
            <a:ext cx="657364" cy="116674"/>
          </a:xfrm>
          <a:prstGeom prst="rect">
            <a:avLst/>
          </a:prstGeom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9471" y="726575"/>
                <a:ext cx="11462655" cy="21313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5300"/>
                  </a:lnSpc>
                </a:pP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zh-CN" altLang="en-US" sz="3200" dirty="0" smtClean="0"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问题四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在问题三所建立的坐标系中继续画出函数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 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b="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altLang="zh-CN" sz="3200" i="1" dirty="0" smtClean="0">
                  <a:solidFill>
                    <a:prstClr val="white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pPr>
                  <a:lnSpc>
                    <a:spcPts val="5300"/>
                  </a:lnSpc>
                </a:pPr>
                <a14:m>
                  <m:oMath xmlns:m="http://schemas.openxmlformats.org/officeDocument/2006/math">
                    <m:r>
                      <a:rPr lang="zh-CN" altLang="en-US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和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 smtClean="0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3200" i="1" smtClean="0">
                                <a:solidFill>
                                  <a:prstClr val="white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sz="320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altLang="zh-CN" sz="3200" b="0" i="1" smtClean="0">
                                    <a:solidFill>
                                      <a:prstClr val="white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3200" i="1" smtClean="0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的函数图像，观察</a:t>
                </a:r>
                <a:r>
                  <a:rPr lang="en-US" altLang="zh-CN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个函数图像的走势，你发现了</a:t>
                </a:r>
                <a:endParaRPr lang="en-US" altLang="zh-CN" sz="3200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ts val="5300"/>
                  </a:lnSpc>
                </a:pPr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什么？尝试归纳 </a:t>
                </a:r>
                <a14:m>
                  <m:oMath xmlns:m="http://schemas.openxmlformats.org/officeDocument/2006/math"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sz="3200" i="1">
                            <a:solidFill>
                              <a:prstClr val="white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(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&gt;0,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≠1,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zh-CN" sz="3200" i="1">
                        <a:solidFill>
                          <a:prstClr val="white"/>
                        </a:solidFill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zh-CN" altLang="en-US" sz="3200" dirty="0" smtClean="0">
                    <a:solidFill>
                      <a:prstClr val="white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的性质。</a:t>
                </a:r>
                <a:endParaRPr lang="en-US" altLang="zh-CN" sz="3200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71" y="726575"/>
                <a:ext cx="11462655" cy="2131353"/>
              </a:xfrm>
              <a:prstGeom prst="rect">
                <a:avLst/>
              </a:prstGeom>
              <a:blipFill rotWithShape="1">
                <a:blip r:embed="rId6"/>
                <a:stretch>
                  <a:fillRect l="-1383" b="-3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组合 45"/>
          <p:cNvGrpSpPr/>
          <p:nvPr/>
        </p:nvGrpSpPr>
        <p:grpSpPr>
          <a:xfrm>
            <a:off x="1938257" y="2595912"/>
            <a:ext cx="4554832" cy="3797784"/>
            <a:chOff x="1057827" y="2351611"/>
            <a:chExt cx="3655804" cy="2648499"/>
          </a:xfrm>
        </p:grpSpPr>
        <p:grpSp>
          <p:nvGrpSpPr>
            <p:cNvPr id="42" name="组合 41"/>
            <p:cNvGrpSpPr/>
            <p:nvPr/>
          </p:nvGrpSpPr>
          <p:grpSpPr>
            <a:xfrm>
              <a:off x="1593909" y="2506987"/>
              <a:ext cx="2558642" cy="2493123"/>
              <a:chOff x="1241571" y="2238539"/>
              <a:chExt cx="2558642" cy="2493123"/>
            </a:xfrm>
          </p:grpSpPr>
          <p:cxnSp>
            <p:nvCxnSpPr>
              <p:cNvPr id="3" name="直接箭头连接符 2"/>
              <p:cNvCxnSpPr/>
              <p:nvPr/>
            </p:nvCxnSpPr>
            <p:spPr>
              <a:xfrm>
                <a:off x="1241571" y="4253218"/>
                <a:ext cx="2558642" cy="8389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/>
              <p:nvPr/>
            </p:nvCxnSpPr>
            <p:spPr>
              <a:xfrm flipV="1">
                <a:off x="2461011" y="2238539"/>
                <a:ext cx="0" cy="2493123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任意多边形 23"/>
              <p:cNvSpPr/>
              <p:nvPr/>
            </p:nvSpPr>
            <p:spPr>
              <a:xfrm>
                <a:off x="1662970" y="2936147"/>
                <a:ext cx="1753299" cy="1191236"/>
              </a:xfrm>
              <a:custGeom>
                <a:avLst/>
                <a:gdLst>
                  <a:gd name="connsiteX0" fmla="*/ 0 w 1828800"/>
                  <a:gd name="connsiteY0" fmla="*/ 0 h 1031845"/>
                  <a:gd name="connsiteX1" fmla="*/ 704676 w 1828800"/>
                  <a:gd name="connsiteY1" fmla="*/ 838899 h 1031845"/>
                  <a:gd name="connsiteX2" fmla="*/ 1828800 w 1828800"/>
                  <a:gd name="connsiteY2" fmla="*/ 1031845 h 1031845"/>
                  <a:gd name="connsiteX3" fmla="*/ 1828800 w 1828800"/>
                  <a:gd name="connsiteY3" fmla="*/ 1031845 h 103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28800" h="1031845">
                    <a:moveTo>
                      <a:pt x="0" y="0"/>
                    </a:moveTo>
                    <a:cubicBezTo>
                      <a:pt x="199938" y="333462"/>
                      <a:pt x="399876" y="666925"/>
                      <a:pt x="704676" y="838899"/>
                    </a:cubicBezTo>
                    <a:cubicBezTo>
                      <a:pt x="1009476" y="1010873"/>
                      <a:pt x="1828800" y="1031845"/>
                      <a:pt x="1828800" y="1031845"/>
                    </a:cubicBezTo>
                    <a:lnTo>
                      <a:pt x="1828800" y="1031845"/>
                    </a:lnTo>
                  </a:path>
                </a:pathLst>
              </a:cu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任意多边形 32"/>
              <p:cNvSpPr/>
              <p:nvPr/>
            </p:nvSpPr>
            <p:spPr>
              <a:xfrm rot="17425162">
                <a:off x="1663466" y="2961241"/>
                <a:ext cx="1643954" cy="1171384"/>
              </a:xfrm>
              <a:custGeom>
                <a:avLst/>
                <a:gdLst>
                  <a:gd name="connsiteX0" fmla="*/ 0 w 1828800"/>
                  <a:gd name="connsiteY0" fmla="*/ 0 h 1031845"/>
                  <a:gd name="connsiteX1" fmla="*/ 704676 w 1828800"/>
                  <a:gd name="connsiteY1" fmla="*/ 838899 h 1031845"/>
                  <a:gd name="connsiteX2" fmla="*/ 1828800 w 1828800"/>
                  <a:gd name="connsiteY2" fmla="*/ 1031845 h 1031845"/>
                  <a:gd name="connsiteX3" fmla="*/ 1828800 w 1828800"/>
                  <a:gd name="connsiteY3" fmla="*/ 1031845 h 103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28800" h="1031845">
                    <a:moveTo>
                      <a:pt x="0" y="0"/>
                    </a:moveTo>
                    <a:cubicBezTo>
                      <a:pt x="199938" y="333462"/>
                      <a:pt x="399876" y="666925"/>
                      <a:pt x="704676" y="838899"/>
                    </a:cubicBezTo>
                    <a:cubicBezTo>
                      <a:pt x="1009476" y="1010873"/>
                      <a:pt x="1828800" y="1031845"/>
                      <a:pt x="1828800" y="1031845"/>
                    </a:cubicBezTo>
                    <a:lnTo>
                      <a:pt x="1828800" y="1031845"/>
                    </a:lnTo>
                  </a:path>
                </a:pathLst>
              </a:cu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2" name="直接连接符 31"/>
              <p:cNvCxnSpPr/>
              <p:nvPr/>
            </p:nvCxnSpPr>
            <p:spPr>
              <a:xfrm>
                <a:off x="1442906" y="3975895"/>
                <a:ext cx="2147582" cy="5755"/>
              </a:xfrm>
              <a:prstGeom prst="line">
                <a:avLst/>
              </a:prstGeom>
              <a:ln w="28575">
                <a:solidFill>
                  <a:srgbClr val="FF33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/>
            <p:cNvSpPr txBox="1"/>
            <p:nvPr/>
          </p:nvSpPr>
          <p:spPr>
            <a:xfrm>
              <a:off x="2499919" y="4538444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zh-CN" alt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529799" y="2351611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zh-CN" alt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52551" y="4395831"/>
              <a:ext cx="2265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i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zh-CN" alt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矩形 43"/>
                <p:cNvSpPr/>
                <p:nvPr/>
              </p:nvSpPr>
              <p:spPr>
                <a:xfrm>
                  <a:off x="3778527" y="3026096"/>
                  <a:ext cx="935104" cy="32195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4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altLang="zh-CN" sz="24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CN" sz="2400" b="1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400" b="1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zh-CN" sz="2400" b="1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sup>
                        </m:sSup>
                      </m:oMath>
                    </m:oMathPara>
                  </a14:m>
                  <a:endParaRPr lang="zh-CN" altLang="en-US" sz="1400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矩形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8527" y="3026096"/>
                  <a:ext cx="935104" cy="32195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矩形 44"/>
                <p:cNvSpPr/>
                <p:nvPr/>
              </p:nvSpPr>
              <p:spPr>
                <a:xfrm>
                  <a:off x="1057827" y="3054648"/>
                  <a:ext cx="1041275" cy="57075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lang="en-US" altLang="zh-CN" sz="2000" b="1" i="1" smtClean="0">
                            <a:solidFill>
                              <a:srgbClr val="00B0F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altLang="zh-CN" sz="2000" b="1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sz="2000" b="1" i="1">
                                    <a:solidFill>
                                      <a:srgbClr val="00B0F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altLang="zh-CN" sz="2000" b="1" i="1">
                                        <a:solidFill>
                                          <a:srgbClr val="00B0F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zh-CN" sz="2000" b="1" i="1">
                                        <a:solidFill>
                                          <a:srgbClr val="00B0F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altLang="zh-CN" sz="2000" b="1" i="1">
                                        <a:solidFill>
                                          <a:srgbClr val="00B0F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sz="2000" b="1" i="1">
                                <a:solidFill>
                                  <a:srgbClr val="00B0F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sup>
                        </m:sSup>
                      </m:oMath>
                    </m:oMathPara>
                  </a14:m>
                  <a:endParaRPr lang="zh-CN" altLang="en-US" sz="1200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矩形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7827" y="3054648"/>
                  <a:ext cx="1041275" cy="57075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任意多边形 10"/>
          <p:cNvSpPr/>
          <p:nvPr/>
        </p:nvSpPr>
        <p:spPr>
          <a:xfrm>
            <a:off x="3557203" y="3852360"/>
            <a:ext cx="1136580" cy="1727700"/>
          </a:xfrm>
          <a:custGeom>
            <a:avLst/>
            <a:gdLst>
              <a:gd name="connsiteX0" fmla="*/ 914400 w 914400"/>
              <a:gd name="connsiteY0" fmla="*/ 0 h 1610686"/>
              <a:gd name="connsiteX1" fmla="*/ 436228 w 914400"/>
              <a:gd name="connsiteY1" fmla="*/ 1342239 h 1610686"/>
              <a:gd name="connsiteX2" fmla="*/ 0 w 914400"/>
              <a:gd name="connsiteY2" fmla="*/ 1610686 h 1610686"/>
              <a:gd name="connsiteX3" fmla="*/ 0 w 914400"/>
              <a:gd name="connsiteY3" fmla="*/ 1610686 h 1610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1610686">
                <a:moveTo>
                  <a:pt x="914400" y="0"/>
                </a:moveTo>
                <a:cubicBezTo>
                  <a:pt x="751514" y="536895"/>
                  <a:pt x="588628" y="1073791"/>
                  <a:pt x="436228" y="1342239"/>
                </a:cubicBezTo>
                <a:cubicBezTo>
                  <a:pt x="283828" y="1610687"/>
                  <a:pt x="0" y="1610686"/>
                  <a:pt x="0" y="1610686"/>
                </a:cubicBezTo>
                <a:lnTo>
                  <a:pt x="0" y="1610686"/>
                </a:lnTo>
              </a:path>
            </a:pathLst>
          </a:custGeom>
          <a:noFill/>
          <a:ln w="38100">
            <a:solidFill>
              <a:srgbClr val="FF33CC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矩形 33"/>
              <p:cNvSpPr/>
              <p:nvPr/>
            </p:nvSpPr>
            <p:spPr>
              <a:xfrm>
                <a:off x="4358864" y="3370403"/>
                <a:ext cx="11650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1" i="1" smtClean="0">
                          <a:solidFill>
                            <a:srgbClr val="FF33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altLang="zh-CN" sz="2400" b="1" i="1" smtClean="0">
                          <a:solidFill>
                            <a:srgbClr val="FF33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400" b="1" i="1">
                              <a:solidFill>
                                <a:srgbClr val="FF33CC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1" i="1" smtClean="0">
                              <a:solidFill>
                                <a:srgbClr val="FF33CC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altLang="zh-CN" sz="2400" b="1" i="1">
                              <a:solidFill>
                                <a:srgbClr val="FF33CC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zh-CN" altLang="en-US" sz="14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4" name="矩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864" y="3370403"/>
                <a:ext cx="1165063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任意多边形 11"/>
          <p:cNvSpPr/>
          <p:nvPr/>
        </p:nvSpPr>
        <p:spPr>
          <a:xfrm>
            <a:off x="3560113" y="3852360"/>
            <a:ext cx="1086246" cy="1720188"/>
          </a:xfrm>
          <a:custGeom>
            <a:avLst/>
            <a:gdLst>
              <a:gd name="connsiteX0" fmla="*/ 0 w 1317071"/>
              <a:gd name="connsiteY0" fmla="*/ 0 h 1686187"/>
              <a:gd name="connsiteX1" fmla="*/ 629174 w 1317071"/>
              <a:gd name="connsiteY1" fmla="*/ 1367406 h 1686187"/>
              <a:gd name="connsiteX2" fmla="*/ 1317071 w 1317071"/>
              <a:gd name="connsiteY2" fmla="*/ 1686187 h 1686187"/>
              <a:gd name="connsiteX3" fmla="*/ 1317071 w 1317071"/>
              <a:gd name="connsiteY3" fmla="*/ 1686187 h 168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7071" h="1686187">
                <a:moveTo>
                  <a:pt x="0" y="0"/>
                </a:moveTo>
                <a:cubicBezTo>
                  <a:pt x="204831" y="543187"/>
                  <a:pt x="409662" y="1086375"/>
                  <a:pt x="629174" y="1367406"/>
                </a:cubicBezTo>
                <a:cubicBezTo>
                  <a:pt x="848686" y="1648437"/>
                  <a:pt x="1317071" y="1686187"/>
                  <a:pt x="1317071" y="1686187"/>
                </a:cubicBezTo>
                <a:lnTo>
                  <a:pt x="1317071" y="1686187"/>
                </a:lnTo>
              </a:path>
            </a:pathLst>
          </a:cu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矩形 34"/>
              <p:cNvSpPr/>
              <p:nvPr/>
            </p:nvSpPr>
            <p:spPr>
              <a:xfrm>
                <a:off x="2935645" y="3081548"/>
                <a:ext cx="1297343" cy="818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solidFill>
                            <a:srgbClr val="FF33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altLang="zh-CN" sz="2000" b="1" i="1" smtClean="0">
                          <a:solidFill>
                            <a:srgbClr val="FF33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2000" b="1" i="1">
                              <a:solidFill>
                                <a:srgbClr val="FF33CC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2000" b="1" i="1">
                                  <a:solidFill>
                                    <a:srgbClr val="FF33CC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sz="2000" b="1" i="1">
                                      <a:solidFill>
                                        <a:srgbClr val="FF33CC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sz="2000" b="1" i="1">
                                      <a:solidFill>
                                        <a:srgbClr val="FF33CC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altLang="zh-CN" sz="2000" b="1" i="1" smtClean="0">
                                      <a:solidFill>
                                        <a:srgbClr val="FF33CC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sz="2000" b="1" i="1">
                              <a:solidFill>
                                <a:srgbClr val="FF33CC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zh-CN" altLang="en-US" sz="16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5" name="矩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645" y="3081548"/>
                <a:ext cx="1297343" cy="81842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矩形 90"/>
              <p:cNvSpPr/>
              <p:nvPr/>
            </p:nvSpPr>
            <p:spPr>
              <a:xfrm>
                <a:off x="5548896" y="4933017"/>
                <a:ext cx="116326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zh-CN" altLang="en-US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矩形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896" y="4933017"/>
                <a:ext cx="1163267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3121110" y="5009961"/>
                <a:ext cx="7922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altLang="zh-CN" b="1" i="1" smtClean="0">
                          <a:solidFill>
                            <a:srgbClr val="FFFF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11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110" y="5009961"/>
                <a:ext cx="792205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3414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 animBg="1"/>
      <p:bldP spid="34" grpId="0"/>
      <p:bldP spid="12" grpId="0" animBg="1"/>
      <p:bldP spid="35" grpId="0"/>
      <p:bldP spid="91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5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1302</Words>
  <Application>Microsoft Office PowerPoint</Application>
  <PresentationFormat>自定义</PresentationFormat>
  <Paragraphs>151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5_Office 主题</vt:lpstr>
      <vt:lpstr>6_Office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LiuYuXin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春秋广告</dc:creator>
  <cp:lastModifiedBy>pc</cp:lastModifiedBy>
  <cp:revision>327</cp:revision>
  <dcterms:created xsi:type="dcterms:W3CDTF">2016-10-10T02:55:00Z</dcterms:created>
  <dcterms:modified xsi:type="dcterms:W3CDTF">2020-10-20T01:02:14Z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