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sldIdLst>
    <p:sldId id="312" r:id="rId3"/>
    <p:sldId id="321" r:id="rId4"/>
    <p:sldId id="314" r:id="rId5"/>
    <p:sldId id="322" r:id="rId6"/>
    <p:sldId id="324" r:id="rId7"/>
    <p:sldId id="325" r:id="rId8"/>
    <p:sldId id="316" r:id="rId9"/>
    <p:sldId id="323" r:id="rId10"/>
    <p:sldId id="327" r:id="rId11"/>
    <p:sldId id="326" r:id="rId12"/>
    <p:sldId id="32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D107F22D-A1B5-4BA3-9BDD-58CC7DB4147A}">
          <p14:sldIdLst>
            <p14:sldId id="312"/>
            <p14:sldId id="321"/>
            <p14:sldId id="314"/>
            <p14:sldId id="322"/>
            <p14:sldId id="324"/>
            <p14:sldId id="325"/>
            <p14:sldId id="316"/>
            <p14:sldId id="323"/>
            <p14:sldId id="327"/>
            <p14:sldId id="326"/>
            <p14:sldId id="320"/>
          </p14:sldIdLst>
        </p14:section>
        <p14:section name="无标题节" id="{BB5E2768-3B4C-49AB-A49B-CA55B11028A6}">
          <p14:sldIdLst/>
        </p14:section>
        <p14:section name="无标题节" id="{13FB1A6E-F41E-4C9D-A53F-8637CAD3B813}">
          <p14:sldIdLst/>
        </p14:section>
      </p14:sectionLst>
    </p:ext>
    <p:ext uri="{EFAFB233-063F-42B5-8137-9DF3F51BA10A}">
      <p15:sldGuideLst xmlns:p15="http://schemas.microsoft.com/office/powerpoint/2012/main">
        <p15:guide id="1" orient="horz" pos="2160">
          <p15:clr>
            <a:srgbClr val="A4A3A4"/>
          </p15:clr>
        </p15:guide>
        <p15:guide id="2" pos="38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B330"/>
    <a:srgbClr val="025D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showGuides="1">
      <p:cViewPr varScale="1">
        <p:scale>
          <a:sx n="110" d="100"/>
          <a:sy n="110" d="100"/>
        </p:scale>
        <p:origin x="378" y="102"/>
      </p:cViewPr>
      <p:guideLst>
        <p:guide orient="horz" pos="2160"/>
        <p:guide pos="384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84776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48201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97291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93792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48295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11828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78375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9703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49440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1841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68079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5E588C6-011E-4463-BF32-E390AFBB2A93}" type="datetimeFigureOut">
              <a:rPr lang="zh-CN" altLang="en-US" smtClean="0"/>
              <a:pPr/>
              <a:t>2020/6/29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E113371-6F12-47A3-B6E8-44E1B6431AF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588C6-011E-4463-BF32-E390AFBB2A93}" type="datetimeFigureOut">
              <a:rPr lang="zh-CN" altLang="en-US" smtClean="0"/>
              <a:pPr/>
              <a:t>2020/6/29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13371-6F12-47A3-B6E8-44E1B6431AF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588C6-011E-4463-BF32-E390AFBB2A93}" type="datetimeFigureOut">
              <a:rPr lang="zh-CN" altLang="en-US" smtClean="0">
                <a:solidFill>
                  <a:prstClr val="black">
                    <a:tint val="75000"/>
                  </a:prstClr>
                </a:solidFill>
              </a:rPr>
              <a:pPr/>
              <a:t>2020/6/29</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13371-6F12-47A3-B6E8-44E1B6431AF0}"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711124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t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8" Type="http://schemas.openxmlformats.org/officeDocument/2006/relationships/image" Target="../media/image590.png"/><Relationship Id="rId3" Type="http://schemas.openxmlformats.org/officeDocument/2006/relationships/image" Target="../media/image2.png"/><Relationship Id="rId21" Type="http://schemas.openxmlformats.org/officeDocument/2006/relationships/image" Target="../media/image4.tif"/><Relationship Id="rId7" Type="http://schemas.openxmlformats.org/officeDocument/2006/relationships/image" Target="../media/image11.png"/><Relationship Id="rId17" Type="http://schemas.openxmlformats.org/officeDocument/2006/relationships/image" Target="../media/image320.png"/><Relationship Id="rId2" Type="http://schemas.openxmlformats.org/officeDocument/2006/relationships/image" Target="../media/image1.png"/><Relationship Id="rId16" Type="http://schemas.openxmlformats.org/officeDocument/2006/relationships/image" Target="../media/image310.png"/><Relationship Id="rId20" Type="http://schemas.openxmlformats.org/officeDocument/2006/relationships/image" Target="../media/image610.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15" Type="http://schemas.openxmlformats.org/officeDocument/2006/relationships/image" Target="../media/image300.png"/><Relationship Id="rId19" Type="http://schemas.openxmlformats.org/officeDocument/2006/relationships/image" Target="../media/image600.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8" Type="http://schemas.openxmlformats.org/officeDocument/2006/relationships/image" Target="../media/image61.png"/><Relationship Id="rId3" Type="http://schemas.openxmlformats.org/officeDocument/2006/relationships/image" Target="../media/image2.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4.ti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11" Type="http://schemas.openxmlformats.org/officeDocument/2006/relationships/image" Target="../media/image6.png"/><Relationship Id="rId5" Type="http://schemas.openxmlformats.org/officeDocument/2006/relationships/image" Target="../media/image4.tif"/><Relationship Id="rId10"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40.png"/><Relationship Id="rId18" Type="http://schemas.openxmlformats.org/officeDocument/2006/relationships/image" Target="../media/image19.png"/><Relationship Id="rId26" Type="http://schemas.openxmlformats.org/officeDocument/2006/relationships/image" Target="../media/image26.png"/><Relationship Id="rId3" Type="http://schemas.openxmlformats.org/officeDocument/2006/relationships/image" Target="../media/image2.png"/><Relationship Id="rId21" Type="http://schemas.openxmlformats.org/officeDocument/2006/relationships/image" Target="../media/image22.png"/><Relationship Id="rId7" Type="http://schemas.openxmlformats.org/officeDocument/2006/relationships/image" Target="../media/image11.png"/><Relationship Id="rId17" Type="http://schemas.openxmlformats.org/officeDocument/2006/relationships/image" Target="../media/image18.png"/><Relationship Id="rId25" Type="http://schemas.openxmlformats.org/officeDocument/2006/relationships/image" Target="../media/image4.tif"/><Relationship Id="rId2" Type="http://schemas.openxmlformats.org/officeDocument/2006/relationships/image" Target="../media/image1.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10.png"/><Relationship Id="rId24" Type="http://schemas.openxmlformats.org/officeDocument/2006/relationships/image" Target="../media/image25.png"/><Relationship Id="rId5" Type="http://schemas.openxmlformats.org/officeDocument/2006/relationships/image" Target="../media/image9.pn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4.png"/><Relationship Id="rId19" Type="http://schemas.openxmlformats.org/officeDocument/2006/relationships/image" Target="../media/image20.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7.png"/></Relationships>
</file>

<file path=ppt/slides/_rels/slide4.xml.rels><?xml version="1.0" encoding="UTF-8" standalone="yes"?>
<Relationships xmlns="http://schemas.openxmlformats.org/package/2006/relationships"><Relationship Id="rId13" Type="http://schemas.openxmlformats.org/officeDocument/2006/relationships/image" Target="../media/image29.png"/><Relationship Id="rId18" Type="http://schemas.openxmlformats.org/officeDocument/2006/relationships/image" Target="../media/image34.png"/><Relationship Id="rId3" Type="http://schemas.openxmlformats.org/officeDocument/2006/relationships/image" Target="../media/image2.png"/><Relationship Id="rId21" Type="http://schemas.openxmlformats.org/officeDocument/2006/relationships/image" Target="../media/image37.png"/><Relationship Id="rId7" Type="http://schemas.openxmlformats.org/officeDocument/2006/relationships/image" Target="../media/image11.png"/><Relationship Id="rId12" Type="http://schemas.openxmlformats.org/officeDocument/2006/relationships/image" Target="../media/image4.tif"/><Relationship Id="rId17" Type="http://schemas.openxmlformats.org/officeDocument/2006/relationships/image" Target="../media/image33.png"/><Relationship Id="rId2" Type="http://schemas.openxmlformats.org/officeDocument/2006/relationships/image" Target="../media/image1.png"/><Relationship Id="rId16" Type="http://schemas.openxmlformats.org/officeDocument/2006/relationships/image" Target="../media/image32.png"/><Relationship Id="rId20" Type="http://schemas.openxmlformats.org/officeDocument/2006/relationships/image" Target="../media/image36.png"/><Relationship Id="rId1" Type="http://schemas.openxmlformats.org/officeDocument/2006/relationships/slideLayout" Target="../slideLayouts/slideLayout12.xml"/><Relationship Id="rId6" Type="http://schemas.openxmlformats.org/officeDocument/2006/relationships/image" Target="../media/image10.png"/><Relationship Id="rId11" Type="http://schemas.openxmlformats.org/officeDocument/2006/relationships/image" Target="../media/image28.png"/><Relationship Id="rId5" Type="http://schemas.openxmlformats.org/officeDocument/2006/relationships/image" Target="../media/image9.png"/><Relationship Id="rId15" Type="http://schemas.openxmlformats.org/officeDocument/2006/relationships/image" Target="../media/image31.png"/><Relationship Id="rId10" Type="http://schemas.openxmlformats.org/officeDocument/2006/relationships/image" Target="../media/image270.png"/><Relationship Id="rId19" Type="http://schemas.openxmlformats.org/officeDocument/2006/relationships/image" Target="../media/image35.png"/><Relationship Id="rId4" Type="http://schemas.openxmlformats.org/officeDocument/2006/relationships/image" Target="../media/image8.png"/><Relationship Id="rId9" Type="http://schemas.openxmlformats.org/officeDocument/2006/relationships/image" Target="../media/image260.png"/><Relationship Id="rId14" Type="http://schemas.openxmlformats.org/officeDocument/2006/relationships/image" Target="../media/image30.png"/></Relationships>
</file>

<file path=ppt/slides/_rels/slide5.xml.rels><?xml version="1.0" encoding="UTF-8" standalone="yes"?>
<Relationships xmlns="http://schemas.openxmlformats.org/package/2006/relationships"><Relationship Id="rId8" Type="http://schemas.openxmlformats.org/officeDocument/2006/relationships/image" Target="../media/image38.png"/><Relationship Id="rId13" Type="http://schemas.openxmlformats.org/officeDocument/2006/relationships/image" Target="../media/image40.png"/><Relationship Id="rId3" Type="http://schemas.openxmlformats.org/officeDocument/2006/relationships/image" Target="../media/image2.png"/><Relationship Id="rId7" Type="http://schemas.openxmlformats.org/officeDocument/2006/relationships/image" Target="../media/image11.png"/><Relationship Id="rId12" Type="http://schemas.openxmlformats.org/officeDocument/2006/relationships/image" Target="../media/image50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490.png"/><Relationship Id="rId5" Type="http://schemas.openxmlformats.org/officeDocument/2006/relationships/image" Target="../media/image9.png"/><Relationship Id="rId15" Type="http://schemas.openxmlformats.org/officeDocument/2006/relationships/image" Target="../media/image4.tif"/><Relationship Id="rId4" Type="http://schemas.openxmlformats.org/officeDocument/2006/relationships/image" Target="../media/image8.png"/><Relationship Id="rId9" Type="http://schemas.openxmlformats.org/officeDocument/2006/relationships/image" Target="../media/image39.png"/><Relationship Id="rId14" Type="http://schemas.openxmlformats.org/officeDocument/2006/relationships/image" Target="../media/image41.png"/></Relationships>
</file>

<file path=ppt/slides/_rels/slide6.xml.rels><?xml version="1.0" encoding="UTF-8" standalone="yes"?>
<Relationships xmlns="http://schemas.openxmlformats.org/package/2006/relationships"><Relationship Id="rId8" Type="http://schemas.openxmlformats.org/officeDocument/2006/relationships/image" Target="../media/image42.png"/><Relationship Id="rId13" Type="http://schemas.openxmlformats.org/officeDocument/2006/relationships/image" Target="../media/image57.png"/><Relationship Id="rId3" Type="http://schemas.openxmlformats.org/officeDocument/2006/relationships/image" Target="../media/image2.png"/><Relationship Id="rId7" Type="http://schemas.openxmlformats.org/officeDocument/2006/relationships/image" Target="../media/image11.png"/><Relationship Id="rId12" Type="http://schemas.openxmlformats.org/officeDocument/2006/relationships/image" Target="../media/image5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55.png"/><Relationship Id="rId5" Type="http://schemas.openxmlformats.org/officeDocument/2006/relationships/image" Target="../media/image9.png"/><Relationship Id="rId15" Type="http://schemas.openxmlformats.org/officeDocument/2006/relationships/image" Target="../media/image4.tif"/><Relationship Id="rId10" Type="http://schemas.openxmlformats.org/officeDocument/2006/relationships/image" Target="../media/image54.png"/><Relationship Id="rId4" Type="http://schemas.openxmlformats.org/officeDocument/2006/relationships/image" Target="../media/image8.png"/><Relationship Id="rId14" Type="http://schemas.openxmlformats.org/officeDocument/2006/relationships/image" Target="../media/image58.png"/></Relationships>
</file>

<file path=ppt/slides/_rels/slide7.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2.png"/><Relationship Id="rId7" Type="http://schemas.openxmlformats.org/officeDocument/2006/relationships/image" Target="../media/image11.png"/><Relationship Id="rId12" Type="http://schemas.openxmlformats.org/officeDocument/2006/relationships/image" Target="../media/image4.t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411.png"/><Relationship Id="rId5" Type="http://schemas.openxmlformats.org/officeDocument/2006/relationships/image" Target="../media/image9.png"/><Relationship Id="rId10" Type="http://schemas.openxmlformats.org/officeDocument/2006/relationships/image" Target="../media/image401.png"/><Relationship Id="rId4" Type="http://schemas.openxmlformats.org/officeDocument/2006/relationships/image" Target="../media/image8.png"/><Relationship Id="rId9" Type="http://schemas.openxmlformats.org/officeDocument/2006/relationships/image" Target="../media/image390.png"/></Relationships>
</file>

<file path=ppt/slides/_rels/slide8.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400.png"/><Relationship Id="rId18" Type="http://schemas.openxmlformats.org/officeDocument/2006/relationships/image" Target="../media/image45.png"/><Relationship Id="rId3" Type="http://schemas.openxmlformats.org/officeDocument/2006/relationships/image" Target="../media/image2.png"/><Relationship Id="rId21" Type="http://schemas.openxmlformats.org/officeDocument/2006/relationships/image" Target="../media/image48.png"/><Relationship Id="rId7" Type="http://schemas.openxmlformats.org/officeDocument/2006/relationships/image" Target="../media/image11.png"/><Relationship Id="rId12" Type="http://schemas.openxmlformats.org/officeDocument/2006/relationships/image" Target="../media/image4.tif"/><Relationship Id="rId17" Type="http://schemas.openxmlformats.org/officeDocument/2006/relationships/image" Target="../media/image440.png"/><Relationship Id="rId2" Type="http://schemas.openxmlformats.org/officeDocument/2006/relationships/image" Target="../media/image1.png"/><Relationship Id="rId16" Type="http://schemas.openxmlformats.org/officeDocument/2006/relationships/image" Target="../media/image430.png"/><Relationship Id="rId20" Type="http://schemas.openxmlformats.org/officeDocument/2006/relationships/image" Target="../media/image47.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421.png"/><Relationship Id="rId5" Type="http://schemas.openxmlformats.org/officeDocument/2006/relationships/image" Target="../media/image9.png"/><Relationship Id="rId15" Type="http://schemas.openxmlformats.org/officeDocument/2006/relationships/image" Target="../media/image420.png"/><Relationship Id="rId23" Type="http://schemas.openxmlformats.org/officeDocument/2006/relationships/image" Target="../media/image50.png"/><Relationship Id="rId19" Type="http://schemas.openxmlformats.org/officeDocument/2006/relationships/image" Target="../media/image46.png"/><Relationship Id="rId4" Type="http://schemas.openxmlformats.org/officeDocument/2006/relationships/image" Target="../media/image8.png"/><Relationship Id="rId9" Type="http://schemas.openxmlformats.org/officeDocument/2006/relationships/image" Target="../media/image431.png"/><Relationship Id="rId14" Type="http://schemas.openxmlformats.org/officeDocument/2006/relationships/image" Target="../media/image410.png"/><Relationship Id="rId22" Type="http://schemas.openxmlformats.org/officeDocument/2006/relationships/image" Target="../media/image49.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1.png"/><Relationship Id="rId12" Type="http://schemas.openxmlformats.org/officeDocument/2006/relationships/image" Target="../media/image4.ti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60.png"/><Relationship Id="rId5" Type="http://schemas.openxmlformats.org/officeDocument/2006/relationships/image" Target="../media/image9.png"/><Relationship Id="rId10" Type="http://schemas.openxmlformats.org/officeDocument/2006/relationships/image" Target="../media/image5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714" y="5722027"/>
            <a:ext cx="1766090" cy="963089"/>
          </a:xfrm>
          <a:prstGeom prst="rect">
            <a:avLst/>
          </a:prstGeom>
          <a:effectLst>
            <a:reflection blurRad="6350" stA="52000" endA="300" endPos="35000" dir="5400000" sy="-100000" algn="bl" rotWithShape="0"/>
          </a:effectLst>
        </p:spPr>
      </p:pic>
      <p:pic>
        <p:nvPicPr>
          <p:cNvPr id="37" name="图片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9471" y="6301399"/>
            <a:ext cx="657364" cy="116674"/>
          </a:xfrm>
          <a:prstGeom prst="rect">
            <a:avLst/>
          </a:prstGeom>
          <a:effectLst/>
        </p:spPr>
      </p:pic>
      <p:grpSp>
        <p:nvGrpSpPr>
          <p:cNvPr id="167" name="Group 30"/>
          <p:cNvGrpSpPr>
            <a:grpSpLocks noChangeAspect="1"/>
          </p:cNvGrpSpPr>
          <p:nvPr/>
        </p:nvGrpSpPr>
        <p:grpSpPr bwMode="auto">
          <a:xfrm>
            <a:off x="10166744" y="252312"/>
            <a:ext cx="1619689" cy="1020904"/>
            <a:chOff x="1688" y="801"/>
            <a:chExt cx="4309" cy="2716"/>
          </a:xfrm>
          <a:solidFill>
            <a:schemeClr val="bg1">
              <a:lumMod val="95000"/>
              <a:alpha val="60000"/>
            </a:schemeClr>
          </a:solidFill>
        </p:grpSpPr>
        <p:sp>
          <p:nvSpPr>
            <p:cNvPr id="168" name="Freeform 31"/>
            <p:cNvSpPr/>
            <p:nvPr/>
          </p:nvSpPr>
          <p:spPr bwMode="auto">
            <a:xfrm>
              <a:off x="2523" y="3280"/>
              <a:ext cx="187" cy="187"/>
            </a:xfrm>
            <a:custGeom>
              <a:avLst/>
              <a:gdLst>
                <a:gd name="T0" fmla="*/ 68 w 79"/>
                <a:gd name="T1" fmla="*/ 2 h 79"/>
                <a:gd name="T2" fmla="*/ 4 w 79"/>
                <a:gd name="T3" fmla="*/ 75 h 79"/>
                <a:gd name="T4" fmla="*/ 10 w 79"/>
                <a:gd name="T5" fmla="*/ 77 h 79"/>
                <a:gd name="T6" fmla="*/ 75 w 79"/>
                <a:gd name="T7" fmla="*/ 4 h 79"/>
                <a:gd name="T8" fmla="*/ 68 w 79"/>
                <a:gd name="T9" fmla="*/ 2 h 79"/>
              </a:gdLst>
              <a:ahLst/>
              <a:cxnLst>
                <a:cxn ang="0">
                  <a:pos x="T0" y="T1"/>
                </a:cxn>
                <a:cxn ang="0">
                  <a:pos x="T2" y="T3"/>
                </a:cxn>
                <a:cxn ang="0">
                  <a:pos x="T4" y="T5"/>
                </a:cxn>
                <a:cxn ang="0">
                  <a:pos x="T6" y="T7"/>
                </a:cxn>
                <a:cxn ang="0">
                  <a:pos x="T8" y="T9"/>
                </a:cxn>
              </a:cxnLst>
              <a:rect l="0" t="0" r="r" b="b"/>
              <a:pathLst>
                <a:path w="79" h="79">
                  <a:moveTo>
                    <a:pt x="68" y="2"/>
                  </a:moveTo>
                  <a:cubicBezTo>
                    <a:pt x="44" y="23"/>
                    <a:pt x="28" y="53"/>
                    <a:pt x="4" y="75"/>
                  </a:cubicBezTo>
                  <a:cubicBezTo>
                    <a:pt x="0" y="78"/>
                    <a:pt x="8" y="79"/>
                    <a:pt x="10" y="77"/>
                  </a:cubicBezTo>
                  <a:cubicBezTo>
                    <a:pt x="35" y="55"/>
                    <a:pt x="50" y="25"/>
                    <a:pt x="75" y="4"/>
                  </a:cubicBezTo>
                  <a:cubicBezTo>
                    <a:pt x="79" y="0"/>
                    <a:pt x="71" y="0"/>
                    <a:pt x="68"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69" name="Freeform 32"/>
            <p:cNvSpPr/>
            <p:nvPr/>
          </p:nvSpPr>
          <p:spPr bwMode="auto">
            <a:xfrm>
              <a:off x="3515" y="3406"/>
              <a:ext cx="158" cy="19"/>
            </a:xfrm>
            <a:custGeom>
              <a:avLst/>
              <a:gdLst>
                <a:gd name="T0" fmla="*/ 6 w 67"/>
                <a:gd name="T1" fmla="*/ 7 h 8"/>
                <a:gd name="T2" fmla="*/ 57 w 67"/>
                <a:gd name="T3" fmla="*/ 7 h 8"/>
                <a:gd name="T4" fmla="*/ 62 w 67"/>
                <a:gd name="T5" fmla="*/ 4 h 8"/>
                <a:gd name="T6" fmla="*/ 8 w 67"/>
                <a:gd name="T7" fmla="*/ 4 h 8"/>
                <a:gd name="T8" fmla="*/ 6 w 67"/>
                <a:gd name="T9" fmla="*/ 7 h 8"/>
              </a:gdLst>
              <a:ahLst/>
              <a:cxnLst>
                <a:cxn ang="0">
                  <a:pos x="T0" y="T1"/>
                </a:cxn>
                <a:cxn ang="0">
                  <a:pos x="T2" y="T3"/>
                </a:cxn>
                <a:cxn ang="0">
                  <a:pos x="T4" y="T5"/>
                </a:cxn>
                <a:cxn ang="0">
                  <a:pos x="T6" y="T7"/>
                </a:cxn>
                <a:cxn ang="0">
                  <a:pos x="T8" y="T9"/>
                </a:cxn>
              </a:cxnLst>
              <a:rect l="0" t="0" r="r" b="b"/>
              <a:pathLst>
                <a:path w="67" h="8">
                  <a:moveTo>
                    <a:pt x="6" y="7"/>
                  </a:moveTo>
                  <a:cubicBezTo>
                    <a:pt x="23" y="3"/>
                    <a:pt x="40" y="7"/>
                    <a:pt x="57" y="7"/>
                  </a:cubicBezTo>
                  <a:cubicBezTo>
                    <a:pt x="59" y="7"/>
                    <a:pt x="67" y="4"/>
                    <a:pt x="62" y="4"/>
                  </a:cubicBezTo>
                  <a:cubicBezTo>
                    <a:pt x="44" y="4"/>
                    <a:pt x="26" y="0"/>
                    <a:pt x="8" y="4"/>
                  </a:cubicBezTo>
                  <a:cubicBezTo>
                    <a:pt x="5" y="5"/>
                    <a:pt x="0" y="8"/>
                    <a:pt x="6"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0" name="Freeform 33"/>
            <p:cNvSpPr/>
            <p:nvPr/>
          </p:nvSpPr>
          <p:spPr bwMode="auto">
            <a:xfrm>
              <a:off x="3269" y="3297"/>
              <a:ext cx="118" cy="125"/>
            </a:xfrm>
            <a:custGeom>
              <a:avLst/>
              <a:gdLst>
                <a:gd name="T0" fmla="*/ 39 w 50"/>
                <a:gd name="T1" fmla="*/ 3 h 53"/>
                <a:gd name="T2" fmla="*/ 4 w 50"/>
                <a:gd name="T3" fmla="*/ 46 h 53"/>
                <a:gd name="T4" fmla="*/ 10 w 50"/>
                <a:gd name="T5" fmla="*/ 51 h 53"/>
                <a:gd name="T6" fmla="*/ 48 w 50"/>
                <a:gd name="T7" fmla="*/ 5 h 53"/>
                <a:gd name="T8" fmla="*/ 39 w 50"/>
                <a:gd name="T9" fmla="*/ 3 h 53"/>
              </a:gdLst>
              <a:ahLst/>
              <a:cxnLst>
                <a:cxn ang="0">
                  <a:pos x="T0" y="T1"/>
                </a:cxn>
                <a:cxn ang="0">
                  <a:pos x="T2" y="T3"/>
                </a:cxn>
                <a:cxn ang="0">
                  <a:pos x="T4" y="T5"/>
                </a:cxn>
                <a:cxn ang="0">
                  <a:pos x="T6" y="T7"/>
                </a:cxn>
                <a:cxn ang="0">
                  <a:pos x="T8" y="T9"/>
                </a:cxn>
              </a:cxnLst>
              <a:rect l="0" t="0" r="r" b="b"/>
              <a:pathLst>
                <a:path w="50" h="53">
                  <a:moveTo>
                    <a:pt x="39" y="3"/>
                  </a:moveTo>
                  <a:cubicBezTo>
                    <a:pt x="31" y="20"/>
                    <a:pt x="19" y="35"/>
                    <a:pt x="4" y="46"/>
                  </a:cubicBezTo>
                  <a:cubicBezTo>
                    <a:pt x="0" y="50"/>
                    <a:pt x="6" y="53"/>
                    <a:pt x="10" y="51"/>
                  </a:cubicBezTo>
                  <a:cubicBezTo>
                    <a:pt x="26" y="38"/>
                    <a:pt x="38" y="22"/>
                    <a:pt x="48" y="5"/>
                  </a:cubicBezTo>
                  <a:cubicBezTo>
                    <a:pt x="50" y="0"/>
                    <a:pt x="41" y="0"/>
                    <a:pt x="3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1" name="Freeform 34"/>
            <p:cNvSpPr/>
            <p:nvPr/>
          </p:nvSpPr>
          <p:spPr bwMode="auto">
            <a:xfrm>
              <a:off x="3243" y="3323"/>
              <a:ext cx="137" cy="118"/>
            </a:xfrm>
            <a:custGeom>
              <a:avLst/>
              <a:gdLst>
                <a:gd name="T0" fmla="*/ 2 w 58"/>
                <a:gd name="T1" fmla="*/ 7 h 50"/>
                <a:gd name="T2" fmla="*/ 47 w 58"/>
                <a:gd name="T3" fmla="*/ 48 h 50"/>
                <a:gd name="T4" fmla="*/ 54 w 58"/>
                <a:gd name="T5" fmla="*/ 43 h 50"/>
                <a:gd name="T6" fmla="*/ 10 w 58"/>
                <a:gd name="T7" fmla="*/ 3 h 50"/>
                <a:gd name="T8" fmla="*/ 2 w 58"/>
                <a:gd name="T9" fmla="*/ 7 h 50"/>
              </a:gdLst>
              <a:ahLst/>
              <a:cxnLst>
                <a:cxn ang="0">
                  <a:pos x="T0" y="T1"/>
                </a:cxn>
                <a:cxn ang="0">
                  <a:pos x="T2" y="T3"/>
                </a:cxn>
                <a:cxn ang="0">
                  <a:pos x="T4" y="T5"/>
                </a:cxn>
                <a:cxn ang="0">
                  <a:pos x="T6" y="T7"/>
                </a:cxn>
                <a:cxn ang="0">
                  <a:pos x="T8" y="T9"/>
                </a:cxn>
              </a:cxnLst>
              <a:rect l="0" t="0" r="r" b="b"/>
              <a:pathLst>
                <a:path w="58" h="50">
                  <a:moveTo>
                    <a:pt x="2" y="7"/>
                  </a:moveTo>
                  <a:cubicBezTo>
                    <a:pt x="15" y="23"/>
                    <a:pt x="31" y="36"/>
                    <a:pt x="47" y="48"/>
                  </a:cubicBezTo>
                  <a:cubicBezTo>
                    <a:pt x="50" y="50"/>
                    <a:pt x="58" y="46"/>
                    <a:pt x="54" y="43"/>
                  </a:cubicBezTo>
                  <a:cubicBezTo>
                    <a:pt x="38" y="31"/>
                    <a:pt x="22" y="19"/>
                    <a:pt x="10" y="3"/>
                  </a:cubicBezTo>
                  <a:cubicBezTo>
                    <a:pt x="8" y="0"/>
                    <a:pt x="0" y="4"/>
                    <a:pt x="2"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2" name="Freeform 35"/>
            <p:cNvSpPr/>
            <p:nvPr/>
          </p:nvSpPr>
          <p:spPr bwMode="auto">
            <a:xfrm>
              <a:off x="3493" y="3275"/>
              <a:ext cx="52" cy="242"/>
            </a:xfrm>
            <a:custGeom>
              <a:avLst/>
              <a:gdLst>
                <a:gd name="T0" fmla="*/ 1 w 22"/>
                <a:gd name="T1" fmla="*/ 6 h 102"/>
                <a:gd name="T2" fmla="*/ 5 w 22"/>
                <a:gd name="T3" fmla="*/ 97 h 102"/>
                <a:gd name="T4" fmla="*/ 13 w 22"/>
                <a:gd name="T5" fmla="*/ 98 h 102"/>
                <a:gd name="T6" fmla="*/ 9 w 22"/>
                <a:gd name="T7" fmla="*/ 4 h 102"/>
                <a:gd name="T8" fmla="*/ 1 w 22"/>
                <a:gd name="T9" fmla="*/ 6 h 102"/>
              </a:gdLst>
              <a:ahLst/>
              <a:cxnLst>
                <a:cxn ang="0">
                  <a:pos x="T0" y="T1"/>
                </a:cxn>
                <a:cxn ang="0">
                  <a:pos x="T2" y="T3"/>
                </a:cxn>
                <a:cxn ang="0">
                  <a:pos x="T4" y="T5"/>
                </a:cxn>
                <a:cxn ang="0">
                  <a:pos x="T6" y="T7"/>
                </a:cxn>
                <a:cxn ang="0">
                  <a:pos x="T8" y="T9"/>
                </a:cxn>
              </a:cxnLst>
              <a:rect l="0" t="0" r="r" b="b"/>
              <a:pathLst>
                <a:path w="22" h="102">
                  <a:moveTo>
                    <a:pt x="1" y="6"/>
                  </a:moveTo>
                  <a:cubicBezTo>
                    <a:pt x="10" y="34"/>
                    <a:pt x="14" y="68"/>
                    <a:pt x="5" y="97"/>
                  </a:cubicBezTo>
                  <a:cubicBezTo>
                    <a:pt x="4" y="102"/>
                    <a:pt x="12" y="102"/>
                    <a:pt x="13" y="98"/>
                  </a:cubicBezTo>
                  <a:cubicBezTo>
                    <a:pt x="22" y="69"/>
                    <a:pt x="18" y="33"/>
                    <a:pt x="9" y="4"/>
                  </a:cubicBezTo>
                  <a:cubicBezTo>
                    <a:pt x="8" y="0"/>
                    <a:pt x="0" y="2"/>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3" name="Freeform 36"/>
            <p:cNvSpPr/>
            <p:nvPr/>
          </p:nvSpPr>
          <p:spPr bwMode="auto">
            <a:xfrm>
              <a:off x="4068" y="3328"/>
              <a:ext cx="90" cy="111"/>
            </a:xfrm>
            <a:custGeom>
              <a:avLst/>
              <a:gdLst>
                <a:gd name="T0" fmla="*/ 0 w 38"/>
                <a:gd name="T1" fmla="*/ 4 h 47"/>
                <a:gd name="T2" fmla="*/ 29 w 38"/>
                <a:gd name="T3" fmla="*/ 45 h 47"/>
                <a:gd name="T4" fmla="*/ 37 w 38"/>
                <a:gd name="T5" fmla="*/ 42 h 47"/>
                <a:gd name="T6" fmla="*/ 9 w 38"/>
                <a:gd name="T7" fmla="*/ 2 h 47"/>
                <a:gd name="T8" fmla="*/ 0 w 38"/>
                <a:gd name="T9" fmla="*/ 4 h 47"/>
              </a:gdLst>
              <a:ahLst/>
              <a:cxnLst>
                <a:cxn ang="0">
                  <a:pos x="T0" y="T1"/>
                </a:cxn>
                <a:cxn ang="0">
                  <a:pos x="T2" y="T3"/>
                </a:cxn>
                <a:cxn ang="0">
                  <a:pos x="T4" y="T5"/>
                </a:cxn>
                <a:cxn ang="0">
                  <a:pos x="T6" y="T7"/>
                </a:cxn>
                <a:cxn ang="0">
                  <a:pos x="T8" y="T9"/>
                </a:cxn>
              </a:cxnLst>
              <a:rect l="0" t="0" r="r" b="b"/>
              <a:pathLst>
                <a:path w="38" h="47">
                  <a:moveTo>
                    <a:pt x="0" y="4"/>
                  </a:moveTo>
                  <a:cubicBezTo>
                    <a:pt x="8" y="19"/>
                    <a:pt x="19" y="31"/>
                    <a:pt x="29" y="45"/>
                  </a:cubicBezTo>
                  <a:cubicBezTo>
                    <a:pt x="30" y="47"/>
                    <a:pt x="38" y="43"/>
                    <a:pt x="37" y="42"/>
                  </a:cubicBezTo>
                  <a:cubicBezTo>
                    <a:pt x="28" y="29"/>
                    <a:pt x="16" y="17"/>
                    <a:pt x="9" y="2"/>
                  </a:cubicBezTo>
                  <a:cubicBezTo>
                    <a:pt x="8" y="0"/>
                    <a:pt x="0" y="3"/>
                    <a:pt x="0"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4" name="Freeform 37"/>
            <p:cNvSpPr/>
            <p:nvPr/>
          </p:nvSpPr>
          <p:spPr bwMode="auto">
            <a:xfrm>
              <a:off x="2566" y="2127"/>
              <a:ext cx="184" cy="298"/>
            </a:xfrm>
            <a:custGeom>
              <a:avLst/>
              <a:gdLst>
                <a:gd name="T0" fmla="*/ 69 w 78"/>
                <a:gd name="T1" fmla="*/ 3 h 126"/>
                <a:gd name="T2" fmla="*/ 40 w 78"/>
                <a:gd name="T3" fmla="*/ 69 h 126"/>
                <a:gd name="T4" fmla="*/ 5 w 78"/>
                <a:gd name="T5" fmla="*/ 124 h 126"/>
                <a:gd name="T6" fmla="*/ 13 w 78"/>
                <a:gd name="T7" fmla="*/ 123 h 126"/>
                <a:gd name="T8" fmla="*/ 9 w 78"/>
                <a:gd name="T9" fmla="*/ 115 h 126"/>
                <a:gd name="T10" fmla="*/ 0 w 78"/>
                <a:gd name="T11" fmla="*/ 117 h 126"/>
                <a:gd name="T12" fmla="*/ 4 w 78"/>
                <a:gd name="T13" fmla="*/ 125 h 126"/>
                <a:gd name="T14" fmla="*/ 12 w 78"/>
                <a:gd name="T15" fmla="*/ 123 h 126"/>
                <a:gd name="T16" fmla="*/ 46 w 78"/>
                <a:gd name="T17" fmla="*/ 72 h 126"/>
                <a:gd name="T18" fmla="*/ 77 w 78"/>
                <a:gd name="T19" fmla="*/ 1 h 126"/>
                <a:gd name="T20" fmla="*/ 69 w 78"/>
                <a:gd name="T21" fmla="*/ 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126">
                  <a:moveTo>
                    <a:pt x="69" y="3"/>
                  </a:moveTo>
                  <a:cubicBezTo>
                    <a:pt x="58" y="24"/>
                    <a:pt x="50" y="47"/>
                    <a:pt x="40" y="69"/>
                  </a:cubicBezTo>
                  <a:cubicBezTo>
                    <a:pt x="31" y="88"/>
                    <a:pt x="24" y="111"/>
                    <a:pt x="5" y="124"/>
                  </a:cubicBezTo>
                  <a:cubicBezTo>
                    <a:pt x="7" y="124"/>
                    <a:pt x="10" y="123"/>
                    <a:pt x="13" y="123"/>
                  </a:cubicBezTo>
                  <a:cubicBezTo>
                    <a:pt x="10" y="121"/>
                    <a:pt x="8" y="118"/>
                    <a:pt x="9" y="115"/>
                  </a:cubicBezTo>
                  <a:cubicBezTo>
                    <a:pt x="8" y="114"/>
                    <a:pt x="0" y="115"/>
                    <a:pt x="0" y="117"/>
                  </a:cubicBezTo>
                  <a:cubicBezTo>
                    <a:pt x="0" y="120"/>
                    <a:pt x="1" y="123"/>
                    <a:pt x="4" y="125"/>
                  </a:cubicBezTo>
                  <a:cubicBezTo>
                    <a:pt x="6" y="126"/>
                    <a:pt x="11" y="124"/>
                    <a:pt x="12" y="123"/>
                  </a:cubicBezTo>
                  <a:cubicBezTo>
                    <a:pt x="30" y="111"/>
                    <a:pt x="38" y="90"/>
                    <a:pt x="46" y="72"/>
                  </a:cubicBezTo>
                  <a:cubicBezTo>
                    <a:pt x="57" y="48"/>
                    <a:pt x="65" y="24"/>
                    <a:pt x="77" y="1"/>
                  </a:cubicBezTo>
                  <a:cubicBezTo>
                    <a:pt x="78" y="0"/>
                    <a:pt x="70" y="1"/>
                    <a:pt x="6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5" name="Freeform 38"/>
            <p:cNvSpPr/>
            <p:nvPr/>
          </p:nvSpPr>
          <p:spPr bwMode="auto">
            <a:xfrm>
              <a:off x="2530" y="2205"/>
              <a:ext cx="253" cy="199"/>
            </a:xfrm>
            <a:custGeom>
              <a:avLst/>
              <a:gdLst>
                <a:gd name="T0" fmla="*/ 9 w 107"/>
                <a:gd name="T1" fmla="*/ 13 h 84"/>
                <a:gd name="T2" fmla="*/ 60 w 107"/>
                <a:gd name="T3" fmla="*/ 48 h 84"/>
                <a:gd name="T4" fmla="*/ 97 w 107"/>
                <a:gd name="T5" fmla="*/ 81 h 84"/>
                <a:gd name="T6" fmla="*/ 103 w 107"/>
                <a:gd name="T7" fmla="*/ 77 h 84"/>
                <a:gd name="T8" fmla="*/ 50 w 107"/>
                <a:gd name="T9" fmla="*/ 28 h 84"/>
                <a:gd name="T10" fmla="*/ 5 w 107"/>
                <a:gd name="T11" fmla="*/ 8 h 84"/>
                <a:gd name="T12" fmla="*/ 9 w 107"/>
                <a:gd name="T13" fmla="*/ 13 h 84"/>
              </a:gdLst>
              <a:ahLst/>
              <a:cxnLst>
                <a:cxn ang="0">
                  <a:pos x="T0" y="T1"/>
                </a:cxn>
                <a:cxn ang="0">
                  <a:pos x="T2" y="T3"/>
                </a:cxn>
                <a:cxn ang="0">
                  <a:pos x="T4" y="T5"/>
                </a:cxn>
                <a:cxn ang="0">
                  <a:pos x="T6" y="T7"/>
                </a:cxn>
                <a:cxn ang="0">
                  <a:pos x="T8" y="T9"/>
                </a:cxn>
                <a:cxn ang="0">
                  <a:pos x="T10" y="T11"/>
                </a:cxn>
                <a:cxn ang="0">
                  <a:pos x="T12" y="T13"/>
                </a:cxn>
              </a:cxnLst>
              <a:rect l="0" t="0" r="r" b="b"/>
              <a:pathLst>
                <a:path w="107" h="84">
                  <a:moveTo>
                    <a:pt x="9" y="13"/>
                  </a:moveTo>
                  <a:cubicBezTo>
                    <a:pt x="21" y="6"/>
                    <a:pt x="54" y="41"/>
                    <a:pt x="60" y="48"/>
                  </a:cubicBezTo>
                  <a:cubicBezTo>
                    <a:pt x="72" y="59"/>
                    <a:pt x="84" y="72"/>
                    <a:pt x="97" y="81"/>
                  </a:cubicBezTo>
                  <a:cubicBezTo>
                    <a:pt x="100" y="84"/>
                    <a:pt x="107" y="80"/>
                    <a:pt x="103" y="77"/>
                  </a:cubicBezTo>
                  <a:cubicBezTo>
                    <a:pt x="84" y="63"/>
                    <a:pt x="68" y="44"/>
                    <a:pt x="50" y="28"/>
                  </a:cubicBezTo>
                  <a:cubicBezTo>
                    <a:pt x="40" y="20"/>
                    <a:pt x="20" y="0"/>
                    <a:pt x="5" y="8"/>
                  </a:cubicBezTo>
                  <a:cubicBezTo>
                    <a:pt x="0" y="11"/>
                    <a:pt x="5" y="15"/>
                    <a:pt x="9" y="1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6" name="Freeform 39"/>
            <p:cNvSpPr/>
            <p:nvPr/>
          </p:nvSpPr>
          <p:spPr bwMode="auto">
            <a:xfrm>
              <a:off x="2765" y="2023"/>
              <a:ext cx="191" cy="168"/>
            </a:xfrm>
            <a:custGeom>
              <a:avLst/>
              <a:gdLst>
                <a:gd name="T0" fmla="*/ 9 w 81"/>
                <a:gd name="T1" fmla="*/ 15 h 71"/>
                <a:gd name="T2" fmla="*/ 25 w 81"/>
                <a:gd name="T3" fmla="*/ 15 h 71"/>
                <a:gd name="T4" fmla="*/ 22 w 81"/>
                <a:gd name="T5" fmla="*/ 30 h 71"/>
                <a:gd name="T6" fmla="*/ 22 w 81"/>
                <a:gd name="T7" fmla="*/ 55 h 71"/>
                <a:gd name="T8" fmla="*/ 71 w 81"/>
                <a:gd name="T9" fmla="*/ 71 h 71"/>
                <a:gd name="T10" fmla="*/ 77 w 81"/>
                <a:gd name="T11" fmla="*/ 67 h 71"/>
                <a:gd name="T12" fmla="*/ 35 w 81"/>
                <a:gd name="T13" fmla="*/ 58 h 71"/>
                <a:gd name="T14" fmla="*/ 31 w 81"/>
                <a:gd name="T15" fmla="*/ 23 h 71"/>
                <a:gd name="T16" fmla="*/ 25 w 81"/>
                <a:gd name="T17" fmla="*/ 1 h 71"/>
                <a:gd name="T18" fmla="*/ 1 w 81"/>
                <a:gd name="T19" fmla="*/ 15 h 71"/>
                <a:gd name="T20" fmla="*/ 9 w 81"/>
                <a:gd name="T21" fmla="*/ 1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 h="71">
                  <a:moveTo>
                    <a:pt x="9" y="15"/>
                  </a:moveTo>
                  <a:cubicBezTo>
                    <a:pt x="14" y="8"/>
                    <a:pt x="25" y="3"/>
                    <a:pt x="25" y="15"/>
                  </a:cubicBezTo>
                  <a:cubicBezTo>
                    <a:pt x="24" y="20"/>
                    <a:pt x="23" y="25"/>
                    <a:pt x="22" y="30"/>
                  </a:cubicBezTo>
                  <a:cubicBezTo>
                    <a:pt x="20" y="38"/>
                    <a:pt x="18" y="47"/>
                    <a:pt x="22" y="55"/>
                  </a:cubicBezTo>
                  <a:cubicBezTo>
                    <a:pt x="28" y="70"/>
                    <a:pt x="58" y="69"/>
                    <a:pt x="71" y="71"/>
                  </a:cubicBezTo>
                  <a:cubicBezTo>
                    <a:pt x="74" y="71"/>
                    <a:pt x="81" y="67"/>
                    <a:pt x="77" y="67"/>
                  </a:cubicBezTo>
                  <a:cubicBezTo>
                    <a:pt x="63" y="65"/>
                    <a:pt x="47" y="65"/>
                    <a:pt x="35" y="58"/>
                  </a:cubicBezTo>
                  <a:cubicBezTo>
                    <a:pt x="23" y="51"/>
                    <a:pt x="29" y="34"/>
                    <a:pt x="31" y="23"/>
                  </a:cubicBezTo>
                  <a:cubicBezTo>
                    <a:pt x="33" y="16"/>
                    <a:pt x="37" y="3"/>
                    <a:pt x="25" y="1"/>
                  </a:cubicBezTo>
                  <a:cubicBezTo>
                    <a:pt x="14" y="0"/>
                    <a:pt x="6" y="8"/>
                    <a:pt x="1" y="15"/>
                  </a:cubicBezTo>
                  <a:cubicBezTo>
                    <a:pt x="0" y="18"/>
                    <a:pt x="8" y="17"/>
                    <a:pt x="9" y="1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7" name="Freeform 40"/>
            <p:cNvSpPr/>
            <p:nvPr/>
          </p:nvSpPr>
          <p:spPr bwMode="auto">
            <a:xfrm>
              <a:off x="2980" y="2136"/>
              <a:ext cx="66" cy="244"/>
            </a:xfrm>
            <a:custGeom>
              <a:avLst/>
              <a:gdLst>
                <a:gd name="T0" fmla="*/ 11 w 28"/>
                <a:gd name="T1" fmla="*/ 2 h 103"/>
                <a:gd name="T2" fmla="*/ 19 w 28"/>
                <a:gd name="T3" fmla="*/ 102 h 103"/>
                <a:gd name="T4" fmla="*/ 28 w 28"/>
                <a:gd name="T5" fmla="*/ 100 h 103"/>
                <a:gd name="T6" fmla="*/ 19 w 28"/>
                <a:gd name="T7" fmla="*/ 1 h 103"/>
                <a:gd name="T8" fmla="*/ 11 w 28"/>
                <a:gd name="T9" fmla="*/ 2 h 103"/>
              </a:gdLst>
              <a:ahLst/>
              <a:cxnLst>
                <a:cxn ang="0">
                  <a:pos x="T0" y="T1"/>
                </a:cxn>
                <a:cxn ang="0">
                  <a:pos x="T2" y="T3"/>
                </a:cxn>
                <a:cxn ang="0">
                  <a:pos x="T4" y="T5"/>
                </a:cxn>
                <a:cxn ang="0">
                  <a:pos x="T6" y="T7"/>
                </a:cxn>
                <a:cxn ang="0">
                  <a:pos x="T8" y="T9"/>
                </a:cxn>
              </a:cxnLst>
              <a:rect l="0" t="0" r="r" b="b"/>
              <a:pathLst>
                <a:path w="28" h="103">
                  <a:moveTo>
                    <a:pt x="11" y="2"/>
                  </a:moveTo>
                  <a:cubicBezTo>
                    <a:pt x="0" y="36"/>
                    <a:pt x="14" y="69"/>
                    <a:pt x="19" y="102"/>
                  </a:cubicBezTo>
                  <a:cubicBezTo>
                    <a:pt x="19" y="103"/>
                    <a:pt x="28" y="101"/>
                    <a:pt x="28" y="100"/>
                  </a:cubicBezTo>
                  <a:cubicBezTo>
                    <a:pt x="23" y="67"/>
                    <a:pt x="8" y="34"/>
                    <a:pt x="19" y="1"/>
                  </a:cubicBezTo>
                  <a:cubicBezTo>
                    <a:pt x="20" y="0"/>
                    <a:pt x="12" y="1"/>
                    <a:pt x="11"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8" name="Freeform 41"/>
            <p:cNvSpPr/>
            <p:nvPr/>
          </p:nvSpPr>
          <p:spPr bwMode="auto">
            <a:xfrm>
              <a:off x="2949" y="2229"/>
              <a:ext cx="215" cy="85"/>
            </a:xfrm>
            <a:custGeom>
              <a:avLst/>
              <a:gdLst>
                <a:gd name="T0" fmla="*/ 12 w 91"/>
                <a:gd name="T1" fmla="*/ 29 h 36"/>
                <a:gd name="T2" fmla="*/ 17 w 91"/>
                <a:gd name="T3" fmla="*/ 23 h 36"/>
                <a:gd name="T4" fmla="*/ 41 w 91"/>
                <a:gd name="T5" fmla="*/ 18 h 36"/>
                <a:gd name="T6" fmla="*/ 86 w 91"/>
                <a:gd name="T7" fmla="*/ 7 h 36"/>
                <a:gd name="T8" fmla="*/ 84 w 91"/>
                <a:gd name="T9" fmla="*/ 2 h 36"/>
                <a:gd name="T10" fmla="*/ 3 w 91"/>
                <a:gd name="T11" fmla="*/ 21 h 36"/>
                <a:gd name="T12" fmla="*/ 0 w 91"/>
                <a:gd name="T13" fmla="*/ 24 h 36"/>
                <a:gd name="T14" fmla="*/ 4 w 91"/>
                <a:gd name="T15" fmla="*/ 33 h 36"/>
                <a:gd name="T16" fmla="*/ 12 w 91"/>
                <a:gd name="T17" fmla="*/ 29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36">
                  <a:moveTo>
                    <a:pt x="12" y="29"/>
                  </a:moveTo>
                  <a:cubicBezTo>
                    <a:pt x="7" y="25"/>
                    <a:pt x="11" y="25"/>
                    <a:pt x="17" y="23"/>
                  </a:cubicBezTo>
                  <a:cubicBezTo>
                    <a:pt x="25" y="21"/>
                    <a:pt x="33" y="20"/>
                    <a:pt x="41" y="18"/>
                  </a:cubicBezTo>
                  <a:cubicBezTo>
                    <a:pt x="56" y="15"/>
                    <a:pt x="71" y="12"/>
                    <a:pt x="86" y="7"/>
                  </a:cubicBezTo>
                  <a:cubicBezTo>
                    <a:pt x="91" y="6"/>
                    <a:pt x="89" y="0"/>
                    <a:pt x="84" y="2"/>
                  </a:cubicBezTo>
                  <a:cubicBezTo>
                    <a:pt x="58" y="10"/>
                    <a:pt x="30" y="14"/>
                    <a:pt x="3" y="21"/>
                  </a:cubicBezTo>
                  <a:cubicBezTo>
                    <a:pt x="2" y="21"/>
                    <a:pt x="0" y="22"/>
                    <a:pt x="0" y="24"/>
                  </a:cubicBezTo>
                  <a:cubicBezTo>
                    <a:pt x="0" y="28"/>
                    <a:pt x="1" y="30"/>
                    <a:pt x="4" y="33"/>
                  </a:cubicBezTo>
                  <a:cubicBezTo>
                    <a:pt x="7" y="36"/>
                    <a:pt x="15" y="32"/>
                    <a:pt x="12"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9" name="Freeform 42"/>
            <p:cNvSpPr/>
            <p:nvPr/>
          </p:nvSpPr>
          <p:spPr bwMode="auto">
            <a:xfrm>
              <a:off x="3143" y="2160"/>
              <a:ext cx="227" cy="483"/>
            </a:xfrm>
            <a:custGeom>
              <a:avLst/>
              <a:gdLst>
                <a:gd name="T0" fmla="*/ 11 w 96"/>
                <a:gd name="T1" fmla="*/ 4 h 204"/>
                <a:gd name="T2" fmla="*/ 43 w 96"/>
                <a:gd name="T3" fmla="*/ 28 h 204"/>
                <a:gd name="T4" fmla="*/ 80 w 96"/>
                <a:gd name="T5" fmla="*/ 28 h 204"/>
                <a:gd name="T6" fmla="*/ 82 w 96"/>
                <a:gd name="T7" fmla="*/ 78 h 204"/>
                <a:gd name="T8" fmla="*/ 65 w 96"/>
                <a:gd name="T9" fmla="*/ 164 h 204"/>
                <a:gd name="T10" fmla="*/ 24 w 96"/>
                <a:gd name="T11" fmla="*/ 185 h 204"/>
                <a:gd name="T12" fmla="*/ 13 w 96"/>
                <a:gd name="T13" fmla="*/ 144 h 204"/>
                <a:gd name="T14" fmla="*/ 59 w 96"/>
                <a:gd name="T15" fmla="*/ 83 h 204"/>
                <a:gd name="T16" fmla="*/ 51 w 96"/>
                <a:gd name="T17" fmla="*/ 83 h 204"/>
                <a:gd name="T18" fmla="*/ 5 w 96"/>
                <a:gd name="T19" fmla="*/ 145 h 204"/>
                <a:gd name="T20" fmla="*/ 30 w 96"/>
                <a:gd name="T21" fmla="*/ 196 h 204"/>
                <a:gd name="T22" fmla="*/ 81 w 96"/>
                <a:gd name="T23" fmla="*/ 132 h 204"/>
                <a:gd name="T24" fmla="*/ 91 w 96"/>
                <a:gd name="T25" fmla="*/ 69 h 204"/>
                <a:gd name="T26" fmla="*/ 86 w 96"/>
                <a:gd name="T27" fmla="*/ 22 h 204"/>
                <a:gd name="T28" fmla="*/ 19 w 96"/>
                <a:gd name="T29" fmla="*/ 3 h 204"/>
                <a:gd name="T30" fmla="*/ 11 w 96"/>
                <a:gd name="T31" fmla="*/ 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6" h="204">
                  <a:moveTo>
                    <a:pt x="11" y="4"/>
                  </a:moveTo>
                  <a:cubicBezTo>
                    <a:pt x="3" y="30"/>
                    <a:pt x="20" y="34"/>
                    <a:pt x="43" y="28"/>
                  </a:cubicBezTo>
                  <a:cubicBezTo>
                    <a:pt x="55" y="25"/>
                    <a:pt x="73" y="14"/>
                    <a:pt x="80" y="28"/>
                  </a:cubicBezTo>
                  <a:cubicBezTo>
                    <a:pt x="87" y="43"/>
                    <a:pt x="84" y="63"/>
                    <a:pt x="82" y="78"/>
                  </a:cubicBezTo>
                  <a:cubicBezTo>
                    <a:pt x="79" y="106"/>
                    <a:pt x="76" y="138"/>
                    <a:pt x="65" y="164"/>
                  </a:cubicBezTo>
                  <a:cubicBezTo>
                    <a:pt x="60" y="178"/>
                    <a:pt x="41" y="202"/>
                    <a:pt x="24" y="185"/>
                  </a:cubicBezTo>
                  <a:cubicBezTo>
                    <a:pt x="14" y="175"/>
                    <a:pt x="12" y="157"/>
                    <a:pt x="13" y="144"/>
                  </a:cubicBezTo>
                  <a:cubicBezTo>
                    <a:pt x="17" y="120"/>
                    <a:pt x="43" y="101"/>
                    <a:pt x="59" y="83"/>
                  </a:cubicBezTo>
                  <a:cubicBezTo>
                    <a:pt x="62" y="80"/>
                    <a:pt x="53" y="81"/>
                    <a:pt x="51" y="83"/>
                  </a:cubicBezTo>
                  <a:cubicBezTo>
                    <a:pt x="34" y="102"/>
                    <a:pt x="12" y="120"/>
                    <a:pt x="5" y="145"/>
                  </a:cubicBezTo>
                  <a:cubicBezTo>
                    <a:pt x="0" y="163"/>
                    <a:pt x="10" y="191"/>
                    <a:pt x="30" y="196"/>
                  </a:cubicBezTo>
                  <a:cubicBezTo>
                    <a:pt x="65" y="204"/>
                    <a:pt x="77" y="154"/>
                    <a:pt x="81" y="132"/>
                  </a:cubicBezTo>
                  <a:cubicBezTo>
                    <a:pt x="86" y="111"/>
                    <a:pt x="90" y="90"/>
                    <a:pt x="91" y="69"/>
                  </a:cubicBezTo>
                  <a:cubicBezTo>
                    <a:pt x="93" y="55"/>
                    <a:pt x="96" y="33"/>
                    <a:pt x="86" y="22"/>
                  </a:cubicBezTo>
                  <a:cubicBezTo>
                    <a:pt x="68" y="0"/>
                    <a:pt x="4" y="54"/>
                    <a:pt x="19" y="3"/>
                  </a:cubicBezTo>
                  <a:cubicBezTo>
                    <a:pt x="20" y="0"/>
                    <a:pt x="11" y="1"/>
                    <a:pt x="1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0" name="Freeform 43"/>
            <p:cNvSpPr/>
            <p:nvPr/>
          </p:nvSpPr>
          <p:spPr bwMode="auto">
            <a:xfrm>
              <a:off x="3411" y="2044"/>
              <a:ext cx="184" cy="168"/>
            </a:xfrm>
            <a:custGeom>
              <a:avLst/>
              <a:gdLst>
                <a:gd name="T0" fmla="*/ 5 w 78"/>
                <a:gd name="T1" fmla="*/ 5 h 71"/>
                <a:gd name="T2" fmla="*/ 17 w 78"/>
                <a:gd name="T3" fmla="*/ 29 h 71"/>
                <a:gd name="T4" fmla="*/ 23 w 78"/>
                <a:gd name="T5" fmla="*/ 54 h 71"/>
                <a:gd name="T6" fmla="*/ 71 w 78"/>
                <a:gd name="T7" fmla="*/ 66 h 71"/>
                <a:gd name="T8" fmla="*/ 72 w 78"/>
                <a:gd name="T9" fmla="*/ 61 h 71"/>
                <a:gd name="T10" fmla="*/ 37 w 78"/>
                <a:gd name="T11" fmla="*/ 58 h 71"/>
                <a:gd name="T12" fmla="*/ 26 w 78"/>
                <a:gd name="T13" fmla="*/ 31 h 71"/>
                <a:gd name="T14" fmla="*/ 9 w 78"/>
                <a:gd name="T15" fmla="*/ 0 h 71"/>
                <a:gd name="T16" fmla="*/ 5 w 78"/>
                <a:gd name="T17" fmla="*/ 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71">
                  <a:moveTo>
                    <a:pt x="5" y="5"/>
                  </a:moveTo>
                  <a:cubicBezTo>
                    <a:pt x="17" y="6"/>
                    <a:pt x="17" y="21"/>
                    <a:pt x="17" y="29"/>
                  </a:cubicBezTo>
                  <a:cubicBezTo>
                    <a:pt x="18" y="38"/>
                    <a:pt x="18" y="46"/>
                    <a:pt x="23" y="54"/>
                  </a:cubicBezTo>
                  <a:cubicBezTo>
                    <a:pt x="33" y="71"/>
                    <a:pt x="55" y="68"/>
                    <a:pt x="71" y="66"/>
                  </a:cubicBezTo>
                  <a:cubicBezTo>
                    <a:pt x="75" y="65"/>
                    <a:pt x="78" y="61"/>
                    <a:pt x="72" y="61"/>
                  </a:cubicBezTo>
                  <a:cubicBezTo>
                    <a:pt x="60" y="63"/>
                    <a:pt x="47" y="66"/>
                    <a:pt x="37" y="58"/>
                  </a:cubicBezTo>
                  <a:cubicBezTo>
                    <a:pt x="28" y="52"/>
                    <a:pt x="26" y="41"/>
                    <a:pt x="26" y="31"/>
                  </a:cubicBezTo>
                  <a:cubicBezTo>
                    <a:pt x="26" y="18"/>
                    <a:pt x="26" y="2"/>
                    <a:pt x="9" y="0"/>
                  </a:cubicBezTo>
                  <a:cubicBezTo>
                    <a:pt x="6" y="0"/>
                    <a:pt x="0" y="4"/>
                    <a:pt x="5"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1" name="Freeform 44"/>
            <p:cNvSpPr/>
            <p:nvPr/>
          </p:nvSpPr>
          <p:spPr bwMode="auto">
            <a:xfrm>
              <a:off x="3626" y="2262"/>
              <a:ext cx="199" cy="16"/>
            </a:xfrm>
            <a:custGeom>
              <a:avLst/>
              <a:gdLst>
                <a:gd name="T0" fmla="*/ 9 w 84"/>
                <a:gd name="T1" fmla="*/ 5 h 7"/>
                <a:gd name="T2" fmla="*/ 45 w 84"/>
                <a:gd name="T3" fmla="*/ 5 h 7"/>
                <a:gd name="T4" fmla="*/ 75 w 84"/>
                <a:gd name="T5" fmla="*/ 7 h 7"/>
                <a:gd name="T6" fmla="*/ 80 w 84"/>
                <a:gd name="T7" fmla="*/ 4 h 7"/>
                <a:gd name="T8" fmla="*/ 28 w 84"/>
                <a:gd name="T9" fmla="*/ 1 h 7"/>
                <a:gd name="T10" fmla="*/ 1 w 84"/>
                <a:gd name="T11" fmla="*/ 6 h 7"/>
                <a:gd name="T12" fmla="*/ 9 w 84"/>
                <a:gd name="T13" fmla="*/ 5 h 7"/>
              </a:gdLst>
              <a:ahLst/>
              <a:cxnLst>
                <a:cxn ang="0">
                  <a:pos x="T0" y="T1"/>
                </a:cxn>
                <a:cxn ang="0">
                  <a:pos x="T2" y="T3"/>
                </a:cxn>
                <a:cxn ang="0">
                  <a:pos x="T4" y="T5"/>
                </a:cxn>
                <a:cxn ang="0">
                  <a:pos x="T6" y="T7"/>
                </a:cxn>
                <a:cxn ang="0">
                  <a:pos x="T8" y="T9"/>
                </a:cxn>
                <a:cxn ang="0">
                  <a:pos x="T10" y="T11"/>
                </a:cxn>
                <a:cxn ang="0">
                  <a:pos x="T12" y="T13"/>
                </a:cxn>
              </a:cxnLst>
              <a:rect l="0" t="0" r="r" b="b"/>
              <a:pathLst>
                <a:path w="84" h="7">
                  <a:moveTo>
                    <a:pt x="9" y="5"/>
                  </a:moveTo>
                  <a:cubicBezTo>
                    <a:pt x="13" y="0"/>
                    <a:pt x="39" y="5"/>
                    <a:pt x="45" y="5"/>
                  </a:cubicBezTo>
                  <a:cubicBezTo>
                    <a:pt x="55" y="6"/>
                    <a:pt x="65" y="7"/>
                    <a:pt x="75" y="7"/>
                  </a:cubicBezTo>
                  <a:cubicBezTo>
                    <a:pt x="77" y="7"/>
                    <a:pt x="84" y="4"/>
                    <a:pt x="80" y="4"/>
                  </a:cubicBezTo>
                  <a:cubicBezTo>
                    <a:pt x="63" y="4"/>
                    <a:pt x="46" y="1"/>
                    <a:pt x="28" y="1"/>
                  </a:cubicBezTo>
                  <a:cubicBezTo>
                    <a:pt x="21" y="1"/>
                    <a:pt x="6" y="0"/>
                    <a:pt x="1" y="6"/>
                  </a:cubicBezTo>
                  <a:cubicBezTo>
                    <a:pt x="0" y="7"/>
                    <a:pt x="8" y="7"/>
                    <a:pt x="9"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2" name="Freeform 45"/>
            <p:cNvSpPr/>
            <p:nvPr/>
          </p:nvSpPr>
          <p:spPr bwMode="auto">
            <a:xfrm>
              <a:off x="3960" y="2120"/>
              <a:ext cx="104" cy="310"/>
            </a:xfrm>
            <a:custGeom>
              <a:avLst/>
              <a:gdLst>
                <a:gd name="T0" fmla="*/ 9 w 44"/>
                <a:gd name="T1" fmla="*/ 66 h 131"/>
                <a:gd name="T2" fmla="*/ 18 w 44"/>
                <a:gd name="T3" fmla="*/ 5 h 131"/>
                <a:gd name="T4" fmla="*/ 9 w 44"/>
                <a:gd name="T5" fmla="*/ 6 h 131"/>
                <a:gd name="T6" fmla="*/ 22 w 44"/>
                <a:gd name="T7" fmla="*/ 76 h 131"/>
                <a:gd name="T8" fmla="*/ 34 w 44"/>
                <a:gd name="T9" fmla="*/ 128 h 131"/>
                <a:gd name="T10" fmla="*/ 41 w 44"/>
                <a:gd name="T11" fmla="*/ 125 h 131"/>
                <a:gd name="T12" fmla="*/ 30 w 44"/>
                <a:gd name="T13" fmla="*/ 69 h 131"/>
                <a:gd name="T14" fmla="*/ 18 w 44"/>
                <a:gd name="T15" fmla="*/ 4 h 131"/>
                <a:gd name="T16" fmla="*/ 9 w 44"/>
                <a:gd name="T17" fmla="*/ 5 h 131"/>
                <a:gd name="T18" fmla="*/ 1 w 44"/>
                <a:gd name="T19" fmla="*/ 65 h 131"/>
                <a:gd name="T20" fmla="*/ 9 w 44"/>
                <a:gd name="T21" fmla="*/ 66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131">
                  <a:moveTo>
                    <a:pt x="9" y="66"/>
                  </a:moveTo>
                  <a:cubicBezTo>
                    <a:pt x="17" y="46"/>
                    <a:pt x="18" y="26"/>
                    <a:pt x="18" y="5"/>
                  </a:cubicBezTo>
                  <a:cubicBezTo>
                    <a:pt x="15" y="5"/>
                    <a:pt x="12" y="6"/>
                    <a:pt x="9" y="6"/>
                  </a:cubicBezTo>
                  <a:cubicBezTo>
                    <a:pt x="16" y="29"/>
                    <a:pt x="18" y="53"/>
                    <a:pt x="22" y="76"/>
                  </a:cubicBezTo>
                  <a:cubicBezTo>
                    <a:pt x="25" y="95"/>
                    <a:pt x="23" y="112"/>
                    <a:pt x="34" y="128"/>
                  </a:cubicBezTo>
                  <a:cubicBezTo>
                    <a:pt x="36" y="131"/>
                    <a:pt x="44" y="128"/>
                    <a:pt x="41" y="125"/>
                  </a:cubicBezTo>
                  <a:cubicBezTo>
                    <a:pt x="30" y="108"/>
                    <a:pt x="33" y="88"/>
                    <a:pt x="30" y="69"/>
                  </a:cubicBezTo>
                  <a:cubicBezTo>
                    <a:pt x="26" y="47"/>
                    <a:pt x="24" y="25"/>
                    <a:pt x="18" y="4"/>
                  </a:cubicBezTo>
                  <a:cubicBezTo>
                    <a:pt x="16" y="0"/>
                    <a:pt x="9" y="2"/>
                    <a:pt x="9" y="5"/>
                  </a:cubicBezTo>
                  <a:cubicBezTo>
                    <a:pt x="9" y="26"/>
                    <a:pt x="9" y="46"/>
                    <a:pt x="1" y="65"/>
                  </a:cubicBezTo>
                  <a:cubicBezTo>
                    <a:pt x="0" y="70"/>
                    <a:pt x="8" y="70"/>
                    <a:pt x="9" y="6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3" name="Freeform 46"/>
            <p:cNvSpPr/>
            <p:nvPr/>
          </p:nvSpPr>
          <p:spPr bwMode="auto">
            <a:xfrm>
              <a:off x="4177" y="2174"/>
              <a:ext cx="239" cy="64"/>
            </a:xfrm>
            <a:custGeom>
              <a:avLst/>
              <a:gdLst>
                <a:gd name="T0" fmla="*/ 11 w 101"/>
                <a:gd name="T1" fmla="*/ 8 h 27"/>
                <a:gd name="T2" fmla="*/ 8 w 101"/>
                <a:gd name="T3" fmla="*/ 10 h 27"/>
                <a:gd name="T4" fmla="*/ 7 w 101"/>
                <a:gd name="T5" fmla="*/ 14 h 27"/>
                <a:gd name="T6" fmla="*/ 91 w 101"/>
                <a:gd name="T7" fmla="*/ 25 h 27"/>
                <a:gd name="T8" fmla="*/ 99 w 101"/>
                <a:gd name="T9" fmla="*/ 22 h 27"/>
                <a:gd name="T10" fmla="*/ 6 w 101"/>
                <a:gd name="T11" fmla="*/ 10 h 27"/>
                <a:gd name="T12" fmla="*/ 5 w 101"/>
                <a:gd name="T13" fmla="*/ 15 h 27"/>
                <a:gd name="T14" fmla="*/ 18 w 101"/>
                <a:gd name="T15" fmla="*/ 9 h 27"/>
                <a:gd name="T16" fmla="*/ 11 w 101"/>
                <a:gd name="T1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27">
                  <a:moveTo>
                    <a:pt x="11" y="8"/>
                  </a:moveTo>
                  <a:cubicBezTo>
                    <a:pt x="10" y="9"/>
                    <a:pt x="9" y="9"/>
                    <a:pt x="8" y="10"/>
                  </a:cubicBezTo>
                  <a:cubicBezTo>
                    <a:pt x="7" y="12"/>
                    <a:pt x="7" y="13"/>
                    <a:pt x="7" y="14"/>
                  </a:cubicBezTo>
                  <a:cubicBezTo>
                    <a:pt x="32" y="7"/>
                    <a:pt x="72" y="5"/>
                    <a:pt x="91" y="25"/>
                  </a:cubicBezTo>
                  <a:cubicBezTo>
                    <a:pt x="93" y="27"/>
                    <a:pt x="101" y="24"/>
                    <a:pt x="99" y="22"/>
                  </a:cubicBezTo>
                  <a:cubicBezTo>
                    <a:pt x="78" y="0"/>
                    <a:pt x="33" y="2"/>
                    <a:pt x="6" y="10"/>
                  </a:cubicBezTo>
                  <a:cubicBezTo>
                    <a:pt x="3" y="11"/>
                    <a:pt x="0" y="15"/>
                    <a:pt x="5" y="15"/>
                  </a:cubicBezTo>
                  <a:cubicBezTo>
                    <a:pt x="10" y="14"/>
                    <a:pt x="13" y="13"/>
                    <a:pt x="18" y="9"/>
                  </a:cubicBezTo>
                  <a:cubicBezTo>
                    <a:pt x="21" y="6"/>
                    <a:pt x="13" y="6"/>
                    <a:pt x="11" y="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4" name="Freeform 47"/>
            <p:cNvSpPr/>
            <p:nvPr/>
          </p:nvSpPr>
          <p:spPr bwMode="auto">
            <a:xfrm>
              <a:off x="4222" y="2286"/>
              <a:ext cx="223" cy="45"/>
            </a:xfrm>
            <a:custGeom>
              <a:avLst/>
              <a:gdLst>
                <a:gd name="T0" fmla="*/ 5 w 94"/>
                <a:gd name="T1" fmla="*/ 10 h 19"/>
                <a:gd name="T2" fmla="*/ 89 w 94"/>
                <a:gd name="T3" fmla="*/ 6 h 19"/>
                <a:gd name="T4" fmla="*/ 87 w 94"/>
                <a:gd name="T5" fmla="*/ 0 h 19"/>
                <a:gd name="T6" fmla="*/ 10 w 94"/>
                <a:gd name="T7" fmla="*/ 4 h 19"/>
                <a:gd name="T8" fmla="*/ 5 w 94"/>
                <a:gd name="T9" fmla="*/ 10 h 19"/>
              </a:gdLst>
              <a:ahLst/>
              <a:cxnLst>
                <a:cxn ang="0">
                  <a:pos x="T0" y="T1"/>
                </a:cxn>
                <a:cxn ang="0">
                  <a:pos x="T2" y="T3"/>
                </a:cxn>
                <a:cxn ang="0">
                  <a:pos x="T4" y="T5"/>
                </a:cxn>
                <a:cxn ang="0">
                  <a:pos x="T6" y="T7"/>
                </a:cxn>
                <a:cxn ang="0">
                  <a:pos x="T8" y="T9"/>
                </a:cxn>
              </a:cxnLst>
              <a:rect l="0" t="0" r="r" b="b"/>
              <a:pathLst>
                <a:path w="94" h="19">
                  <a:moveTo>
                    <a:pt x="5" y="10"/>
                  </a:moveTo>
                  <a:cubicBezTo>
                    <a:pt x="32" y="19"/>
                    <a:pt x="62" y="11"/>
                    <a:pt x="89" y="6"/>
                  </a:cubicBezTo>
                  <a:cubicBezTo>
                    <a:pt x="94" y="5"/>
                    <a:pt x="93" y="0"/>
                    <a:pt x="87" y="0"/>
                  </a:cubicBezTo>
                  <a:cubicBezTo>
                    <a:pt x="63" y="4"/>
                    <a:pt x="34" y="12"/>
                    <a:pt x="10" y="4"/>
                  </a:cubicBezTo>
                  <a:cubicBezTo>
                    <a:pt x="6" y="3"/>
                    <a:pt x="0" y="8"/>
                    <a:pt x="5" y="1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5" name="Freeform 48"/>
            <p:cNvSpPr/>
            <p:nvPr/>
          </p:nvSpPr>
          <p:spPr bwMode="auto">
            <a:xfrm>
              <a:off x="4561" y="2108"/>
              <a:ext cx="229" cy="317"/>
            </a:xfrm>
            <a:custGeom>
              <a:avLst/>
              <a:gdLst>
                <a:gd name="T0" fmla="*/ 11 w 97"/>
                <a:gd name="T1" fmla="*/ 0 h 134"/>
                <a:gd name="T2" fmla="*/ 7 w 97"/>
                <a:gd name="T3" fmla="*/ 0 h 134"/>
                <a:gd name="T4" fmla="*/ 5 w 97"/>
                <a:gd name="T5" fmla="*/ 5 h 134"/>
                <a:gd name="T6" fmla="*/ 24 w 97"/>
                <a:gd name="T7" fmla="*/ 102 h 134"/>
                <a:gd name="T8" fmla="*/ 94 w 97"/>
                <a:gd name="T9" fmla="*/ 110 h 134"/>
                <a:gd name="T10" fmla="*/ 87 w 97"/>
                <a:gd name="T11" fmla="*/ 108 h 134"/>
                <a:gd name="T12" fmla="*/ 37 w 97"/>
                <a:gd name="T13" fmla="*/ 110 h 134"/>
                <a:gd name="T14" fmla="*/ 35 w 97"/>
                <a:gd name="T15" fmla="*/ 84 h 134"/>
                <a:gd name="T16" fmla="*/ 48 w 97"/>
                <a:gd name="T17" fmla="*/ 37 h 134"/>
                <a:gd name="T18" fmla="*/ 8 w 97"/>
                <a:gd name="T19" fmla="*/ 0 h 134"/>
                <a:gd name="T20" fmla="*/ 6 w 97"/>
                <a:gd name="T21" fmla="*/ 5 h 134"/>
                <a:gd name="T22" fmla="*/ 8 w 97"/>
                <a:gd name="T23" fmla="*/ 5 h 134"/>
                <a:gd name="T24" fmla="*/ 11 w 97"/>
                <a:gd name="T25"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134">
                  <a:moveTo>
                    <a:pt x="11" y="0"/>
                  </a:moveTo>
                  <a:cubicBezTo>
                    <a:pt x="10" y="0"/>
                    <a:pt x="8" y="0"/>
                    <a:pt x="7" y="0"/>
                  </a:cubicBezTo>
                  <a:cubicBezTo>
                    <a:pt x="4" y="0"/>
                    <a:pt x="0" y="4"/>
                    <a:pt x="5" y="5"/>
                  </a:cubicBezTo>
                  <a:cubicBezTo>
                    <a:pt x="68" y="10"/>
                    <a:pt x="23" y="68"/>
                    <a:pt x="24" y="102"/>
                  </a:cubicBezTo>
                  <a:cubicBezTo>
                    <a:pt x="26" y="134"/>
                    <a:pt x="79" y="126"/>
                    <a:pt x="94" y="110"/>
                  </a:cubicBezTo>
                  <a:cubicBezTo>
                    <a:pt x="97" y="106"/>
                    <a:pt x="89" y="105"/>
                    <a:pt x="87" y="108"/>
                  </a:cubicBezTo>
                  <a:cubicBezTo>
                    <a:pt x="75" y="122"/>
                    <a:pt x="51" y="123"/>
                    <a:pt x="37" y="110"/>
                  </a:cubicBezTo>
                  <a:cubicBezTo>
                    <a:pt x="30" y="104"/>
                    <a:pt x="33" y="92"/>
                    <a:pt x="35" y="84"/>
                  </a:cubicBezTo>
                  <a:cubicBezTo>
                    <a:pt x="39" y="68"/>
                    <a:pt x="45" y="53"/>
                    <a:pt x="48" y="37"/>
                  </a:cubicBezTo>
                  <a:cubicBezTo>
                    <a:pt x="52" y="11"/>
                    <a:pt x="31" y="2"/>
                    <a:pt x="8" y="0"/>
                  </a:cubicBezTo>
                  <a:cubicBezTo>
                    <a:pt x="7" y="1"/>
                    <a:pt x="7" y="3"/>
                    <a:pt x="6" y="5"/>
                  </a:cubicBezTo>
                  <a:cubicBezTo>
                    <a:pt x="7" y="5"/>
                    <a:pt x="8" y="5"/>
                    <a:pt x="8" y="5"/>
                  </a:cubicBezTo>
                  <a:cubicBezTo>
                    <a:pt x="12" y="5"/>
                    <a:pt x="17" y="0"/>
                    <a:pt x="11" y="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6" name="Freeform 49"/>
            <p:cNvSpPr/>
            <p:nvPr/>
          </p:nvSpPr>
          <p:spPr bwMode="auto">
            <a:xfrm>
              <a:off x="4584" y="2236"/>
              <a:ext cx="152" cy="38"/>
            </a:xfrm>
            <a:custGeom>
              <a:avLst/>
              <a:gdLst>
                <a:gd name="T0" fmla="*/ 8 w 64"/>
                <a:gd name="T1" fmla="*/ 12 h 16"/>
                <a:gd name="T2" fmla="*/ 8 w 64"/>
                <a:gd name="T3" fmla="*/ 8 h 16"/>
                <a:gd name="T4" fmla="*/ 5 w 64"/>
                <a:gd name="T5" fmla="*/ 10 h 16"/>
                <a:gd name="T6" fmla="*/ 55 w 64"/>
                <a:gd name="T7" fmla="*/ 7 h 16"/>
                <a:gd name="T8" fmla="*/ 58 w 64"/>
                <a:gd name="T9" fmla="*/ 3 h 16"/>
                <a:gd name="T10" fmla="*/ 2 w 64"/>
                <a:gd name="T11" fmla="*/ 8 h 16"/>
                <a:gd name="T12" fmla="*/ 0 w 64"/>
                <a:gd name="T13" fmla="*/ 10 h 16"/>
                <a:gd name="T14" fmla="*/ 0 w 64"/>
                <a:gd name="T15" fmla="*/ 14 h 16"/>
                <a:gd name="T16" fmla="*/ 8 w 64"/>
                <a:gd name="T17"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6">
                  <a:moveTo>
                    <a:pt x="8" y="12"/>
                  </a:moveTo>
                  <a:cubicBezTo>
                    <a:pt x="8" y="8"/>
                    <a:pt x="8" y="8"/>
                    <a:pt x="8" y="8"/>
                  </a:cubicBezTo>
                  <a:cubicBezTo>
                    <a:pt x="7" y="9"/>
                    <a:pt x="6" y="10"/>
                    <a:pt x="5" y="10"/>
                  </a:cubicBezTo>
                  <a:cubicBezTo>
                    <a:pt x="21" y="4"/>
                    <a:pt x="38" y="7"/>
                    <a:pt x="55" y="7"/>
                  </a:cubicBezTo>
                  <a:cubicBezTo>
                    <a:pt x="57" y="7"/>
                    <a:pt x="64" y="3"/>
                    <a:pt x="58" y="3"/>
                  </a:cubicBezTo>
                  <a:cubicBezTo>
                    <a:pt x="39" y="3"/>
                    <a:pt x="20" y="0"/>
                    <a:pt x="2" y="8"/>
                  </a:cubicBezTo>
                  <a:cubicBezTo>
                    <a:pt x="1" y="8"/>
                    <a:pt x="0" y="9"/>
                    <a:pt x="0" y="10"/>
                  </a:cubicBezTo>
                  <a:cubicBezTo>
                    <a:pt x="0" y="14"/>
                    <a:pt x="0" y="14"/>
                    <a:pt x="0" y="14"/>
                  </a:cubicBezTo>
                  <a:cubicBezTo>
                    <a:pt x="0" y="16"/>
                    <a:pt x="8" y="15"/>
                    <a:pt x="8" y="1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7" name="Freeform 50"/>
            <p:cNvSpPr/>
            <p:nvPr/>
          </p:nvSpPr>
          <p:spPr bwMode="auto">
            <a:xfrm>
              <a:off x="2599" y="2783"/>
              <a:ext cx="182" cy="282"/>
            </a:xfrm>
            <a:custGeom>
              <a:avLst/>
              <a:gdLst>
                <a:gd name="T0" fmla="*/ 67 w 77"/>
                <a:gd name="T1" fmla="*/ 3 h 119"/>
                <a:gd name="T2" fmla="*/ 34 w 77"/>
                <a:gd name="T3" fmla="*/ 66 h 119"/>
                <a:gd name="T4" fmla="*/ 7 w 77"/>
                <a:gd name="T5" fmla="*/ 115 h 119"/>
                <a:gd name="T6" fmla="*/ 6 w 77"/>
                <a:gd name="T7" fmla="*/ 118 h 119"/>
                <a:gd name="T8" fmla="*/ 35 w 77"/>
                <a:gd name="T9" fmla="*/ 87 h 119"/>
                <a:gd name="T10" fmla="*/ 75 w 77"/>
                <a:gd name="T11" fmla="*/ 2 h 119"/>
                <a:gd name="T12" fmla="*/ 67 w 77"/>
                <a:gd name="T13" fmla="*/ 3 h 119"/>
              </a:gdLst>
              <a:ahLst/>
              <a:cxnLst>
                <a:cxn ang="0">
                  <a:pos x="T0" y="T1"/>
                </a:cxn>
                <a:cxn ang="0">
                  <a:pos x="T2" y="T3"/>
                </a:cxn>
                <a:cxn ang="0">
                  <a:pos x="T4" y="T5"/>
                </a:cxn>
                <a:cxn ang="0">
                  <a:pos x="T6" y="T7"/>
                </a:cxn>
                <a:cxn ang="0">
                  <a:pos x="T8" y="T9"/>
                </a:cxn>
                <a:cxn ang="0">
                  <a:pos x="T10" y="T11"/>
                </a:cxn>
                <a:cxn ang="0">
                  <a:pos x="T12" y="T13"/>
                </a:cxn>
              </a:cxnLst>
              <a:rect l="0" t="0" r="r" b="b"/>
              <a:pathLst>
                <a:path w="77" h="119">
                  <a:moveTo>
                    <a:pt x="67" y="3"/>
                  </a:moveTo>
                  <a:cubicBezTo>
                    <a:pt x="52" y="22"/>
                    <a:pt x="41" y="43"/>
                    <a:pt x="34" y="66"/>
                  </a:cubicBezTo>
                  <a:cubicBezTo>
                    <a:pt x="30" y="79"/>
                    <a:pt x="25" y="113"/>
                    <a:pt x="7" y="115"/>
                  </a:cubicBezTo>
                  <a:cubicBezTo>
                    <a:pt x="4" y="116"/>
                    <a:pt x="0" y="119"/>
                    <a:pt x="6" y="118"/>
                  </a:cubicBezTo>
                  <a:cubicBezTo>
                    <a:pt x="23" y="116"/>
                    <a:pt x="30" y="102"/>
                    <a:pt x="35" y="87"/>
                  </a:cubicBezTo>
                  <a:cubicBezTo>
                    <a:pt x="47" y="57"/>
                    <a:pt x="54" y="29"/>
                    <a:pt x="75" y="2"/>
                  </a:cubicBezTo>
                  <a:cubicBezTo>
                    <a:pt x="77" y="0"/>
                    <a:pt x="69" y="1"/>
                    <a:pt x="67"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8" name="Freeform 51"/>
            <p:cNvSpPr/>
            <p:nvPr/>
          </p:nvSpPr>
          <p:spPr bwMode="auto">
            <a:xfrm>
              <a:off x="2568" y="2871"/>
              <a:ext cx="253" cy="120"/>
            </a:xfrm>
            <a:custGeom>
              <a:avLst/>
              <a:gdLst>
                <a:gd name="T0" fmla="*/ 10 w 107"/>
                <a:gd name="T1" fmla="*/ 8 h 51"/>
                <a:gd name="T2" fmla="*/ 58 w 107"/>
                <a:gd name="T3" fmla="*/ 31 h 51"/>
                <a:gd name="T4" fmla="*/ 97 w 107"/>
                <a:gd name="T5" fmla="*/ 51 h 51"/>
                <a:gd name="T6" fmla="*/ 104 w 107"/>
                <a:gd name="T7" fmla="*/ 48 h 51"/>
                <a:gd name="T8" fmla="*/ 41 w 107"/>
                <a:gd name="T9" fmla="*/ 13 h 51"/>
                <a:gd name="T10" fmla="*/ 5 w 107"/>
                <a:gd name="T11" fmla="*/ 7 h 51"/>
                <a:gd name="T12" fmla="*/ 10 w 107"/>
                <a:gd name="T13" fmla="*/ 8 h 51"/>
              </a:gdLst>
              <a:ahLst/>
              <a:cxnLst>
                <a:cxn ang="0">
                  <a:pos x="T0" y="T1"/>
                </a:cxn>
                <a:cxn ang="0">
                  <a:pos x="T2" y="T3"/>
                </a:cxn>
                <a:cxn ang="0">
                  <a:pos x="T4" y="T5"/>
                </a:cxn>
                <a:cxn ang="0">
                  <a:pos x="T6" y="T7"/>
                </a:cxn>
                <a:cxn ang="0">
                  <a:pos x="T8" y="T9"/>
                </a:cxn>
                <a:cxn ang="0">
                  <a:pos x="T10" y="T11"/>
                </a:cxn>
                <a:cxn ang="0">
                  <a:pos x="T12" y="T13"/>
                </a:cxn>
              </a:cxnLst>
              <a:rect l="0" t="0" r="r" b="b"/>
              <a:pathLst>
                <a:path w="107" h="51">
                  <a:moveTo>
                    <a:pt x="10" y="8"/>
                  </a:moveTo>
                  <a:cubicBezTo>
                    <a:pt x="21" y="2"/>
                    <a:pt x="49" y="26"/>
                    <a:pt x="58" y="31"/>
                  </a:cubicBezTo>
                  <a:cubicBezTo>
                    <a:pt x="70" y="39"/>
                    <a:pt x="83" y="48"/>
                    <a:pt x="97" y="51"/>
                  </a:cubicBezTo>
                  <a:cubicBezTo>
                    <a:pt x="99" y="51"/>
                    <a:pt x="107" y="48"/>
                    <a:pt x="104" y="48"/>
                  </a:cubicBezTo>
                  <a:cubicBezTo>
                    <a:pt x="81" y="43"/>
                    <a:pt x="61" y="24"/>
                    <a:pt x="41" y="13"/>
                  </a:cubicBezTo>
                  <a:cubicBezTo>
                    <a:pt x="30" y="7"/>
                    <a:pt x="17" y="0"/>
                    <a:pt x="5" y="7"/>
                  </a:cubicBezTo>
                  <a:cubicBezTo>
                    <a:pt x="0" y="9"/>
                    <a:pt x="8" y="9"/>
                    <a:pt x="10" y="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9" name="Freeform 52"/>
            <p:cNvSpPr/>
            <p:nvPr/>
          </p:nvSpPr>
          <p:spPr bwMode="auto">
            <a:xfrm>
              <a:off x="2838" y="2653"/>
              <a:ext cx="156" cy="201"/>
            </a:xfrm>
            <a:custGeom>
              <a:avLst/>
              <a:gdLst>
                <a:gd name="T0" fmla="*/ 11 w 66"/>
                <a:gd name="T1" fmla="*/ 16 h 85"/>
                <a:gd name="T2" fmla="*/ 27 w 66"/>
                <a:gd name="T3" fmla="*/ 14 h 85"/>
                <a:gd name="T4" fmla="*/ 27 w 66"/>
                <a:gd name="T5" fmla="*/ 31 h 85"/>
                <a:gd name="T6" fmla="*/ 26 w 66"/>
                <a:gd name="T7" fmla="*/ 55 h 85"/>
                <a:gd name="T8" fmla="*/ 56 w 66"/>
                <a:gd name="T9" fmla="*/ 83 h 85"/>
                <a:gd name="T10" fmla="*/ 62 w 66"/>
                <a:gd name="T11" fmla="*/ 78 h 85"/>
                <a:gd name="T12" fmla="*/ 35 w 66"/>
                <a:gd name="T13" fmla="*/ 55 h 85"/>
                <a:gd name="T14" fmla="*/ 36 w 66"/>
                <a:gd name="T15" fmla="*/ 19 h 85"/>
                <a:gd name="T16" fmla="*/ 24 w 66"/>
                <a:gd name="T17" fmla="*/ 1 h 85"/>
                <a:gd name="T18" fmla="*/ 3 w 66"/>
                <a:gd name="T19" fmla="*/ 15 h 85"/>
                <a:gd name="T20" fmla="*/ 11 w 66"/>
                <a:gd name="T21" fmla="*/ 1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85">
                  <a:moveTo>
                    <a:pt x="11" y="16"/>
                  </a:moveTo>
                  <a:cubicBezTo>
                    <a:pt x="14" y="11"/>
                    <a:pt x="24" y="3"/>
                    <a:pt x="27" y="14"/>
                  </a:cubicBezTo>
                  <a:cubicBezTo>
                    <a:pt x="28" y="19"/>
                    <a:pt x="28" y="25"/>
                    <a:pt x="27" y="31"/>
                  </a:cubicBezTo>
                  <a:cubicBezTo>
                    <a:pt x="27" y="39"/>
                    <a:pt x="25" y="47"/>
                    <a:pt x="26" y="55"/>
                  </a:cubicBezTo>
                  <a:cubicBezTo>
                    <a:pt x="28" y="68"/>
                    <a:pt x="46" y="75"/>
                    <a:pt x="56" y="83"/>
                  </a:cubicBezTo>
                  <a:cubicBezTo>
                    <a:pt x="59" y="85"/>
                    <a:pt x="66" y="81"/>
                    <a:pt x="62" y="78"/>
                  </a:cubicBezTo>
                  <a:cubicBezTo>
                    <a:pt x="53" y="72"/>
                    <a:pt x="40" y="66"/>
                    <a:pt x="35" y="55"/>
                  </a:cubicBezTo>
                  <a:cubicBezTo>
                    <a:pt x="31" y="44"/>
                    <a:pt x="37" y="30"/>
                    <a:pt x="36" y="19"/>
                  </a:cubicBezTo>
                  <a:cubicBezTo>
                    <a:pt x="35" y="11"/>
                    <a:pt x="34" y="2"/>
                    <a:pt x="24" y="1"/>
                  </a:cubicBezTo>
                  <a:cubicBezTo>
                    <a:pt x="14" y="0"/>
                    <a:pt x="7" y="8"/>
                    <a:pt x="3" y="15"/>
                  </a:cubicBezTo>
                  <a:cubicBezTo>
                    <a:pt x="0" y="19"/>
                    <a:pt x="9" y="19"/>
                    <a:pt x="11" y="1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0" name="Freeform 53"/>
            <p:cNvSpPr/>
            <p:nvPr/>
          </p:nvSpPr>
          <p:spPr bwMode="auto">
            <a:xfrm>
              <a:off x="3013" y="2823"/>
              <a:ext cx="69" cy="246"/>
            </a:xfrm>
            <a:custGeom>
              <a:avLst/>
              <a:gdLst>
                <a:gd name="T0" fmla="*/ 1 w 29"/>
                <a:gd name="T1" fmla="*/ 6 h 104"/>
                <a:gd name="T2" fmla="*/ 17 w 29"/>
                <a:gd name="T3" fmla="*/ 100 h 104"/>
                <a:gd name="T4" fmla="*/ 26 w 29"/>
                <a:gd name="T5" fmla="*/ 99 h 104"/>
                <a:gd name="T6" fmla="*/ 10 w 29"/>
                <a:gd name="T7" fmla="*/ 4 h 104"/>
                <a:gd name="T8" fmla="*/ 1 w 29"/>
                <a:gd name="T9" fmla="*/ 6 h 104"/>
              </a:gdLst>
              <a:ahLst/>
              <a:cxnLst>
                <a:cxn ang="0">
                  <a:pos x="T0" y="T1"/>
                </a:cxn>
                <a:cxn ang="0">
                  <a:pos x="T2" y="T3"/>
                </a:cxn>
                <a:cxn ang="0">
                  <a:pos x="T4" y="T5"/>
                </a:cxn>
                <a:cxn ang="0">
                  <a:pos x="T6" y="T7"/>
                </a:cxn>
                <a:cxn ang="0">
                  <a:pos x="T8" y="T9"/>
                </a:cxn>
              </a:cxnLst>
              <a:rect l="0" t="0" r="r" b="b"/>
              <a:pathLst>
                <a:path w="29" h="104">
                  <a:moveTo>
                    <a:pt x="1" y="6"/>
                  </a:moveTo>
                  <a:cubicBezTo>
                    <a:pt x="11" y="35"/>
                    <a:pt x="21" y="69"/>
                    <a:pt x="17" y="100"/>
                  </a:cubicBezTo>
                  <a:cubicBezTo>
                    <a:pt x="17" y="104"/>
                    <a:pt x="25" y="102"/>
                    <a:pt x="26" y="99"/>
                  </a:cubicBezTo>
                  <a:cubicBezTo>
                    <a:pt x="29" y="67"/>
                    <a:pt x="20" y="34"/>
                    <a:pt x="10" y="4"/>
                  </a:cubicBezTo>
                  <a:cubicBezTo>
                    <a:pt x="8" y="0"/>
                    <a:pt x="0" y="3"/>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1" name="Freeform 54"/>
            <p:cNvSpPr/>
            <p:nvPr/>
          </p:nvSpPr>
          <p:spPr bwMode="auto">
            <a:xfrm>
              <a:off x="2942" y="2918"/>
              <a:ext cx="187" cy="66"/>
            </a:xfrm>
            <a:custGeom>
              <a:avLst/>
              <a:gdLst>
                <a:gd name="T0" fmla="*/ 10 w 79"/>
                <a:gd name="T1" fmla="*/ 26 h 28"/>
                <a:gd name="T2" fmla="*/ 70 w 79"/>
                <a:gd name="T3" fmla="*/ 5 h 28"/>
                <a:gd name="T4" fmla="*/ 73 w 79"/>
                <a:gd name="T5" fmla="*/ 0 h 28"/>
                <a:gd name="T6" fmla="*/ 4 w 79"/>
                <a:gd name="T7" fmla="*/ 25 h 28"/>
                <a:gd name="T8" fmla="*/ 10 w 79"/>
                <a:gd name="T9" fmla="*/ 26 h 28"/>
              </a:gdLst>
              <a:ahLst/>
              <a:cxnLst>
                <a:cxn ang="0">
                  <a:pos x="T0" y="T1"/>
                </a:cxn>
                <a:cxn ang="0">
                  <a:pos x="T2" y="T3"/>
                </a:cxn>
                <a:cxn ang="0">
                  <a:pos x="T4" y="T5"/>
                </a:cxn>
                <a:cxn ang="0">
                  <a:pos x="T6" y="T7"/>
                </a:cxn>
                <a:cxn ang="0">
                  <a:pos x="T8" y="T9"/>
                </a:cxn>
              </a:cxnLst>
              <a:rect l="0" t="0" r="r" b="b"/>
              <a:pathLst>
                <a:path w="79" h="28">
                  <a:moveTo>
                    <a:pt x="10" y="26"/>
                  </a:moveTo>
                  <a:cubicBezTo>
                    <a:pt x="26" y="12"/>
                    <a:pt x="49" y="6"/>
                    <a:pt x="70" y="5"/>
                  </a:cubicBezTo>
                  <a:cubicBezTo>
                    <a:pt x="74" y="5"/>
                    <a:pt x="79" y="0"/>
                    <a:pt x="73" y="0"/>
                  </a:cubicBezTo>
                  <a:cubicBezTo>
                    <a:pt x="48" y="1"/>
                    <a:pt x="22" y="8"/>
                    <a:pt x="4" y="25"/>
                  </a:cubicBezTo>
                  <a:cubicBezTo>
                    <a:pt x="0" y="28"/>
                    <a:pt x="8" y="28"/>
                    <a:pt x="10" y="2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2" name="Freeform 55"/>
            <p:cNvSpPr/>
            <p:nvPr/>
          </p:nvSpPr>
          <p:spPr bwMode="auto">
            <a:xfrm>
              <a:off x="3155" y="2790"/>
              <a:ext cx="144" cy="234"/>
            </a:xfrm>
            <a:custGeom>
              <a:avLst/>
              <a:gdLst>
                <a:gd name="T0" fmla="*/ 10 w 61"/>
                <a:gd name="T1" fmla="*/ 23 h 99"/>
                <a:gd name="T2" fmla="*/ 16 w 61"/>
                <a:gd name="T3" fmla="*/ 13 h 99"/>
                <a:gd name="T4" fmla="*/ 34 w 61"/>
                <a:gd name="T5" fmla="*/ 22 h 99"/>
                <a:gd name="T6" fmla="*/ 29 w 61"/>
                <a:gd name="T7" fmla="*/ 40 h 99"/>
                <a:gd name="T8" fmla="*/ 13 w 61"/>
                <a:gd name="T9" fmla="*/ 74 h 99"/>
                <a:gd name="T10" fmla="*/ 54 w 61"/>
                <a:gd name="T11" fmla="*/ 94 h 99"/>
                <a:gd name="T12" fmla="*/ 55 w 61"/>
                <a:gd name="T13" fmla="*/ 88 h 99"/>
                <a:gd name="T14" fmla="*/ 30 w 61"/>
                <a:gd name="T15" fmla="*/ 89 h 99"/>
                <a:gd name="T16" fmla="*/ 26 w 61"/>
                <a:gd name="T17" fmla="*/ 63 h 99"/>
                <a:gd name="T18" fmla="*/ 42 w 61"/>
                <a:gd name="T19" fmla="*/ 25 h 99"/>
                <a:gd name="T20" fmla="*/ 27 w 61"/>
                <a:gd name="T21" fmla="*/ 4 h 99"/>
                <a:gd name="T22" fmla="*/ 2 w 61"/>
                <a:gd name="T23" fmla="*/ 22 h 99"/>
                <a:gd name="T24" fmla="*/ 10 w 61"/>
                <a:gd name="T25" fmla="*/ 2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99">
                  <a:moveTo>
                    <a:pt x="10" y="23"/>
                  </a:moveTo>
                  <a:cubicBezTo>
                    <a:pt x="11" y="19"/>
                    <a:pt x="13" y="16"/>
                    <a:pt x="16" y="13"/>
                  </a:cubicBezTo>
                  <a:cubicBezTo>
                    <a:pt x="25" y="0"/>
                    <a:pt x="34" y="15"/>
                    <a:pt x="34" y="22"/>
                  </a:cubicBezTo>
                  <a:cubicBezTo>
                    <a:pt x="34" y="28"/>
                    <a:pt x="31" y="35"/>
                    <a:pt x="29" y="40"/>
                  </a:cubicBezTo>
                  <a:cubicBezTo>
                    <a:pt x="25" y="52"/>
                    <a:pt x="17" y="62"/>
                    <a:pt x="13" y="74"/>
                  </a:cubicBezTo>
                  <a:cubicBezTo>
                    <a:pt x="5" y="99"/>
                    <a:pt x="37" y="94"/>
                    <a:pt x="54" y="94"/>
                  </a:cubicBezTo>
                  <a:cubicBezTo>
                    <a:pt x="59" y="93"/>
                    <a:pt x="61" y="88"/>
                    <a:pt x="55" y="88"/>
                  </a:cubicBezTo>
                  <a:cubicBezTo>
                    <a:pt x="47" y="89"/>
                    <a:pt x="38" y="89"/>
                    <a:pt x="30" y="89"/>
                  </a:cubicBezTo>
                  <a:cubicBezTo>
                    <a:pt x="13" y="88"/>
                    <a:pt x="22" y="71"/>
                    <a:pt x="26" y="63"/>
                  </a:cubicBezTo>
                  <a:cubicBezTo>
                    <a:pt x="33" y="50"/>
                    <a:pt x="39" y="39"/>
                    <a:pt x="42" y="25"/>
                  </a:cubicBezTo>
                  <a:cubicBezTo>
                    <a:pt x="44" y="14"/>
                    <a:pt x="40" y="5"/>
                    <a:pt x="27" y="4"/>
                  </a:cubicBezTo>
                  <a:cubicBezTo>
                    <a:pt x="14" y="3"/>
                    <a:pt x="6" y="12"/>
                    <a:pt x="2" y="22"/>
                  </a:cubicBezTo>
                  <a:cubicBezTo>
                    <a:pt x="0" y="26"/>
                    <a:pt x="9" y="26"/>
                    <a:pt x="10" y="2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3" name="Freeform 56"/>
            <p:cNvSpPr/>
            <p:nvPr/>
          </p:nvSpPr>
          <p:spPr bwMode="auto">
            <a:xfrm>
              <a:off x="3380" y="2766"/>
              <a:ext cx="165" cy="434"/>
            </a:xfrm>
            <a:custGeom>
              <a:avLst/>
              <a:gdLst>
                <a:gd name="T0" fmla="*/ 20 w 70"/>
                <a:gd name="T1" fmla="*/ 2 h 183"/>
                <a:gd name="T2" fmla="*/ 16 w 70"/>
                <a:gd name="T3" fmla="*/ 36 h 183"/>
                <a:gd name="T4" fmla="*/ 47 w 70"/>
                <a:gd name="T5" fmla="*/ 29 h 183"/>
                <a:gd name="T6" fmla="*/ 40 w 70"/>
                <a:gd name="T7" fmla="*/ 30 h 183"/>
                <a:gd name="T8" fmla="*/ 51 w 70"/>
                <a:gd name="T9" fmla="*/ 59 h 183"/>
                <a:gd name="T10" fmla="*/ 58 w 70"/>
                <a:gd name="T11" fmla="*/ 109 h 183"/>
                <a:gd name="T12" fmla="*/ 56 w 70"/>
                <a:gd name="T13" fmla="*/ 153 h 183"/>
                <a:gd name="T14" fmla="*/ 29 w 70"/>
                <a:gd name="T15" fmla="*/ 147 h 183"/>
                <a:gd name="T16" fmla="*/ 20 w 70"/>
                <a:gd name="T17" fmla="*/ 116 h 183"/>
                <a:gd name="T18" fmla="*/ 12 w 70"/>
                <a:gd name="T19" fmla="*/ 117 h 183"/>
                <a:gd name="T20" fmla="*/ 66 w 70"/>
                <a:gd name="T21" fmla="*/ 144 h 183"/>
                <a:gd name="T22" fmla="*/ 63 w 70"/>
                <a:gd name="T23" fmla="*/ 77 h 183"/>
                <a:gd name="T24" fmla="*/ 48 w 70"/>
                <a:gd name="T25" fmla="*/ 27 h 183"/>
                <a:gd name="T26" fmla="*/ 41 w 70"/>
                <a:gd name="T27" fmla="*/ 28 h 183"/>
                <a:gd name="T28" fmla="*/ 28 w 70"/>
                <a:gd name="T29" fmla="*/ 2 h 183"/>
                <a:gd name="T30" fmla="*/ 20 w 70"/>
                <a:gd name="T31" fmla="*/ 2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183">
                  <a:moveTo>
                    <a:pt x="20" y="2"/>
                  </a:moveTo>
                  <a:cubicBezTo>
                    <a:pt x="10" y="11"/>
                    <a:pt x="5" y="26"/>
                    <a:pt x="16" y="36"/>
                  </a:cubicBezTo>
                  <a:cubicBezTo>
                    <a:pt x="25" y="43"/>
                    <a:pt x="41" y="34"/>
                    <a:pt x="47" y="29"/>
                  </a:cubicBezTo>
                  <a:cubicBezTo>
                    <a:pt x="45" y="29"/>
                    <a:pt x="43" y="30"/>
                    <a:pt x="40" y="30"/>
                  </a:cubicBezTo>
                  <a:cubicBezTo>
                    <a:pt x="48" y="34"/>
                    <a:pt x="50" y="52"/>
                    <a:pt x="51" y="59"/>
                  </a:cubicBezTo>
                  <a:cubicBezTo>
                    <a:pt x="55" y="75"/>
                    <a:pt x="57" y="92"/>
                    <a:pt x="58" y="109"/>
                  </a:cubicBezTo>
                  <a:cubicBezTo>
                    <a:pt x="59" y="123"/>
                    <a:pt x="60" y="139"/>
                    <a:pt x="56" y="153"/>
                  </a:cubicBezTo>
                  <a:cubicBezTo>
                    <a:pt x="52" y="166"/>
                    <a:pt x="35" y="153"/>
                    <a:pt x="29" y="147"/>
                  </a:cubicBezTo>
                  <a:cubicBezTo>
                    <a:pt x="22" y="139"/>
                    <a:pt x="16" y="126"/>
                    <a:pt x="20" y="116"/>
                  </a:cubicBezTo>
                  <a:cubicBezTo>
                    <a:pt x="21" y="114"/>
                    <a:pt x="13" y="115"/>
                    <a:pt x="12" y="117"/>
                  </a:cubicBezTo>
                  <a:cubicBezTo>
                    <a:pt x="0" y="149"/>
                    <a:pt x="59" y="183"/>
                    <a:pt x="66" y="144"/>
                  </a:cubicBezTo>
                  <a:cubicBezTo>
                    <a:pt x="70" y="122"/>
                    <a:pt x="67" y="98"/>
                    <a:pt x="63" y="77"/>
                  </a:cubicBezTo>
                  <a:cubicBezTo>
                    <a:pt x="62" y="66"/>
                    <a:pt x="60" y="34"/>
                    <a:pt x="48" y="27"/>
                  </a:cubicBezTo>
                  <a:cubicBezTo>
                    <a:pt x="46" y="26"/>
                    <a:pt x="43" y="27"/>
                    <a:pt x="41" y="28"/>
                  </a:cubicBezTo>
                  <a:cubicBezTo>
                    <a:pt x="14" y="47"/>
                    <a:pt x="16" y="13"/>
                    <a:pt x="28" y="2"/>
                  </a:cubicBezTo>
                  <a:cubicBezTo>
                    <a:pt x="30" y="0"/>
                    <a:pt x="22" y="1"/>
                    <a:pt x="20"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4" name="Freeform 57"/>
            <p:cNvSpPr/>
            <p:nvPr/>
          </p:nvSpPr>
          <p:spPr bwMode="auto">
            <a:xfrm>
              <a:off x="3486" y="2707"/>
              <a:ext cx="185" cy="190"/>
            </a:xfrm>
            <a:custGeom>
              <a:avLst/>
              <a:gdLst>
                <a:gd name="T0" fmla="*/ 9 w 78"/>
                <a:gd name="T1" fmla="*/ 26 h 80"/>
                <a:gd name="T2" fmla="*/ 39 w 78"/>
                <a:gd name="T3" fmla="*/ 57 h 80"/>
                <a:gd name="T4" fmla="*/ 73 w 78"/>
                <a:gd name="T5" fmla="*/ 76 h 80"/>
                <a:gd name="T6" fmla="*/ 71 w 78"/>
                <a:gd name="T7" fmla="*/ 70 h 80"/>
                <a:gd name="T8" fmla="*/ 5 w 78"/>
                <a:gd name="T9" fmla="*/ 21 h 80"/>
                <a:gd name="T10" fmla="*/ 9 w 78"/>
                <a:gd name="T11" fmla="*/ 26 h 80"/>
              </a:gdLst>
              <a:ahLst/>
              <a:cxnLst>
                <a:cxn ang="0">
                  <a:pos x="T0" y="T1"/>
                </a:cxn>
                <a:cxn ang="0">
                  <a:pos x="T2" y="T3"/>
                </a:cxn>
                <a:cxn ang="0">
                  <a:pos x="T4" y="T5"/>
                </a:cxn>
                <a:cxn ang="0">
                  <a:pos x="T6" y="T7"/>
                </a:cxn>
                <a:cxn ang="0">
                  <a:pos x="T8" y="T9"/>
                </a:cxn>
                <a:cxn ang="0">
                  <a:pos x="T10" y="T11"/>
                </a:cxn>
              </a:cxnLst>
              <a:rect l="0" t="0" r="r" b="b"/>
              <a:pathLst>
                <a:path w="78" h="80">
                  <a:moveTo>
                    <a:pt x="9" y="26"/>
                  </a:moveTo>
                  <a:cubicBezTo>
                    <a:pt x="28" y="17"/>
                    <a:pt x="33" y="46"/>
                    <a:pt x="39" y="57"/>
                  </a:cubicBezTo>
                  <a:cubicBezTo>
                    <a:pt x="45" y="71"/>
                    <a:pt x="56" y="80"/>
                    <a:pt x="73" y="76"/>
                  </a:cubicBezTo>
                  <a:cubicBezTo>
                    <a:pt x="78" y="74"/>
                    <a:pt x="76" y="69"/>
                    <a:pt x="71" y="70"/>
                  </a:cubicBezTo>
                  <a:cubicBezTo>
                    <a:pt x="35" y="79"/>
                    <a:pt x="48" y="0"/>
                    <a:pt x="5" y="21"/>
                  </a:cubicBezTo>
                  <a:cubicBezTo>
                    <a:pt x="0" y="23"/>
                    <a:pt x="5" y="28"/>
                    <a:pt x="9" y="2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5" name="Freeform 58"/>
            <p:cNvSpPr/>
            <p:nvPr/>
          </p:nvSpPr>
          <p:spPr bwMode="auto">
            <a:xfrm>
              <a:off x="3721" y="2871"/>
              <a:ext cx="172" cy="52"/>
            </a:xfrm>
            <a:custGeom>
              <a:avLst/>
              <a:gdLst>
                <a:gd name="T0" fmla="*/ 9 w 73"/>
                <a:gd name="T1" fmla="*/ 18 h 22"/>
                <a:gd name="T2" fmla="*/ 64 w 73"/>
                <a:gd name="T3" fmla="*/ 9 h 22"/>
                <a:gd name="T4" fmla="*/ 68 w 73"/>
                <a:gd name="T5" fmla="*/ 6 h 22"/>
                <a:gd name="T6" fmla="*/ 1 w 73"/>
                <a:gd name="T7" fmla="*/ 20 h 22"/>
                <a:gd name="T8" fmla="*/ 9 w 73"/>
                <a:gd name="T9" fmla="*/ 18 h 22"/>
              </a:gdLst>
              <a:ahLst/>
              <a:cxnLst>
                <a:cxn ang="0">
                  <a:pos x="T0" y="T1"/>
                </a:cxn>
                <a:cxn ang="0">
                  <a:pos x="T2" y="T3"/>
                </a:cxn>
                <a:cxn ang="0">
                  <a:pos x="T4" y="T5"/>
                </a:cxn>
                <a:cxn ang="0">
                  <a:pos x="T6" y="T7"/>
                </a:cxn>
                <a:cxn ang="0">
                  <a:pos x="T8" y="T9"/>
                </a:cxn>
              </a:cxnLst>
              <a:rect l="0" t="0" r="r" b="b"/>
              <a:pathLst>
                <a:path w="73" h="22">
                  <a:moveTo>
                    <a:pt x="9" y="18"/>
                  </a:moveTo>
                  <a:cubicBezTo>
                    <a:pt x="15" y="4"/>
                    <a:pt x="51" y="9"/>
                    <a:pt x="64" y="9"/>
                  </a:cubicBezTo>
                  <a:cubicBezTo>
                    <a:pt x="67" y="9"/>
                    <a:pt x="73" y="6"/>
                    <a:pt x="68" y="6"/>
                  </a:cubicBezTo>
                  <a:cubicBezTo>
                    <a:pt x="51" y="5"/>
                    <a:pt x="8" y="0"/>
                    <a:pt x="1" y="20"/>
                  </a:cubicBezTo>
                  <a:cubicBezTo>
                    <a:pt x="0" y="22"/>
                    <a:pt x="9" y="21"/>
                    <a:pt x="9"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6" name="Freeform 59"/>
            <p:cNvSpPr/>
            <p:nvPr/>
          </p:nvSpPr>
          <p:spPr bwMode="auto">
            <a:xfrm>
              <a:off x="3945" y="2728"/>
              <a:ext cx="197" cy="287"/>
            </a:xfrm>
            <a:custGeom>
              <a:avLst/>
              <a:gdLst>
                <a:gd name="T0" fmla="*/ 11 w 83"/>
                <a:gd name="T1" fmla="*/ 19 h 121"/>
                <a:gd name="T2" fmla="*/ 27 w 83"/>
                <a:gd name="T3" fmla="*/ 45 h 121"/>
                <a:gd name="T4" fmla="*/ 38 w 83"/>
                <a:gd name="T5" fmla="*/ 64 h 121"/>
                <a:gd name="T6" fmla="*/ 56 w 83"/>
                <a:gd name="T7" fmla="*/ 80 h 121"/>
                <a:gd name="T8" fmla="*/ 63 w 83"/>
                <a:gd name="T9" fmla="*/ 87 h 121"/>
                <a:gd name="T10" fmla="*/ 54 w 83"/>
                <a:gd name="T11" fmla="*/ 112 h 121"/>
                <a:gd name="T12" fmla="*/ 39 w 83"/>
                <a:gd name="T13" fmla="*/ 114 h 121"/>
                <a:gd name="T14" fmla="*/ 40 w 83"/>
                <a:gd name="T15" fmla="*/ 120 h 121"/>
                <a:gd name="T16" fmla="*/ 78 w 83"/>
                <a:gd name="T17" fmla="*/ 101 h 121"/>
                <a:gd name="T18" fmla="*/ 51 w 83"/>
                <a:gd name="T19" fmla="*/ 66 h 121"/>
                <a:gd name="T20" fmla="*/ 37 w 83"/>
                <a:gd name="T21" fmla="*/ 32 h 121"/>
                <a:gd name="T22" fmla="*/ 29 w 83"/>
                <a:gd name="T23" fmla="*/ 10 h 121"/>
                <a:gd name="T24" fmla="*/ 4 w 83"/>
                <a:gd name="T25" fmla="*/ 17 h 121"/>
                <a:gd name="T26" fmla="*/ 11 w 83"/>
                <a:gd name="T27" fmla="*/ 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 h="121">
                  <a:moveTo>
                    <a:pt x="11" y="19"/>
                  </a:moveTo>
                  <a:cubicBezTo>
                    <a:pt x="29" y="0"/>
                    <a:pt x="28" y="38"/>
                    <a:pt x="27" y="45"/>
                  </a:cubicBezTo>
                  <a:cubicBezTo>
                    <a:pt x="26" y="51"/>
                    <a:pt x="34" y="60"/>
                    <a:pt x="38" y="64"/>
                  </a:cubicBezTo>
                  <a:cubicBezTo>
                    <a:pt x="43" y="70"/>
                    <a:pt x="50" y="75"/>
                    <a:pt x="56" y="80"/>
                  </a:cubicBezTo>
                  <a:cubicBezTo>
                    <a:pt x="59" y="83"/>
                    <a:pt x="61" y="85"/>
                    <a:pt x="63" y="87"/>
                  </a:cubicBezTo>
                  <a:cubicBezTo>
                    <a:pt x="72" y="94"/>
                    <a:pt x="68" y="103"/>
                    <a:pt x="54" y="112"/>
                  </a:cubicBezTo>
                  <a:cubicBezTo>
                    <a:pt x="49" y="112"/>
                    <a:pt x="44" y="113"/>
                    <a:pt x="39" y="114"/>
                  </a:cubicBezTo>
                  <a:cubicBezTo>
                    <a:pt x="34" y="116"/>
                    <a:pt x="35" y="121"/>
                    <a:pt x="40" y="120"/>
                  </a:cubicBezTo>
                  <a:cubicBezTo>
                    <a:pt x="56" y="115"/>
                    <a:pt x="70" y="118"/>
                    <a:pt x="78" y="101"/>
                  </a:cubicBezTo>
                  <a:cubicBezTo>
                    <a:pt x="83" y="88"/>
                    <a:pt x="59" y="73"/>
                    <a:pt x="51" y="66"/>
                  </a:cubicBezTo>
                  <a:cubicBezTo>
                    <a:pt x="39" y="55"/>
                    <a:pt x="36" y="47"/>
                    <a:pt x="37" y="32"/>
                  </a:cubicBezTo>
                  <a:cubicBezTo>
                    <a:pt x="38" y="24"/>
                    <a:pt x="34" y="16"/>
                    <a:pt x="29" y="10"/>
                  </a:cubicBezTo>
                  <a:cubicBezTo>
                    <a:pt x="21" y="1"/>
                    <a:pt x="9" y="11"/>
                    <a:pt x="4" y="17"/>
                  </a:cubicBezTo>
                  <a:cubicBezTo>
                    <a:pt x="0" y="21"/>
                    <a:pt x="8" y="22"/>
                    <a:pt x="11" y="1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7" name="Freeform 60"/>
            <p:cNvSpPr/>
            <p:nvPr/>
          </p:nvSpPr>
          <p:spPr bwMode="auto">
            <a:xfrm>
              <a:off x="4165" y="2790"/>
              <a:ext cx="213" cy="62"/>
            </a:xfrm>
            <a:custGeom>
              <a:avLst/>
              <a:gdLst>
                <a:gd name="T0" fmla="*/ 9 w 90"/>
                <a:gd name="T1" fmla="*/ 24 h 26"/>
                <a:gd name="T2" fmla="*/ 80 w 90"/>
                <a:gd name="T3" fmla="*/ 20 h 26"/>
                <a:gd name="T4" fmla="*/ 88 w 90"/>
                <a:gd name="T5" fmla="*/ 17 h 26"/>
                <a:gd name="T6" fmla="*/ 5 w 90"/>
                <a:gd name="T7" fmla="*/ 21 h 26"/>
                <a:gd name="T8" fmla="*/ 9 w 90"/>
                <a:gd name="T9" fmla="*/ 24 h 26"/>
              </a:gdLst>
              <a:ahLst/>
              <a:cxnLst>
                <a:cxn ang="0">
                  <a:pos x="T0" y="T1"/>
                </a:cxn>
                <a:cxn ang="0">
                  <a:pos x="T2" y="T3"/>
                </a:cxn>
                <a:cxn ang="0">
                  <a:pos x="T4" y="T5"/>
                </a:cxn>
                <a:cxn ang="0">
                  <a:pos x="T6" y="T7"/>
                </a:cxn>
                <a:cxn ang="0">
                  <a:pos x="T8" y="T9"/>
                </a:cxn>
              </a:cxnLst>
              <a:rect l="0" t="0" r="r" b="b"/>
              <a:pathLst>
                <a:path w="90" h="26">
                  <a:moveTo>
                    <a:pt x="9" y="24"/>
                  </a:moveTo>
                  <a:cubicBezTo>
                    <a:pt x="28" y="16"/>
                    <a:pt x="62" y="6"/>
                    <a:pt x="80" y="20"/>
                  </a:cubicBezTo>
                  <a:cubicBezTo>
                    <a:pt x="82" y="22"/>
                    <a:pt x="90" y="19"/>
                    <a:pt x="88" y="17"/>
                  </a:cubicBezTo>
                  <a:cubicBezTo>
                    <a:pt x="67" y="0"/>
                    <a:pt x="28" y="11"/>
                    <a:pt x="5" y="21"/>
                  </a:cubicBezTo>
                  <a:cubicBezTo>
                    <a:pt x="0" y="23"/>
                    <a:pt x="5" y="26"/>
                    <a:pt x="9" y="2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8" name="Freeform 61"/>
            <p:cNvSpPr/>
            <p:nvPr/>
          </p:nvSpPr>
          <p:spPr bwMode="auto">
            <a:xfrm>
              <a:off x="4217" y="2899"/>
              <a:ext cx="173" cy="33"/>
            </a:xfrm>
            <a:custGeom>
              <a:avLst/>
              <a:gdLst>
                <a:gd name="T0" fmla="*/ 1 w 73"/>
                <a:gd name="T1" fmla="*/ 5 h 14"/>
                <a:gd name="T2" fmla="*/ 64 w 73"/>
                <a:gd name="T3" fmla="*/ 5 h 14"/>
                <a:gd name="T4" fmla="*/ 68 w 73"/>
                <a:gd name="T5" fmla="*/ 1 h 14"/>
                <a:gd name="T6" fmla="*/ 9 w 73"/>
                <a:gd name="T7" fmla="*/ 2 h 14"/>
                <a:gd name="T8" fmla="*/ 1 w 73"/>
                <a:gd name="T9" fmla="*/ 5 h 14"/>
              </a:gdLst>
              <a:ahLst/>
              <a:cxnLst>
                <a:cxn ang="0">
                  <a:pos x="T0" y="T1"/>
                </a:cxn>
                <a:cxn ang="0">
                  <a:pos x="T2" y="T3"/>
                </a:cxn>
                <a:cxn ang="0">
                  <a:pos x="T4" y="T5"/>
                </a:cxn>
                <a:cxn ang="0">
                  <a:pos x="T6" y="T7"/>
                </a:cxn>
                <a:cxn ang="0">
                  <a:pos x="T8" y="T9"/>
                </a:cxn>
              </a:cxnLst>
              <a:rect l="0" t="0" r="r" b="b"/>
              <a:pathLst>
                <a:path w="73" h="14">
                  <a:moveTo>
                    <a:pt x="1" y="5"/>
                  </a:moveTo>
                  <a:cubicBezTo>
                    <a:pt x="19" y="14"/>
                    <a:pt x="45" y="5"/>
                    <a:pt x="64" y="5"/>
                  </a:cubicBezTo>
                  <a:cubicBezTo>
                    <a:pt x="67" y="5"/>
                    <a:pt x="73" y="1"/>
                    <a:pt x="68" y="1"/>
                  </a:cubicBezTo>
                  <a:cubicBezTo>
                    <a:pt x="50" y="2"/>
                    <a:pt x="26" y="10"/>
                    <a:pt x="9" y="2"/>
                  </a:cubicBezTo>
                  <a:cubicBezTo>
                    <a:pt x="7" y="0"/>
                    <a:pt x="0" y="4"/>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9" name="Freeform 62"/>
            <p:cNvSpPr/>
            <p:nvPr/>
          </p:nvSpPr>
          <p:spPr bwMode="auto">
            <a:xfrm>
              <a:off x="4459" y="2740"/>
              <a:ext cx="234" cy="292"/>
            </a:xfrm>
            <a:custGeom>
              <a:avLst/>
              <a:gdLst>
                <a:gd name="T0" fmla="*/ 13 w 99"/>
                <a:gd name="T1" fmla="*/ 31 h 123"/>
                <a:gd name="T2" fmla="*/ 36 w 99"/>
                <a:gd name="T3" fmla="*/ 25 h 123"/>
                <a:gd name="T4" fmla="*/ 37 w 99"/>
                <a:gd name="T5" fmla="*/ 39 h 123"/>
                <a:gd name="T6" fmla="*/ 33 w 99"/>
                <a:gd name="T7" fmla="*/ 56 h 123"/>
                <a:gd name="T8" fmla="*/ 29 w 99"/>
                <a:gd name="T9" fmla="*/ 95 h 123"/>
                <a:gd name="T10" fmla="*/ 94 w 99"/>
                <a:gd name="T11" fmla="*/ 103 h 123"/>
                <a:gd name="T12" fmla="*/ 92 w 99"/>
                <a:gd name="T13" fmla="*/ 98 h 123"/>
                <a:gd name="T14" fmla="*/ 51 w 99"/>
                <a:gd name="T15" fmla="*/ 106 h 123"/>
                <a:gd name="T16" fmla="*/ 38 w 99"/>
                <a:gd name="T17" fmla="*/ 72 h 123"/>
                <a:gd name="T18" fmla="*/ 46 w 99"/>
                <a:gd name="T19" fmla="*/ 26 h 123"/>
                <a:gd name="T20" fmla="*/ 4 w 99"/>
                <a:gd name="T21" fmla="*/ 33 h 123"/>
                <a:gd name="T22" fmla="*/ 13 w 99"/>
                <a:gd name="T23" fmla="*/ 3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23">
                  <a:moveTo>
                    <a:pt x="13" y="31"/>
                  </a:moveTo>
                  <a:cubicBezTo>
                    <a:pt x="25" y="16"/>
                    <a:pt x="33" y="14"/>
                    <a:pt x="36" y="25"/>
                  </a:cubicBezTo>
                  <a:cubicBezTo>
                    <a:pt x="38" y="29"/>
                    <a:pt x="37" y="35"/>
                    <a:pt x="37" y="39"/>
                  </a:cubicBezTo>
                  <a:cubicBezTo>
                    <a:pt x="37" y="45"/>
                    <a:pt x="35" y="51"/>
                    <a:pt x="33" y="56"/>
                  </a:cubicBezTo>
                  <a:cubicBezTo>
                    <a:pt x="29" y="69"/>
                    <a:pt x="26" y="82"/>
                    <a:pt x="29" y="95"/>
                  </a:cubicBezTo>
                  <a:cubicBezTo>
                    <a:pt x="35" y="123"/>
                    <a:pt x="77" y="109"/>
                    <a:pt x="94" y="103"/>
                  </a:cubicBezTo>
                  <a:cubicBezTo>
                    <a:pt x="99" y="102"/>
                    <a:pt x="98" y="96"/>
                    <a:pt x="92" y="98"/>
                  </a:cubicBezTo>
                  <a:cubicBezTo>
                    <a:pt x="80" y="102"/>
                    <a:pt x="65" y="108"/>
                    <a:pt x="51" y="106"/>
                  </a:cubicBezTo>
                  <a:cubicBezTo>
                    <a:pt x="34" y="102"/>
                    <a:pt x="36" y="84"/>
                    <a:pt x="38" y="72"/>
                  </a:cubicBezTo>
                  <a:cubicBezTo>
                    <a:pt x="41" y="56"/>
                    <a:pt x="47" y="42"/>
                    <a:pt x="46" y="26"/>
                  </a:cubicBezTo>
                  <a:cubicBezTo>
                    <a:pt x="43" y="0"/>
                    <a:pt x="0" y="7"/>
                    <a:pt x="4" y="33"/>
                  </a:cubicBezTo>
                  <a:cubicBezTo>
                    <a:pt x="5" y="37"/>
                    <a:pt x="13" y="35"/>
                    <a:pt x="13" y="3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0" name="Freeform 63"/>
            <p:cNvSpPr/>
            <p:nvPr/>
          </p:nvSpPr>
          <p:spPr bwMode="auto">
            <a:xfrm>
              <a:off x="4646" y="2747"/>
              <a:ext cx="236" cy="247"/>
            </a:xfrm>
            <a:custGeom>
              <a:avLst/>
              <a:gdLst>
                <a:gd name="T0" fmla="*/ 10 w 100"/>
                <a:gd name="T1" fmla="*/ 17 h 104"/>
                <a:gd name="T2" fmla="*/ 38 w 100"/>
                <a:gd name="T3" fmla="*/ 34 h 104"/>
                <a:gd name="T4" fmla="*/ 47 w 100"/>
                <a:gd name="T5" fmla="*/ 70 h 104"/>
                <a:gd name="T6" fmla="*/ 99 w 100"/>
                <a:gd name="T7" fmla="*/ 82 h 104"/>
                <a:gd name="T8" fmla="*/ 91 w 100"/>
                <a:gd name="T9" fmla="*/ 83 h 104"/>
                <a:gd name="T10" fmla="*/ 54 w 100"/>
                <a:gd name="T11" fmla="*/ 63 h 104"/>
                <a:gd name="T12" fmla="*/ 44 w 100"/>
                <a:gd name="T13" fmla="*/ 24 h 104"/>
                <a:gd name="T14" fmla="*/ 2 w 100"/>
                <a:gd name="T15" fmla="*/ 18 h 104"/>
                <a:gd name="T16" fmla="*/ 10 w 100"/>
                <a:gd name="T17" fmla="*/ 1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104">
                  <a:moveTo>
                    <a:pt x="10" y="17"/>
                  </a:moveTo>
                  <a:cubicBezTo>
                    <a:pt x="28" y="0"/>
                    <a:pt x="34" y="19"/>
                    <a:pt x="38" y="34"/>
                  </a:cubicBezTo>
                  <a:cubicBezTo>
                    <a:pt x="41" y="46"/>
                    <a:pt x="42" y="59"/>
                    <a:pt x="47" y="70"/>
                  </a:cubicBezTo>
                  <a:cubicBezTo>
                    <a:pt x="54" y="83"/>
                    <a:pt x="92" y="104"/>
                    <a:pt x="99" y="82"/>
                  </a:cubicBezTo>
                  <a:cubicBezTo>
                    <a:pt x="100" y="80"/>
                    <a:pt x="92" y="81"/>
                    <a:pt x="91" y="83"/>
                  </a:cubicBezTo>
                  <a:cubicBezTo>
                    <a:pt x="86" y="98"/>
                    <a:pt x="56" y="71"/>
                    <a:pt x="54" y="63"/>
                  </a:cubicBezTo>
                  <a:cubicBezTo>
                    <a:pt x="49" y="51"/>
                    <a:pt x="48" y="37"/>
                    <a:pt x="44" y="24"/>
                  </a:cubicBezTo>
                  <a:cubicBezTo>
                    <a:pt x="37" y="0"/>
                    <a:pt x="18" y="2"/>
                    <a:pt x="2" y="18"/>
                  </a:cubicBezTo>
                  <a:cubicBezTo>
                    <a:pt x="0" y="20"/>
                    <a:pt x="9" y="19"/>
                    <a:pt x="10" y="1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1" name="Freeform 64"/>
            <p:cNvSpPr/>
            <p:nvPr/>
          </p:nvSpPr>
          <p:spPr bwMode="auto">
            <a:xfrm>
              <a:off x="4674" y="2816"/>
              <a:ext cx="211" cy="55"/>
            </a:xfrm>
            <a:custGeom>
              <a:avLst/>
              <a:gdLst>
                <a:gd name="T0" fmla="*/ 6 w 89"/>
                <a:gd name="T1" fmla="*/ 22 h 23"/>
                <a:gd name="T2" fmla="*/ 83 w 89"/>
                <a:gd name="T3" fmla="*/ 6 h 23"/>
                <a:gd name="T4" fmla="*/ 83 w 89"/>
                <a:gd name="T5" fmla="*/ 1 h 23"/>
                <a:gd name="T6" fmla="*/ 7 w 89"/>
                <a:gd name="T7" fmla="*/ 16 h 23"/>
                <a:gd name="T8" fmla="*/ 6 w 89"/>
                <a:gd name="T9" fmla="*/ 22 h 23"/>
              </a:gdLst>
              <a:ahLst/>
              <a:cxnLst>
                <a:cxn ang="0">
                  <a:pos x="T0" y="T1"/>
                </a:cxn>
                <a:cxn ang="0">
                  <a:pos x="T2" y="T3"/>
                </a:cxn>
                <a:cxn ang="0">
                  <a:pos x="T4" y="T5"/>
                </a:cxn>
                <a:cxn ang="0">
                  <a:pos x="T6" y="T7"/>
                </a:cxn>
                <a:cxn ang="0">
                  <a:pos x="T8" y="T9"/>
                </a:cxn>
              </a:cxnLst>
              <a:rect l="0" t="0" r="r" b="b"/>
              <a:pathLst>
                <a:path w="89" h="23">
                  <a:moveTo>
                    <a:pt x="6" y="22"/>
                  </a:moveTo>
                  <a:cubicBezTo>
                    <a:pt x="32" y="17"/>
                    <a:pt x="57" y="10"/>
                    <a:pt x="83" y="6"/>
                  </a:cubicBezTo>
                  <a:cubicBezTo>
                    <a:pt x="87" y="6"/>
                    <a:pt x="89" y="0"/>
                    <a:pt x="83" y="1"/>
                  </a:cubicBezTo>
                  <a:cubicBezTo>
                    <a:pt x="58" y="5"/>
                    <a:pt x="32" y="12"/>
                    <a:pt x="7" y="16"/>
                  </a:cubicBezTo>
                  <a:cubicBezTo>
                    <a:pt x="2" y="17"/>
                    <a:pt x="0" y="23"/>
                    <a:pt x="6" y="2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2" name="Freeform 65"/>
            <p:cNvSpPr/>
            <p:nvPr/>
          </p:nvSpPr>
          <p:spPr bwMode="auto">
            <a:xfrm>
              <a:off x="2365" y="2792"/>
              <a:ext cx="196" cy="320"/>
            </a:xfrm>
            <a:custGeom>
              <a:avLst/>
              <a:gdLst>
                <a:gd name="T0" fmla="*/ 9 w 83"/>
                <a:gd name="T1" fmla="*/ 25 h 135"/>
                <a:gd name="T2" fmla="*/ 39 w 83"/>
                <a:gd name="T3" fmla="*/ 19 h 135"/>
                <a:gd name="T4" fmla="*/ 32 w 83"/>
                <a:gd name="T5" fmla="*/ 41 h 135"/>
                <a:gd name="T6" fmla="*/ 40 w 83"/>
                <a:gd name="T7" fmla="*/ 72 h 135"/>
                <a:gd name="T8" fmla="*/ 72 w 83"/>
                <a:gd name="T9" fmla="*/ 102 h 135"/>
                <a:gd name="T10" fmla="*/ 19 w 83"/>
                <a:gd name="T11" fmla="*/ 131 h 135"/>
                <a:gd name="T12" fmla="*/ 22 w 83"/>
                <a:gd name="T13" fmla="*/ 133 h 135"/>
                <a:gd name="T14" fmla="*/ 62 w 83"/>
                <a:gd name="T15" fmla="*/ 129 h 135"/>
                <a:gd name="T16" fmla="*/ 80 w 83"/>
                <a:gd name="T17" fmla="*/ 103 h 135"/>
                <a:gd name="T18" fmla="*/ 39 w 83"/>
                <a:gd name="T19" fmla="*/ 59 h 135"/>
                <a:gd name="T20" fmla="*/ 40 w 83"/>
                <a:gd name="T21" fmla="*/ 3 h 135"/>
                <a:gd name="T22" fmla="*/ 0 w 83"/>
                <a:gd name="T23" fmla="*/ 26 h 135"/>
                <a:gd name="T24" fmla="*/ 9 w 83"/>
                <a:gd name="T25" fmla="*/ 2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135">
                  <a:moveTo>
                    <a:pt x="9" y="25"/>
                  </a:moveTo>
                  <a:cubicBezTo>
                    <a:pt x="12" y="12"/>
                    <a:pt x="42" y="0"/>
                    <a:pt x="39" y="19"/>
                  </a:cubicBezTo>
                  <a:cubicBezTo>
                    <a:pt x="38" y="27"/>
                    <a:pt x="35" y="34"/>
                    <a:pt x="32" y="41"/>
                  </a:cubicBezTo>
                  <a:cubicBezTo>
                    <a:pt x="28" y="53"/>
                    <a:pt x="29" y="63"/>
                    <a:pt x="40" y="72"/>
                  </a:cubicBezTo>
                  <a:cubicBezTo>
                    <a:pt x="51" y="82"/>
                    <a:pt x="67" y="87"/>
                    <a:pt x="72" y="102"/>
                  </a:cubicBezTo>
                  <a:cubicBezTo>
                    <a:pt x="79" y="127"/>
                    <a:pt x="36" y="125"/>
                    <a:pt x="19" y="131"/>
                  </a:cubicBezTo>
                  <a:cubicBezTo>
                    <a:pt x="14" y="133"/>
                    <a:pt x="19" y="134"/>
                    <a:pt x="22" y="133"/>
                  </a:cubicBezTo>
                  <a:cubicBezTo>
                    <a:pt x="35" y="129"/>
                    <a:pt x="50" y="135"/>
                    <a:pt x="62" y="129"/>
                  </a:cubicBezTo>
                  <a:cubicBezTo>
                    <a:pt x="72" y="124"/>
                    <a:pt x="79" y="113"/>
                    <a:pt x="80" y="103"/>
                  </a:cubicBezTo>
                  <a:cubicBezTo>
                    <a:pt x="83" y="84"/>
                    <a:pt x="48" y="73"/>
                    <a:pt x="39" y="59"/>
                  </a:cubicBezTo>
                  <a:cubicBezTo>
                    <a:pt x="33" y="49"/>
                    <a:pt x="61" y="5"/>
                    <a:pt x="40" y="3"/>
                  </a:cubicBezTo>
                  <a:cubicBezTo>
                    <a:pt x="25" y="2"/>
                    <a:pt x="4" y="11"/>
                    <a:pt x="0" y="26"/>
                  </a:cubicBezTo>
                  <a:cubicBezTo>
                    <a:pt x="0" y="28"/>
                    <a:pt x="8" y="27"/>
                    <a:pt x="9" y="2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3" name="Freeform 66"/>
            <p:cNvSpPr/>
            <p:nvPr/>
          </p:nvSpPr>
          <p:spPr bwMode="auto">
            <a:xfrm>
              <a:off x="1882" y="2608"/>
              <a:ext cx="135" cy="132"/>
            </a:xfrm>
            <a:custGeom>
              <a:avLst/>
              <a:gdLst>
                <a:gd name="T0" fmla="*/ 48 w 57"/>
                <a:gd name="T1" fmla="*/ 2 h 56"/>
                <a:gd name="T2" fmla="*/ 5 w 57"/>
                <a:gd name="T3" fmla="*/ 54 h 56"/>
                <a:gd name="T4" fmla="*/ 10 w 57"/>
                <a:gd name="T5" fmla="*/ 55 h 56"/>
                <a:gd name="T6" fmla="*/ 56 w 57"/>
                <a:gd name="T7" fmla="*/ 1 h 56"/>
                <a:gd name="T8" fmla="*/ 48 w 57"/>
                <a:gd name="T9" fmla="*/ 2 h 56"/>
              </a:gdLst>
              <a:ahLst/>
              <a:cxnLst>
                <a:cxn ang="0">
                  <a:pos x="T0" y="T1"/>
                </a:cxn>
                <a:cxn ang="0">
                  <a:pos x="T2" y="T3"/>
                </a:cxn>
                <a:cxn ang="0">
                  <a:pos x="T4" y="T5"/>
                </a:cxn>
                <a:cxn ang="0">
                  <a:pos x="T6" y="T7"/>
                </a:cxn>
                <a:cxn ang="0">
                  <a:pos x="T8" y="T9"/>
                </a:cxn>
              </a:cxnLst>
              <a:rect l="0" t="0" r="r" b="b"/>
              <a:pathLst>
                <a:path w="57" h="56">
                  <a:moveTo>
                    <a:pt x="48" y="2"/>
                  </a:moveTo>
                  <a:cubicBezTo>
                    <a:pt x="40" y="22"/>
                    <a:pt x="27" y="45"/>
                    <a:pt x="5" y="54"/>
                  </a:cubicBezTo>
                  <a:cubicBezTo>
                    <a:pt x="0" y="56"/>
                    <a:pt x="8" y="56"/>
                    <a:pt x="10" y="55"/>
                  </a:cubicBezTo>
                  <a:cubicBezTo>
                    <a:pt x="33" y="45"/>
                    <a:pt x="47" y="22"/>
                    <a:pt x="56" y="1"/>
                  </a:cubicBezTo>
                  <a:cubicBezTo>
                    <a:pt x="57" y="0"/>
                    <a:pt x="49" y="0"/>
                    <a:pt x="48"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4" name="Freeform 67"/>
            <p:cNvSpPr/>
            <p:nvPr/>
          </p:nvSpPr>
          <p:spPr bwMode="auto">
            <a:xfrm>
              <a:off x="1898" y="2622"/>
              <a:ext cx="138" cy="95"/>
            </a:xfrm>
            <a:custGeom>
              <a:avLst/>
              <a:gdLst>
                <a:gd name="T0" fmla="*/ 1 w 58"/>
                <a:gd name="T1" fmla="*/ 4 h 40"/>
                <a:gd name="T2" fmla="*/ 49 w 58"/>
                <a:gd name="T3" fmla="*/ 39 h 40"/>
                <a:gd name="T4" fmla="*/ 57 w 58"/>
                <a:gd name="T5" fmla="*/ 36 h 40"/>
                <a:gd name="T6" fmla="*/ 9 w 58"/>
                <a:gd name="T7" fmla="*/ 2 h 40"/>
                <a:gd name="T8" fmla="*/ 1 w 58"/>
                <a:gd name="T9" fmla="*/ 4 h 40"/>
              </a:gdLst>
              <a:ahLst/>
              <a:cxnLst>
                <a:cxn ang="0">
                  <a:pos x="T0" y="T1"/>
                </a:cxn>
                <a:cxn ang="0">
                  <a:pos x="T2" y="T3"/>
                </a:cxn>
                <a:cxn ang="0">
                  <a:pos x="T4" y="T5"/>
                </a:cxn>
                <a:cxn ang="0">
                  <a:pos x="T6" y="T7"/>
                </a:cxn>
                <a:cxn ang="0">
                  <a:pos x="T8" y="T9"/>
                </a:cxn>
              </a:cxnLst>
              <a:rect l="0" t="0" r="r" b="b"/>
              <a:pathLst>
                <a:path w="58" h="40">
                  <a:moveTo>
                    <a:pt x="1" y="4"/>
                  </a:moveTo>
                  <a:cubicBezTo>
                    <a:pt x="17" y="16"/>
                    <a:pt x="35" y="25"/>
                    <a:pt x="49" y="39"/>
                  </a:cubicBezTo>
                  <a:cubicBezTo>
                    <a:pt x="51" y="40"/>
                    <a:pt x="58" y="37"/>
                    <a:pt x="57" y="36"/>
                  </a:cubicBezTo>
                  <a:cubicBezTo>
                    <a:pt x="43" y="23"/>
                    <a:pt x="25" y="13"/>
                    <a:pt x="9" y="2"/>
                  </a:cubicBezTo>
                  <a:cubicBezTo>
                    <a:pt x="7" y="0"/>
                    <a:pt x="0" y="4"/>
                    <a:pt x="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5" name="Freeform 68"/>
            <p:cNvSpPr/>
            <p:nvPr/>
          </p:nvSpPr>
          <p:spPr bwMode="auto">
            <a:xfrm>
              <a:off x="2017" y="2638"/>
              <a:ext cx="120" cy="31"/>
            </a:xfrm>
            <a:custGeom>
              <a:avLst/>
              <a:gdLst>
                <a:gd name="T0" fmla="*/ 5 w 51"/>
                <a:gd name="T1" fmla="*/ 10 h 13"/>
                <a:gd name="T2" fmla="*/ 45 w 51"/>
                <a:gd name="T3" fmla="*/ 6 h 13"/>
                <a:gd name="T4" fmla="*/ 42 w 51"/>
                <a:gd name="T5" fmla="*/ 2 h 13"/>
                <a:gd name="T6" fmla="*/ 10 w 51"/>
                <a:gd name="T7" fmla="*/ 5 h 13"/>
                <a:gd name="T8" fmla="*/ 5 w 51"/>
                <a:gd name="T9" fmla="*/ 10 h 13"/>
              </a:gdLst>
              <a:ahLst/>
              <a:cxnLst>
                <a:cxn ang="0">
                  <a:pos x="T0" y="T1"/>
                </a:cxn>
                <a:cxn ang="0">
                  <a:pos x="T2" y="T3"/>
                </a:cxn>
                <a:cxn ang="0">
                  <a:pos x="T4" y="T5"/>
                </a:cxn>
                <a:cxn ang="0">
                  <a:pos x="T6" y="T7"/>
                </a:cxn>
                <a:cxn ang="0">
                  <a:pos x="T8" y="T9"/>
                </a:cxn>
              </a:cxnLst>
              <a:rect l="0" t="0" r="r" b="b"/>
              <a:pathLst>
                <a:path w="51" h="13">
                  <a:moveTo>
                    <a:pt x="5" y="10"/>
                  </a:moveTo>
                  <a:cubicBezTo>
                    <a:pt x="18" y="13"/>
                    <a:pt x="33" y="11"/>
                    <a:pt x="45" y="6"/>
                  </a:cubicBezTo>
                  <a:cubicBezTo>
                    <a:pt x="51" y="3"/>
                    <a:pt x="46" y="0"/>
                    <a:pt x="42" y="2"/>
                  </a:cubicBezTo>
                  <a:cubicBezTo>
                    <a:pt x="32" y="6"/>
                    <a:pt x="20" y="8"/>
                    <a:pt x="10" y="5"/>
                  </a:cubicBezTo>
                  <a:cubicBezTo>
                    <a:pt x="7" y="4"/>
                    <a:pt x="0" y="8"/>
                    <a:pt x="5" y="1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6" name="Freeform 69"/>
            <p:cNvSpPr/>
            <p:nvPr/>
          </p:nvSpPr>
          <p:spPr bwMode="auto">
            <a:xfrm>
              <a:off x="2064" y="2601"/>
              <a:ext cx="111" cy="125"/>
            </a:xfrm>
            <a:custGeom>
              <a:avLst/>
              <a:gdLst>
                <a:gd name="T0" fmla="*/ 24 w 47"/>
                <a:gd name="T1" fmla="*/ 6 h 53"/>
                <a:gd name="T2" fmla="*/ 30 w 47"/>
                <a:gd name="T3" fmla="*/ 33 h 53"/>
                <a:gd name="T4" fmla="*/ 4 w 47"/>
                <a:gd name="T5" fmla="*/ 49 h 53"/>
                <a:gd name="T6" fmla="*/ 11 w 47"/>
                <a:gd name="T7" fmla="*/ 51 h 53"/>
                <a:gd name="T8" fmla="*/ 41 w 47"/>
                <a:gd name="T9" fmla="*/ 28 h 53"/>
                <a:gd name="T10" fmla="*/ 32 w 47"/>
                <a:gd name="T11" fmla="*/ 3 h 53"/>
                <a:gd name="T12" fmla="*/ 24 w 47"/>
                <a:gd name="T13" fmla="*/ 6 h 53"/>
              </a:gdLst>
              <a:ahLst/>
              <a:cxnLst>
                <a:cxn ang="0">
                  <a:pos x="T0" y="T1"/>
                </a:cxn>
                <a:cxn ang="0">
                  <a:pos x="T2" y="T3"/>
                </a:cxn>
                <a:cxn ang="0">
                  <a:pos x="T4" y="T5"/>
                </a:cxn>
                <a:cxn ang="0">
                  <a:pos x="T6" y="T7"/>
                </a:cxn>
                <a:cxn ang="0">
                  <a:pos x="T8" y="T9"/>
                </a:cxn>
                <a:cxn ang="0">
                  <a:pos x="T10" y="T11"/>
                </a:cxn>
                <a:cxn ang="0">
                  <a:pos x="T12" y="T13"/>
                </a:cxn>
              </a:cxnLst>
              <a:rect l="0" t="0" r="r" b="b"/>
              <a:pathLst>
                <a:path w="47" h="53">
                  <a:moveTo>
                    <a:pt x="24" y="6"/>
                  </a:moveTo>
                  <a:cubicBezTo>
                    <a:pt x="31" y="15"/>
                    <a:pt x="41" y="22"/>
                    <a:pt x="30" y="33"/>
                  </a:cubicBezTo>
                  <a:cubicBezTo>
                    <a:pt x="23" y="40"/>
                    <a:pt x="12" y="43"/>
                    <a:pt x="4" y="49"/>
                  </a:cubicBezTo>
                  <a:cubicBezTo>
                    <a:pt x="0" y="52"/>
                    <a:pt x="9" y="53"/>
                    <a:pt x="11" y="51"/>
                  </a:cubicBezTo>
                  <a:cubicBezTo>
                    <a:pt x="21" y="43"/>
                    <a:pt x="35" y="41"/>
                    <a:pt x="41" y="28"/>
                  </a:cubicBezTo>
                  <a:cubicBezTo>
                    <a:pt x="47" y="17"/>
                    <a:pt x="38" y="12"/>
                    <a:pt x="32" y="3"/>
                  </a:cubicBezTo>
                  <a:cubicBezTo>
                    <a:pt x="30" y="0"/>
                    <a:pt x="22" y="3"/>
                    <a:pt x="24"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7" name="Freeform 70"/>
            <p:cNvSpPr/>
            <p:nvPr/>
          </p:nvSpPr>
          <p:spPr bwMode="auto">
            <a:xfrm>
              <a:off x="2180" y="2582"/>
              <a:ext cx="118" cy="132"/>
            </a:xfrm>
            <a:custGeom>
              <a:avLst/>
              <a:gdLst>
                <a:gd name="T0" fmla="*/ 12 w 50"/>
                <a:gd name="T1" fmla="*/ 11 h 56"/>
                <a:gd name="T2" fmla="*/ 8 w 50"/>
                <a:gd name="T3" fmla="*/ 44 h 56"/>
                <a:gd name="T4" fmla="*/ 43 w 50"/>
                <a:gd name="T5" fmla="*/ 39 h 56"/>
                <a:gd name="T6" fmla="*/ 38 w 50"/>
                <a:gd name="T7" fmla="*/ 4 h 56"/>
                <a:gd name="T8" fmla="*/ 23 w 50"/>
                <a:gd name="T9" fmla="*/ 2 h 56"/>
                <a:gd name="T10" fmla="*/ 11 w 50"/>
                <a:gd name="T11" fmla="*/ 17 h 56"/>
                <a:gd name="T12" fmla="*/ 19 w 50"/>
                <a:gd name="T13" fmla="*/ 16 h 56"/>
                <a:gd name="T14" fmla="*/ 27 w 50"/>
                <a:gd name="T15" fmla="*/ 6 h 56"/>
                <a:gd name="T16" fmla="*/ 34 w 50"/>
                <a:gd name="T17" fmla="*/ 12 h 56"/>
                <a:gd name="T18" fmla="*/ 35 w 50"/>
                <a:gd name="T19" fmla="*/ 38 h 56"/>
                <a:gd name="T20" fmla="*/ 23 w 50"/>
                <a:gd name="T21" fmla="*/ 45 h 56"/>
                <a:gd name="T22" fmla="*/ 14 w 50"/>
                <a:gd name="T23" fmla="*/ 38 h 56"/>
                <a:gd name="T24" fmla="*/ 18 w 50"/>
                <a:gd name="T25" fmla="*/ 14 h 56"/>
                <a:gd name="T26" fmla="*/ 12 w 50"/>
                <a:gd name="T27" fmla="*/ 11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56">
                  <a:moveTo>
                    <a:pt x="12" y="11"/>
                  </a:moveTo>
                  <a:cubicBezTo>
                    <a:pt x="0" y="18"/>
                    <a:pt x="0" y="34"/>
                    <a:pt x="8" y="44"/>
                  </a:cubicBezTo>
                  <a:cubicBezTo>
                    <a:pt x="18" y="56"/>
                    <a:pt x="35" y="50"/>
                    <a:pt x="43" y="39"/>
                  </a:cubicBezTo>
                  <a:cubicBezTo>
                    <a:pt x="50" y="29"/>
                    <a:pt x="47" y="13"/>
                    <a:pt x="38" y="4"/>
                  </a:cubicBezTo>
                  <a:cubicBezTo>
                    <a:pt x="34" y="1"/>
                    <a:pt x="28" y="0"/>
                    <a:pt x="23" y="2"/>
                  </a:cubicBezTo>
                  <a:cubicBezTo>
                    <a:pt x="16" y="4"/>
                    <a:pt x="13" y="11"/>
                    <a:pt x="11" y="17"/>
                  </a:cubicBezTo>
                  <a:cubicBezTo>
                    <a:pt x="10" y="20"/>
                    <a:pt x="18" y="19"/>
                    <a:pt x="19" y="16"/>
                  </a:cubicBezTo>
                  <a:cubicBezTo>
                    <a:pt x="20" y="14"/>
                    <a:pt x="23" y="6"/>
                    <a:pt x="27" y="6"/>
                  </a:cubicBezTo>
                  <a:cubicBezTo>
                    <a:pt x="30" y="6"/>
                    <a:pt x="32" y="10"/>
                    <a:pt x="34" y="12"/>
                  </a:cubicBezTo>
                  <a:cubicBezTo>
                    <a:pt x="39" y="20"/>
                    <a:pt x="39" y="30"/>
                    <a:pt x="35" y="38"/>
                  </a:cubicBezTo>
                  <a:cubicBezTo>
                    <a:pt x="33" y="41"/>
                    <a:pt x="29" y="46"/>
                    <a:pt x="23" y="45"/>
                  </a:cubicBezTo>
                  <a:cubicBezTo>
                    <a:pt x="19" y="45"/>
                    <a:pt x="16" y="41"/>
                    <a:pt x="14" y="38"/>
                  </a:cubicBezTo>
                  <a:cubicBezTo>
                    <a:pt x="9" y="31"/>
                    <a:pt x="9" y="19"/>
                    <a:pt x="18" y="14"/>
                  </a:cubicBezTo>
                  <a:cubicBezTo>
                    <a:pt x="23" y="11"/>
                    <a:pt x="15" y="9"/>
                    <a:pt x="12" y="1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8" name="Freeform 71"/>
            <p:cNvSpPr/>
            <p:nvPr/>
          </p:nvSpPr>
          <p:spPr bwMode="auto">
            <a:xfrm>
              <a:off x="2502" y="3257"/>
              <a:ext cx="170" cy="163"/>
            </a:xfrm>
            <a:custGeom>
              <a:avLst/>
              <a:gdLst>
                <a:gd name="T0" fmla="*/ 6 w 72"/>
                <a:gd name="T1" fmla="*/ 6 h 69"/>
                <a:gd name="T2" fmla="*/ 61 w 72"/>
                <a:gd name="T3" fmla="*/ 67 h 69"/>
                <a:gd name="T4" fmla="*/ 68 w 72"/>
                <a:gd name="T5" fmla="*/ 62 h 69"/>
                <a:gd name="T6" fmla="*/ 10 w 72"/>
                <a:gd name="T7" fmla="*/ 1 h 69"/>
                <a:gd name="T8" fmla="*/ 6 w 72"/>
                <a:gd name="T9" fmla="*/ 6 h 69"/>
              </a:gdLst>
              <a:ahLst/>
              <a:cxnLst>
                <a:cxn ang="0">
                  <a:pos x="T0" y="T1"/>
                </a:cxn>
                <a:cxn ang="0">
                  <a:pos x="T2" y="T3"/>
                </a:cxn>
                <a:cxn ang="0">
                  <a:pos x="T4" y="T5"/>
                </a:cxn>
                <a:cxn ang="0">
                  <a:pos x="T6" y="T7"/>
                </a:cxn>
                <a:cxn ang="0">
                  <a:pos x="T8" y="T9"/>
                </a:cxn>
              </a:cxnLst>
              <a:rect l="0" t="0" r="r" b="b"/>
              <a:pathLst>
                <a:path w="72" h="69">
                  <a:moveTo>
                    <a:pt x="6" y="6"/>
                  </a:moveTo>
                  <a:cubicBezTo>
                    <a:pt x="32" y="16"/>
                    <a:pt x="40" y="50"/>
                    <a:pt x="61" y="67"/>
                  </a:cubicBezTo>
                  <a:cubicBezTo>
                    <a:pt x="64" y="69"/>
                    <a:pt x="72" y="65"/>
                    <a:pt x="68" y="62"/>
                  </a:cubicBezTo>
                  <a:cubicBezTo>
                    <a:pt x="46" y="45"/>
                    <a:pt x="39" y="11"/>
                    <a:pt x="10" y="1"/>
                  </a:cubicBezTo>
                  <a:cubicBezTo>
                    <a:pt x="7" y="0"/>
                    <a:pt x="0" y="5"/>
                    <a:pt x="6"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9" name="Freeform 72"/>
            <p:cNvSpPr/>
            <p:nvPr/>
          </p:nvSpPr>
          <p:spPr bwMode="auto">
            <a:xfrm>
              <a:off x="3091" y="3271"/>
              <a:ext cx="147" cy="225"/>
            </a:xfrm>
            <a:custGeom>
              <a:avLst/>
              <a:gdLst>
                <a:gd name="T0" fmla="*/ 14 w 62"/>
                <a:gd name="T1" fmla="*/ 16 h 95"/>
                <a:gd name="T2" fmla="*/ 10 w 62"/>
                <a:gd name="T3" fmla="*/ 11 h 95"/>
                <a:gd name="T4" fmla="*/ 14 w 62"/>
                <a:gd name="T5" fmla="*/ 8 h 95"/>
                <a:gd name="T6" fmla="*/ 31 w 62"/>
                <a:gd name="T7" fmla="*/ 11 h 95"/>
                <a:gd name="T8" fmla="*/ 30 w 62"/>
                <a:gd name="T9" fmla="*/ 35 h 95"/>
                <a:gd name="T10" fmla="*/ 35 w 62"/>
                <a:gd name="T11" fmla="*/ 56 h 95"/>
                <a:gd name="T12" fmla="*/ 42 w 62"/>
                <a:gd name="T13" fmla="*/ 66 h 95"/>
                <a:gd name="T14" fmla="*/ 16 w 62"/>
                <a:gd name="T15" fmla="*/ 87 h 95"/>
                <a:gd name="T16" fmla="*/ 11 w 62"/>
                <a:gd name="T17" fmla="*/ 91 h 95"/>
                <a:gd name="T18" fmla="*/ 45 w 62"/>
                <a:gd name="T19" fmla="*/ 78 h 95"/>
                <a:gd name="T20" fmla="*/ 37 w 62"/>
                <a:gd name="T21" fmla="*/ 38 h 95"/>
                <a:gd name="T22" fmla="*/ 29 w 62"/>
                <a:gd name="T23" fmla="*/ 1 h 95"/>
                <a:gd name="T24" fmla="*/ 1 w 62"/>
                <a:gd name="T25" fmla="*/ 13 h 95"/>
                <a:gd name="T26" fmla="*/ 4 w 62"/>
                <a:gd name="T27" fmla="*/ 15 h 95"/>
                <a:gd name="T28" fmla="*/ 5 w 62"/>
                <a:gd name="T29" fmla="*/ 18 h 95"/>
                <a:gd name="T30" fmla="*/ 14 w 62"/>
                <a:gd name="T31" fmla="*/ 1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2" h="95">
                  <a:moveTo>
                    <a:pt x="14" y="16"/>
                  </a:moveTo>
                  <a:cubicBezTo>
                    <a:pt x="14" y="13"/>
                    <a:pt x="13" y="11"/>
                    <a:pt x="10" y="11"/>
                  </a:cubicBezTo>
                  <a:cubicBezTo>
                    <a:pt x="11" y="10"/>
                    <a:pt x="13" y="9"/>
                    <a:pt x="14" y="8"/>
                  </a:cubicBezTo>
                  <a:cubicBezTo>
                    <a:pt x="22" y="5"/>
                    <a:pt x="28" y="6"/>
                    <a:pt x="31" y="11"/>
                  </a:cubicBezTo>
                  <a:cubicBezTo>
                    <a:pt x="38" y="17"/>
                    <a:pt x="32" y="28"/>
                    <a:pt x="30" y="35"/>
                  </a:cubicBezTo>
                  <a:cubicBezTo>
                    <a:pt x="27" y="43"/>
                    <a:pt x="30" y="49"/>
                    <a:pt x="35" y="56"/>
                  </a:cubicBezTo>
                  <a:cubicBezTo>
                    <a:pt x="37" y="60"/>
                    <a:pt x="40" y="62"/>
                    <a:pt x="42" y="66"/>
                  </a:cubicBezTo>
                  <a:cubicBezTo>
                    <a:pt x="47" y="76"/>
                    <a:pt x="25" y="89"/>
                    <a:pt x="16" y="87"/>
                  </a:cubicBezTo>
                  <a:cubicBezTo>
                    <a:pt x="14" y="86"/>
                    <a:pt x="6" y="90"/>
                    <a:pt x="11" y="91"/>
                  </a:cubicBezTo>
                  <a:cubicBezTo>
                    <a:pt x="24" y="95"/>
                    <a:pt x="36" y="86"/>
                    <a:pt x="45" y="78"/>
                  </a:cubicBezTo>
                  <a:cubicBezTo>
                    <a:pt x="62" y="64"/>
                    <a:pt x="36" y="53"/>
                    <a:pt x="37" y="38"/>
                  </a:cubicBezTo>
                  <a:cubicBezTo>
                    <a:pt x="38" y="27"/>
                    <a:pt x="51" y="4"/>
                    <a:pt x="29" y="1"/>
                  </a:cubicBezTo>
                  <a:cubicBezTo>
                    <a:pt x="18" y="0"/>
                    <a:pt x="8" y="4"/>
                    <a:pt x="1" y="13"/>
                  </a:cubicBezTo>
                  <a:cubicBezTo>
                    <a:pt x="0" y="14"/>
                    <a:pt x="3" y="15"/>
                    <a:pt x="4" y="15"/>
                  </a:cubicBezTo>
                  <a:cubicBezTo>
                    <a:pt x="4" y="16"/>
                    <a:pt x="5" y="17"/>
                    <a:pt x="5" y="18"/>
                  </a:cubicBezTo>
                  <a:cubicBezTo>
                    <a:pt x="5" y="20"/>
                    <a:pt x="14" y="19"/>
                    <a:pt x="14" y="1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0" name="Freeform 73"/>
            <p:cNvSpPr/>
            <p:nvPr/>
          </p:nvSpPr>
          <p:spPr bwMode="auto">
            <a:xfrm>
              <a:off x="3652" y="3193"/>
              <a:ext cx="393" cy="319"/>
            </a:xfrm>
            <a:custGeom>
              <a:avLst/>
              <a:gdLst>
                <a:gd name="T0" fmla="*/ 11 w 166"/>
                <a:gd name="T1" fmla="*/ 96 h 135"/>
                <a:gd name="T2" fmla="*/ 47 w 166"/>
                <a:gd name="T3" fmla="*/ 4 h 135"/>
                <a:gd name="T4" fmla="*/ 39 w 166"/>
                <a:gd name="T5" fmla="*/ 4 h 135"/>
                <a:gd name="T6" fmla="*/ 39 w 166"/>
                <a:gd name="T7" fmla="*/ 113 h 135"/>
                <a:gd name="T8" fmla="*/ 104 w 166"/>
                <a:gd name="T9" fmla="*/ 80 h 135"/>
                <a:gd name="T10" fmla="*/ 95 w 166"/>
                <a:gd name="T11" fmla="*/ 81 h 135"/>
                <a:gd name="T12" fmla="*/ 116 w 166"/>
                <a:gd name="T13" fmla="*/ 93 h 135"/>
                <a:gd name="T14" fmla="*/ 136 w 166"/>
                <a:gd name="T15" fmla="*/ 78 h 135"/>
                <a:gd name="T16" fmla="*/ 156 w 166"/>
                <a:gd name="T17" fmla="*/ 100 h 135"/>
                <a:gd name="T18" fmla="*/ 165 w 166"/>
                <a:gd name="T19" fmla="*/ 98 h 135"/>
                <a:gd name="T20" fmla="*/ 145 w 166"/>
                <a:gd name="T21" fmla="*/ 66 h 135"/>
                <a:gd name="T22" fmla="*/ 104 w 166"/>
                <a:gd name="T23" fmla="*/ 80 h 135"/>
                <a:gd name="T24" fmla="*/ 96 w 166"/>
                <a:gd name="T25" fmla="*/ 80 h 135"/>
                <a:gd name="T26" fmla="*/ 76 w 166"/>
                <a:gd name="T27" fmla="*/ 104 h 135"/>
                <a:gd name="T28" fmla="*/ 34 w 166"/>
                <a:gd name="T29" fmla="*/ 85 h 135"/>
                <a:gd name="T30" fmla="*/ 47 w 166"/>
                <a:gd name="T31" fmla="*/ 4 h 135"/>
                <a:gd name="T32" fmla="*/ 39 w 166"/>
                <a:gd name="T33" fmla="*/ 5 h 135"/>
                <a:gd name="T34" fmla="*/ 3 w 166"/>
                <a:gd name="T35" fmla="*/ 95 h 135"/>
                <a:gd name="T36" fmla="*/ 11 w 166"/>
                <a:gd name="T37" fmla="*/ 9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135">
                  <a:moveTo>
                    <a:pt x="11" y="96"/>
                  </a:moveTo>
                  <a:cubicBezTo>
                    <a:pt x="31" y="68"/>
                    <a:pt x="43" y="37"/>
                    <a:pt x="47" y="4"/>
                  </a:cubicBezTo>
                  <a:cubicBezTo>
                    <a:pt x="48" y="0"/>
                    <a:pt x="40" y="2"/>
                    <a:pt x="39" y="4"/>
                  </a:cubicBezTo>
                  <a:cubicBezTo>
                    <a:pt x="26" y="35"/>
                    <a:pt x="11" y="85"/>
                    <a:pt x="39" y="113"/>
                  </a:cubicBezTo>
                  <a:cubicBezTo>
                    <a:pt x="63" y="135"/>
                    <a:pt x="92" y="96"/>
                    <a:pt x="104" y="80"/>
                  </a:cubicBezTo>
                  <a:cubicBezTo>
                    <a:pt x="101" y="81"/>
                    <a:pt x="98" y="81"/>
                    <a:pt x="95" y="81"/>
                  </a:cubicBezTo>
                  <a:cubicBezTo>
                    <a:pt x="94" y="96"/>
                    <a:pt x="102" y="100"/>
                    <a:pt x="116" y="93"/>
                  </a:cubicBezTo>
                  <a:cubicBezTo>
                    <a:pt x="123" y="89"/>
                    <a:pt x="131" y="83"/>
                    <a:pt x="136" y="78"/>
                  </a:cubicBezTo>
                  <a:cubicBezTo>
                    <a:pt x="152" y="63"/>
                    <a:pt x="153" y="92"/>
                    <a:pt x="156" y="100"/>
                  </a:cubicBezTo>
                  <a:cubicBezTo>
                    <a:pt x="157" y="104"/>
                    <a:pt x="166" y="101"/>
                    <a:pt x="165" y="98"/>
                  </a:cubicBezTo>
                  <a:cubicBezTo>
                    <a:pt x="159" y="85"/>
                    <a:pt x="163" y="68"/>
                    <a:pt x="145" y="66"/>
                  </a:cubicBezTo>
                  <a:cubicBezTo>
                    <a:pt x="135" y="64"/>
                    <a:pt x="102" y="108"/>
                    <a:pt x="104" y="80"/>
                  </a:cubicBezTo>
                  <a:cubicBezTo>
                    <a:pt x="104" y="76"/>
                    <a:pt x="97" y="78"/>
                    <a:pt x="96" y="80"/>
                  </a:cubicBezTo>
                  <a:cubicBezTo>
                    <a:pt x="89" y="88"/>
                    <a:pt x="83" y="96"/>
                    <a:pt x="76" y="104"/>
                  </a:cubicBezTo>
                  <a:cubicBezTo>
                    <a:pt x="55" y="125"/>
                    <a:pt x="38" y="104"/>
                    <a:pt x="34" y="85"/>
                  </a:cubicBezTo>
                  <a:cubicBezTo>
                    <a:pt x="28" y="59"/>
                    <a:pt x="37" y="28"/>
                    <a:pt x="47" y="4"/>
                  </a:cubicBezTo>
                  <a:cubicBezTo>
                    <a:pt x="44" y="4"/>
                    <a:pt x="42" y="4"/>
                    <a:pt x="39" y="5"/>
                  </a:cubicBezTo>
                  <a:cubicBezTo>
                    <a:pt x="34" y="38"/>
                    <a:pt x="23" y="68"/>
                    <a:pt x="3" y="95"/>
                  </a:cubicBezTo>
                  <a:cubicBezTo>
                    <a:pt x="0" y="99"/>
                    <a:pt x="9" y="98"/>
                    <a:pt x="11" y="9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1" name="Freeform 74"/>
            <p:cNvSpPr/>
            <p:nvPr/>
          </p:nvSpPr>
          <p:spPr bwMode="auto">
            <a:xfrm>
              <a:off x="4042" y="3285"/>
              <a:ext cx="131" cy="133"/>
            </a:xfrm>
            <a:custGeom>
              <a:avLst/>
              <a:gdLst>
                <a:gd name="T0" fmla="*/ 44 w 55"/>
                <a:gd name="T1" fmla="*/ 2 h 56"/>
                <a:gd name="T2" fmla="*/ 4 w 55"/>
                <a:gd name="T3" fmla="*/ 52 h 56"/>
                <a:gd name="T4" fmla="*/ 11 w 55"/>
                <a:gd name="T5" fmla="*/ 53 h 56"/>
                <a:gd name="T6" fmla="*/ 51 w 55"/>
                <a:gd name="T7" fmla="*/ 4 h 56"/>
                <a:gd name="T8" fmla="*/ 44 w 55"/>
                <a:gd name="T9" fmla="*/ 2 h 56"/>
              </a:gdLst>
              <a:ahLst/>
              <a:cxnLst>
                <a:cxn ang="0">
                  <a:pos x="T0" y="T1"/>
                </a:cxn>
                <a:cxn ang="0">
                  <a:pos x="T2" y="T3"/>
                </a:cxn>
                <a:cxn ang="0">
                  <a:pos x="T4" y="T5"/>
                </a:cxn>
                <a:cxn ang="0">
                  <a:pos x="T6" y="T7"/>
                </a:cxn>
                <a:cxn ang="0">
                  <a:pos x="T8" y="T9"/>
                </a:cxn>
              </a:cxnLst>
              <a:rect l="0" t="0" r="r" b="b"/>
              <a:pathLst>
                <a:path w="55" h="56">
                  <a:moveTo>
                    <a:pt x="44" y="2"/>
                  </a:moveTo>
                  <a:cubicBezTo>
                    <a:pt x="27" y="16"/>
                    <a:pt x="19" y="37"/>
                    <a:pt x="4" y="52"/>
                  </a:cubicBezTo>
                  <a:cubicBezTo>
                    <a:pt x="0" y="55"/>
                    <a:pt x="9" y="56"/>
                    <a:pt x="11" y="53"/>
                  </a:cubicBezTo>
                  <a:cubicBezTo>
                    <a:pt x="26" y="38"/>
                    <a:pt x="34" y="18"/>
                    <a:pt x="51" y="4"/>
                  </a:cubicBezTo>
                  <a:cubicBezTo>
                    <a:pt x="55" y="1"/>
                    <a:pt x="47" y="0"/>
                    <a:pt x="44"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2" name="Freeform 75"/>
            <p:cNvSpPr/>
            <p:nvPr/>
          </p:nvSpPr>
          <p:spPr bwMode="auto">
            <a:xfrm>
              <a:off x="4920" y="2020"/>
              <a:ext cx="346" cy="929"/>
            </a:xfrm>
            <a:custGeom>
              <a:avLst/>
              <a:gdLst>
                <a:gd name="T0" fmla="*/ 11 w 146"/>
                <a:gd name="T1" fmla="*/ 29 h 392"/>
                <a:gd name="T2" fmla="*/ 62 w 146"/>
                <a:gd name="T3" fmla="*/ 50 h 392"/>
                <a:gd name="T4" fmla="*/ 66 w 146"/>
                <a:gd name="T5" fmla="*/ 88 h 392"/>
                <a:gd name="T6" fmla="*/ 82 w 146"/>
                <a:gd name="T7" fmla="*/ 158 h 392"/>
                <a:gd name="T8" fmla="*/ 137 w 146"/>
                <a:gd name="T9" fmla="*/ 180 h 392"/>
                <a:gd name="T10" fmla="*/ 128 w 146"/>
                <a:gd name="T11" fmla="*/ 181 h 392"/>
                <a:gd name="T12" fmla="*/ 133 w 146"/>
                <a:gd name="T13" fmla="*/ 299 h 392"/>
                <a:gd name="T14" fmla="*/ 131 w 146"/>
                <a:gd name="T15" fmla="*/ 362 h 392"/>
                <a:gd name="T16" fmla="*/ 94 w 146"/>
                <a:gd name="T17" fmla="*/ 388 h 392"/>
                <a:gd name="T18" fmla="*/ 99 w 146"/>
                <a:gd name="T19" fmla="*/ 391 h 392"/>
                <a:gd name="T20" fmla="*/ 145 w 146"/>
                <a:gd name="T21" fmla="*/ 331 h 392"/>
                <a:gd name="T22" fmla="*/ 137 w 146"/>
                <a:gd name="T23" fmla="*/ 180 h 392"/>
                <a:gd name="T24" fmla="*/ 128 w 146"/>
                <a:gd name="T25" fmla="*/ 181 h 392"/>
                <a:gd name="T26" fmla="*/ 104 w 146"/>
                <a:gd name="T27" fmla="*/ 174 h 392"/>
                <a:gd name="T28" fmla="*/ 82 w 146"/>
                <a:gd name="T29" fmla="*/ 133 h 392"/>
                <a:gd name="T30" fmla="*/ 73 w 146"/>
                <a:gd name="T31" fmla="*/ 64 h 392"/>
                <a:gd name="T32" fmla="*/ 48 w 146"/>
                <a:gd name="T33" fmla="*/ 16 h 392"/>
                <a:gd name="T34" fmla="*/ 4 w 146"/>
                <a:gd name="T35" fmla="*/ 27 h 392"/>
                <a:gd name="T36" fmla="*/ 11 w 146"/>
                <a:gd name="T37" fmla="*/ 2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 h="392">
                  <a:moveTo>
                    <a:pt x="11" y="29"/>
                  </a:moveTo>
                  <a:cubicBezTo>
                    <a:pt x="45" y="0"/>
                    <a:pt x="58" y="30"/>
                    <a:pt x="62" y="50"/>
                  </a:cubicBezTo>
                  <a:cubicBezTo>
                    <a:pt x="65" y="63"/>
                    <a:pt x="65" y="75"/>
                    <a:pt x="66" y="88"/>
                  </a:cubicBezTo>
                  <a:cubicBezTo>
                    <a:pt x="68" y="111"/>
                    <a:pt x="72" y="136"/>
                    <a:pt x="82" y="158"/>
                  </a:cubicBezTo>
                  <a:cubicBezTo>
                    <a:pt x="88" y="171"/>
                    <a:pt x="133" y="218"/>
                    <a:pt x="137" y="180"/>
                  </a:cubicBezTo>
                  <a:cubicBezTo>
                    <a:pt x="137" y="176"/>
                    <a:pt x="129" y="178"/>
                    <a:pt x="128" y="181"/>
                  </a:cubicBezTo>
                  <a:cubicBezTo>
                    <a:pt x="117" y="220"/>
                    <a:pt x="127" y="260"/>
                    <a:pt x="133" y="299"/>
                  </a:cubicBezTo>
                  <a:cubicBezTo>
                    <a:pt x="137" y="319"/>
                    <a:pt x="140" y="342"/>
                    <a:pt x="131" y="362"/>
                  </a:cubicBezTo>
                  <a:cubicBezTo>
                    <a:pt x="124" y="375"/>
                    <a:pt x="106" y="381"/>
                    <a:pt x="94" y="388"/>
                  </a:cubicBezTo>
                  <a:cubicBezTo>
                    <a:pt x="89" y="391"/>
                    <a:pt x="96" y="392"/>
                    <a:pt x="99" y="391"/>
                  </a:cubicBezTo>
                  <a:cubicBezTo>
                    <a:pt x="127" y="376"/>
                    <a:pt x="146" y="365"/>
                    <a:pt x="145" y="331"/>
                  </a:cubicBezTo>
                  <a:cubicBezTo>
                    <a:pt x="144" y="280"/>
                    <a:pt x="122" y="230"/>
                    <a:pt x="137" y="180"/>
                  </a:cubicBezTo>
                  <a:cubicBezTo>
                    <a:pt x="134" y="180"/>
                    <a:pt x="131" y="180"/>
                    <a:pt x="128" y="181"/>
                  </a:cubicBezTo>
                  <a:cubicBezTo>
                    <a:pt x="127" y="197"/>
                    <a:pt x="109" y="180"/>
                    <a:pt x="104" y="174"/>
                  </a:cubicBezTo>
                  <a:cubicBezTo>
                    <a:pt x="92" y="164"/>
                    <a:pt x="86" y="148"/>
                    <a:pt x="82" y="133"/>
                  </a:cubicBezTo>
                  <a:cubicBezTo>
                    <a:pt x="76" y="111"/>
                    <a:pt x="75" y="87"/>
                    <a:pt x="73" y="64"/>
                  </a:cubicBezTo>
                  <a:cubicBezTo>
                    <a:pt x="71" y="46"/>
                    <a:pt x="68" y="23"/>
                    <a:pt x="48" y="16"/>
                  </a:cubicBezTo>
                  <a:cubicBezTo>
                    <a:pt x="32" y="10"/>
                    <a:pt x="16" y="18"/>
                    <a:pt x="4" y="27"/>
                  </a:cubicBezTo>
                  <a:cubicBezTo>
                    <a:pt x="0" y="30"/>
                    <a:pt x="8" y="30"/>
                    <a:pt x="11"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3" name="Freeform 76"/>
            <p:cNvSpPr/>
            <p:nvPr/>
          </p:nvSpPr>
          <p:spPr bwMode="auto">
            <a:xfrm>
              <a:off x="2384" y="1386"/>
              <a:ext cx="1112" cy="504"/>
            </a:xfrm>
            <a:custGeom>
              <a:avLst/>
              <a:gdLst>
                <a:gd name="T0" fmla="*/ 175 w 470"/>
                <a:gd name="T1" fmla="*/ 75 h 213"/>
                <a:gd name="T2" fmla="*/ 70 w 470"/>
                <a:gd name="T3" fmla="*/ 184 h 213"/>
                <a:gd name="T4" fmla="*/ 203 w 470"/>
                <a:gd name="T5" fmla="*/ 210 h 213"/>
                <a:gd name="T6" fmla="*/ 349 w 470"/>
                <a:gd name="T7" fmla="*/ 175 h 213"/>
                <a:gd name="T8" fmla="*/ 448 w 470"/>
                <a:gd name="T9" fmla="*/ 109 h 213"/>
                <a:gd name="T10" fmla="*/ 428 w 470"/>
                <a:gd name="T11" fmla="*/ 17 h 213"/>
                <a:gd name="T12" fmla="*/ 306 w 470"/>
                <a:gd name="T13" fmla="*/ 11 h 213"/>
                <a:gd name="T14" fmla="*/ 161 w 470"/>
                <a:gd name="T15" fmla="*/ 46 h 213"/>
                <a:gd name="T16" fmla="*/ 166 w 470"/>
                <a:gd name="T17" fmla="*/ 47 h 213"/>
                <a:gd name="T18" fmla="*/ 294 w 470"/>
                <a:gd name="T19" fmla="*/ 16 h 213"/>
                <a:gd name="T20" fmla="*/ 401 w 470"/>
                <a:gd name="T21" fmla="*/ 13 h 213"/>
                <a:gd name="T22" fmla="*/ 453 w 470"/>
                <a:gd name="T23" fmla="*/ 82 h 213"/>
                <a:gd name="T24" fmla="*/ 376 w 470"/>
                <a:gd name="T25" fmla="*/ 160 h 213"/>
                <a:gd name="T26" fmla="*/ 266 w 470"/>
                <a:gd name="T27" fmla="*/ 196 h 213"/>
                <a:gd name="T28" fmla="*/ 137 w 470"/>
                <a:gd name="T29" fmla="*/ 204 h 213"/>
                <a:gd name="T30" fmla="*/ 56 w 470"/>
                <a:gd name="T31" fmla="*/ 135 h 213"/>
                <a:gd name="T32" fmla="*/ 168 w 470"/>
                <a:gd name="T33" fmla="*/ 79 h 213"/>
                <a:gd name="T34" fmla="*/ 175 w 470"/>
                <a:gd name="T35" fmla="*/ 7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70" h="213">
                  <a:moveTo>
                    <a:pt x="175" y="75"/>
                  </a:moveTo>
                  <a:cubicBezTo>
                    <a:pt x="112" y="53"/>
                    <a:pt x="0" y="127"/>
                    <a:pt x="70" y="184"/>
                  </a:cubicBezTo>
                  <a:cubicBezTo>
                    <a:pt x="105" y="213"/>
                    <a:pt x="160" y="213"/>
                    <a:pt x="203" y="210"/>
                  </a:cubicBezTo>
                  <a:cubicBezTo>
                    <a:pt x="253" y="205"/>
                    <a:pt x="303" y="192"/>
                    <a:pt x="349" y="175"/>
                  </a:cubicBezTo>
                  <a:cubicBezTo>
                    <a:pt x="385" y="162"/>
                    <a:pt x="427" y="142"/>
                    <a:pt x="448" y="109"/>
                  </a:cubicBezTo>
                  <a:cubicBezTo>
                    <a:pt x="469" y="76"/>
                    <a:pt x="470" y="37"/>
                    <a:pt x="428" y="17"/>
                  </a:cubicBezTo>
                  <a:cubicBezTo>
                    <a:pt x="391" y="0"/>
                    <a:pt x="346" y="5"/>
                    <a:pt x="306" y="11"/>
                  </a:cubicBezTo>
                  <a:cubicBezTo>
                    <a:pt x="256" y="18"/>
                    <a:pt x="206" y="23"/>
                    <a:pt x="161" y="46"/>
                  </a:cubicBezTo>
                  <a:cubicBezTo>
                    <a:pt x="156" y="48"/>
                    <a:pt x="163" y="48"/>
                    <a:pt x="166" y="47"/>
                  </a:cubicBezTo>
                  <a:cubicBezTo>
                    <a:pt x="206" y="27"/>
                    <a:pt x="249" y="24"/>
                    <a:pt x="294" y="16"/>
                  </a:cubicBezTo>
                  <a:cubicBezTo>
                    <a:pt x="329" y="10"/>
                    <a:pt x="366" y="6"/>
                    <a:pt x="401" y="13"/>
                  </a:cubicBezTo>
                  <a:cubicBezTo>
                    <a:pt x="437" y="21"/>
                    <a:pt x="460" y="47"/>
                    <a:pt x="453" y="82"/>
                  </a:cubicBezTo>
                  <a:cubicBezTo>
                    <a:pt x="445" y="119"/>
                    <a:pt x="409" y="143"/>
                    <a:pt x="376" y="160"/>
                  </a:cubicBezTo>
                  <a:cubicBezTo>
                    <a:pt x="341" y="177"/>
                    <a:pt x="304" y="187"/>
                    <a:pt x="266" y="196"/>
                  </a:cubicBezTo>
                  <a:cubicBezTo>
                    <a:pt x="224" y="205"/>
                    <a:pt x="180" y="211"/>
                    <a:pt x="137" y="204"/>
                  </a:cubicBezTo>
                  <a:cubicBezTo>
                    <a:pt x="100" y="199"/>
                    <a:pt x="51" y="177"/>
                    <a:pt x="56" y="135"/>
                  </a:cubicBezTo>
                  <a:cubicBezTo>
                    <a:pt x="60" y="93"/>
                    <a:pt x="130" y="65"/>
                    <a:pt x="168" y="79"/>
                  </a:cubicBezTo>
                  <a:cubicBezTo>
                    <a:pt x="170" y="79"/>
                    <a:pt x="178" y="76"/>
                    <a:pt x="175" y="7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4" name="Freeform 77"/>
            <p:cNvSpPr/>
            <p:nvPr/>
          </p:nvSpPr>
          <p:spPr bwMode="auto">
            <a:xfrm>
              <a:off x="2911" y="846"/>
              <a:ext cx="100" cy="679"/>
            </a:xfrm>
            <a:custGeom>
              <a:avLst/>
              <a:gdLst>
                <a:gd name="T0" fmla="*/ 1 w 42"/>
                <a:gd name="T1" fmla="*/ 5 h 287"/>
                <a:gd name="T2" fmla="*/ 17 w 42"/>
                <a:gd name="T3" fmla="*/ 136 h 287"/>
                <a:gd name="T4" fmla="*/ 33 w 42"/>
                <a:gd name="T5" fmla="*/ 283 h 287"/>
                <a:gd name="T6" fmla="*/ 41 w 42"/>
                <a:gd name="T7" fmla="*/ 281 h 287"/>
                <a:gd name="T8" fmla="*/ 27 w 42"/>
                <a:gd name="T9" fmla="*/ 149 h 287"/>
                <a:gd name="T10" fmla="*/ 9 w 42"/>
                <a:gd name="T11" fmla="*/ 4 h 287"/>
                <a:gd name="T12" fmla="*/ 1 w 42"/>
                <a:gd name="T13" fmla="*/ 5 h 287"/>
              </a:gdLst>
              <a:ahLst/>
              <a:cxnLst>
                <a:cxn ang="0">
                  <a:pos x="T0" y="T1"/>
                </a:cxn>
                <a:cxn ang="0">
                  <a:pos x="T2" y="T3"/>
                </a:cxn>
                <a:cxn ang="0">
                  <a:pos x="T4" y="T5"/>
                </a:cxn>
                <a:cxn ang="0">
                  <a:pos x="T6" y="T7"/>
                </a:cxn>
                <a:cxn ang="0">
                  <a:pos x="T8" y="T9"/>
                </a:cxn>
                <a:cxn ang="0">
                  <a:pos x="T10" y="T11"/>
                </a:cxn>
                <a:cxn ang="0">
                  <a:pos x="T12" y="T13"/>
                </a:cxn>
              </a:cxnLst>
              <a:rect l="0" t="0" r="r" b="b"/>
              <a:pathLst>
                <a:path w="42" h="287">
                  <a:moveTo>
                    <a:pt x="1" y="5"/>
                  </a:moveTo>
                  <a:cubicBezTo>
                    <a:pt x="1" y="49"/>
                    <a:pt x="11" y="92"/>
                    <a:pt x="17" y="136"/>
                  </a:cubicBezTo>
                  <a:cubicBezTo>
                    <a:pt x="22" y="185"/>
                    <a:pt x="26" y="234"/>
                    <a:pt x="33" y="283"/>
                  </a:cubicBezTo>
                  <a:cubicBezTo>
                    <a:pt x="33" y="287"/>
                    <a:pt x="42" y="285"/>
                    <a:pt x="41" y="281"/>
                  </a:cubicBezTo>
                  <a:cubicBezTo>
                    <a:pt x="36" y="237"/>
                    <a:pt x="32" y="193"/>
                    <a:pt x="27" y="149"/>
                  </a:cubicBezTo>
                  <a:cubicBezTo>
                    <a:pt x="22" y="101"/>
                    <a:pt x="10" y="53"/>
                    <a:pt x="9" y="4"/>
                  </a:cubicBezTo>
                  <a:cubicBezTo>
                    <a:pt x="9" y="0"/>
                    <a:pt x="0" y="1"/>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5" name="Freeform 78"/>
            <p:cNvSpPr/>
            <p:nvPr/>
          </p:nvSpPr>
          <p:spPr bwMode="auto">
            <a:xfrm>
              <a:off x="2556" y="834"/>
              <a:ext cx="360" cy="739"/>
            </a:xfrm>
            <a:custGeom>
              <a:avLst/>
              <a:gdLst>
                <a:gd name="T0" fmla="*/ 143 w 152"/>
                <a:gd name="T1" fmla="*/ 2 h 312"/>
                <a:gd name="T2" fmla="*/ 1 w 152"/>
                <a:gd name="T3" fmla="*/ 311 h 312"/>
                <a:gd name="T4" fmla="*/ 9 w 152"/>
                <a:gd name="T5" fmla="*/ 309 h 312"/>
                <a:gd name="T6" fmla="*/ 151 w 152"/>
                <a:gd name="T7" fmla="*/ 1 h 312"/>
                <a:gd name="T8" fmla="*/ 143 w 152"/>
                <a:gd name="T9" fmla="*/ 2 h 312"/>
              </a:gdLst>
              <a:ahLst/>
              <a:cxnLst>
                <a:cxn ang="0">
                  <a:pos x="T0" y="T1"/>
                </a:cxn>
                <a:cxn ang="0">
                  <a:pos x="T2" y="T3"/>
                </a:cxn>
                <a:cxn ang="0">
                  <a:pos x="T4" y="T5"/>
                </a:cxn>
                <a:cxn ang="0">
                  <a:pos x="T6" y="T7"/>
                </a:cxn>
                <a:cxn ang="0">
                  <a:pos x="T8" y="T9"/>
                </a:cxn>
              </a:cxnLst>
              <a:rect l="0" t="0" r="r" b="b"/>
              <a:pathLst>
                <a:path w="152" h="312">
                  <a:moveTo>
                    <a:pt x="143" y="2"/>
                  </a:moveTo>
                  <a:cubicBezTo>
                    <a:pt x="87" y="101"/>
                    <a:pt x="54" y="210"/>
                    <a:pt x="1" y="311"/>
                  </a:cubicBezTo>
                  <a:cubicBezTo>
                    <a:pt x="0" y="312"/>
                    <a:pt x="8" y="311"/>
                    <a:pt x="9" y="309"/>
                  </a:cubicBezTo>
                  <a:cubicBezTo>
                    <a:pt x="62" y="209"/>
                    <a:pt x="95" y="100"/>
                    <a:pt x="151" y="1"/>
                  </a:cubicBezTo>
                  <a:cubicBezTo>
                    <a:pt x="152" y="0"/>
                    <a:pt x="144" y="0"/>
                    <a:pt x="143"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6" name="Freeform 79"/>
            <p:cNvSpPr/>
            <p:nvPr/>
          </p:nvSpPr>
          <p:spPr bwMode="auto">
            <a:xfrm>
              <a:off x="2899" y="801"/>
              <a:ext cx="554" cy="776"/>
            </a:xfrm>
            <a:custGeom>
              <a:avLst/>
              <a:gdLst>
                <a:gd name="T0" fmla="*/ 2 w 234"/>
                <a:gd name="T1" fmla="*/ 6 h 328"/>
                <a:gd name="T2" fmla="*/ 224 w 234"/>
                <a:gd name="T3" fmla="*/ 326 h 328"/>
                <a:gd name="T4" fmla="*/ 232 w 234"/>
                <a:gd name="T5" fmla="*/ 322 h 328"/>
                <a:gd name="T6" fmla="*/ 10 w 234"/>
                <a:gd name="T7" fmla="*/ 3 h 328"/>
                <a:gd name="T8" fmla="*/ 2 w 234"/>
                <a:gd name="T9" fmla="*/ 6 h 328"/>
              </a:gdLst>
              <a:ahLst/>
              <a:cxnLst>
                <a:cxn ang="0">
                  <a:pos x="T0" y="T1"/>
                </a:cxn>
                <a:cxn ang="0">
                  <a:pos x="T2" y="T3"/>
                </a:cxn>
                <a:cxn ang="0">
                  <a:pos x="T4" y="T5"/>
                </a:cxn>
                <a:cxn ang="0">
                  <a:pos x="T6" y="T7"/>
                </a:cxn>
                <a:cxn ang="0">
                  <a:pos x="T8" y="T9"/>
                </a:cxn>
              </a:cxnLst>
              <a:rect l="0" t="0" r="r" b="b"/>
              <a:pathLst>
                <a:path w="234" h="328">
                  <a:moveTo>
                    <a:pt x="2" y="6"/>
                  </a:moveTo>
                  <a:cubicBezTo>
                    <a:pt x="70" y="116"/>
                    <a:pt x="144" y="223"/>
                    <a:pt x="224" y="326"/>
                  </a:cubicBezTo>
                  <a:cubicBezTo>
                    <a:pt x="226" y="328"/>
                    <a:pt x="234" y="325"/>
                    <a:pt x="232" y="322"/>
                  </a:cubicBezTo>
                  <a:cubicBezTo>
                    <a:pt x="151" y="220"/>
                    <a:pt x="78" y="112"/>
                    <a:pt x="10" y="3"/>
                  </a:cubicBezTo>
                  <a:cubicBezTo>
                    <a:pt x="8" y="0"/>
                    <a:pt x="0" y="3"/>
                    <a:pt x="2"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7" name="Freeform 80"/>
            <p:cNvSpPr/>
            <p:nvPr/>
          </p:nvSpPr>
          <p:spPr bwMode="auto">
            <a:xfrm>
              <a:off x="2880" y="874"/>
              <a:ext cx="43" cy="123"/>
            </a:xfrm>
            <a:custGeom>
              <a:avLst/>
              <a:gdLst>
                <a:gd name="T0" fmla="*/ 1 w 18"/>
                <a:gd name="T1" fmla="*/ 5 h 52"/>
                <a:gd name="T2" fmla="*/ 1 w 18"/>
                <a:gd name="T3" fmla="*/ 50 h 52"/>
                <a:gd name="T4" fmla="*/ 10 w 18"/>
                <a:gd name="T5" fmla="*/ 49 h 52"/>
                <a:gd name="T6" fmla="*/ 10 w 18"/>
                <a:gd name="T7" fmla="*/ 3 h 52"/>
                <a:gd name="T8" fmla="*/ 1 w 18"/>
                <a:gd name="T9" fmla="*/ 5 h 52"/>
              </a:gdLst>
              <a:ahLst/>
              <a:cxnLst>
                <a:cxn ang="0">
                  <a:pos x="T0" y="T1"/>
                </a:cxn>
                <a:cxn ang="0">
                  <a:pos x="T2" y="T3"/>
                </a:cxn>
                <a:cxn ang="0">
                  <a:pos x="T4" y="T5"/>
                </a:cxn>
                <a:cxn ang="0">
                  <a:pos x="T6" y="T7"/>
                </a:cxn>
                <a:cxn ang="0">
                  <a:pos x="T8" y="T9"/>
                </a:cxn>
              </a:cxnLst>
              <a:rect l="0" t="0" r="r" b="b"/>
              <a:pathLst>
                <a:path w="18" h="52">
                  <a:moveTo>
                    <a:pt x="1" y="5"/>
                  </a:moveTo>
                  <a:cubicBezTo>
                    <a:pt x="10" y="18"/>
                    <a:pt x="6" y="36"/>
                    <a:pt x="1" y="50"/>
                  </a:cubicBezTo>
                  <a:cubicBezTo>
                    <a:pt x="1" y="52"/>
                    <a:pt x="9" y="51"/>
                    <a:pt x="10" y="49"/>
                  </a:cubicBezTo>
                  <a:cubicBezTo>
                    <a:pt x="15" y="35"/>
                    <a:pt x="18" y="16"/>
                    <a:pt x="10" y="3"/>
                  </a:cubicBezTo>
                  <a:cubicBezTo>
                    <a:pt x="8" y="0"/>
                    <a:pt x="0" y="3"/>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8" name="Freeform 81"/>
            <p:cNvSpPr/>
            <p:nvPr/>
          </p:nvSpPr>
          <p:spPr bwMode="auto">
            <a:xfrm>
              <a:off x="2864" y="1236"/>
              <a:ext cx="21" cy="60"/>
            </a:xfrm>
            <a:custGeom>
              <a:avLst/>
              <a:gdLst>
                <a:gd name="T0" fmla="*/ 0 w 9"/>
                <a:gd name="T1" fmla="*/ 4 h 25"/>
                <a:gd name="T2" fmla="*/ 0 w 9"/>
                <a:gd name="T3" fmla="*/ 23 h 25"/>
                <a:gd name="T4" fmla="*/ 9 w 9"/>
                <a:gd name="T5" fmla="*/ 21 h 25"/>
                <a:gd name="T6" fmla="*/ 9 w 9"/>
                <a:gd name="T7" fmla="*/ 2 h 25"/>
                <a:gd name="T8" fmla="*/ 0 w 9"/>
                <a:gd name="T9" fmla="*/ 4 h 25"/>
              </a:gdLst>
              <a:ahLst/>
              <a:cxnLst>
                <a:cxn ang="0">
                  <a:pos x="T0" y="T1"/>
                </a:cxn>
                <a:cxn ang="0">
                  <a:pos x="T2" y="T3"/>
                </a:cxn>
                <a:cxn ang="0">
                  <a:pos x="T4" y="T5"/>
                </a:cxn>
                <a:cxn ang="0">
                  <a:pos x="T6" y="T7"/>
                </a:cxn>
                <a:cxn ang="0">
                  <a:pos x="T8" y="T9"/>
                </a:cxn>
              </a:cxnLst>
              <a:rect l="0" t="0" r="r" b="b"/>
              <a:pathLst>
                <a:path w="9" h="25">
                  <a:moveTo>
                    <a:pt x="0" y="4"/>
                  </a:moveTo>
                  <a:cubicBezTo>
                    <a:pt x="0" y="23"/>
                    <a:pt x="0" y="23"/>
                    <a:pt x="0" y="23"/>
                  </a:cubicBezTo>
                  <a:cubicBezTo>
                    <a:pt x="0" y="25"/>
                    <a:pt x="9" y="23"/>
                    <a:pt x="9" y="21"/>
                  </a:cubicBezTo>
                  <a:cubicBezTo>
                    <a:pt x="9" y="2"/>
                    <a:pt x="9" y="2"/>
                    <a:pt x="9" y="2"/>
                  </a:cubicBezTo>
                  <a:cubicBezTo>
                    <a:pt x="9" y="0"/>
                    <a:pt x="0" y="1"/>
                    <a:pt x="0"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9" name="Freeform 82"/>
            <p:cNvSpPr/>
            <p:nvPr/>
          </p:nvSpPr>
          <p:spPr bwMode="auto">
            <a:xfrm>
              <a:off x="2836" y="1454"/>
              <a:ext cx="30" cy="64"/>
            </a:xfrm>
            <a:custGeom>
              <a:avLst/>
              <a:gdLst>
                <a:gd name="T0" fmla="*/ 4 w 13"/>
                <a:gd name="T1" fmla="*/ 3 h 27"/>
                <a:gd name="T2" fmla="*/ 0 w 13"/>
                <a:gd name="T3" fmla="*/ 26 h 27"/>
                <a:gd name="T4" fmla="*/ 9 w 13"/>
                <a:gd name="T5" fmla="*/ 24 h 27"/>
                <a:gd name="T6" fmla="*/ 13 w 13"/>
                <a:gd name="T7" fmla="*/ 1 h 27"/>
                <a:gd name="T8" fmla="*/ 4 w 13"/>
                <a:gd name="T9" fmla="*/ 3 h 27"/>
              </a:gdLst>
              <a:ahLst/>
              <a:cxnLst>
                <a:cxn ang="0">
                  <a:pos x="T0" y="T1"/>
                </a:cxn>
                <a:cxn ang="0">
                  <a:pos x="T2" y="T3"/>
                </a:cxn>
                <a:cxn ang="0">
                  <a:pos x="T4" y="T5"/>
                </a:cxn>
                <a:cxn ang="0">
                  <a:pos x="T6" y="T7"/>
                </a:cxn>
                <a:cxn ang="0">
                  <a:pos x="T8" y="T9"/>
                </a:cxn>
              </a:cxnLst>
              <a:rect l="0" t="0" r="r" b="b"/>
              <a:pathLst>
                <a:path w="13" h="27">
                  <a:moveTo>
                    <a:pt x="4" y="3"/>
                  </a:moveTo>
                  <a:cubicBezTo>
                    <a:pt x="4" y="11"/>
                    <a:pt x="1" y="18"/>
                    <a:pt x="0" y="26"/>
                  </a:cubicBezTo>
                  <a:cubicBezTo>
                    <a:pt x="0" y="27"/>
                    <a:pt x="9" y="26"/>
                    <a:pt x="9" y="24"/>
                  </a:cubicBezTo>
                  <a:cubicBezTo>
                    <a:pt x="9" y="16"/>
                    <a:pt x="12" y="9"/>
                    <a:pt x="13" y="1"/>
                  </a:cubicBezTo>
                  <a:cubicBezTo>
                    <a:pt x="13" y="0"/>
                    <a:pt x="4" y="1"/>
                    <a:pt x="4"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0" name="Freeform 83"/>
            <p:cNvSpPr/>
            <p:nvPr/>
          </p:nvSpPr>
          <p:spPr bwMode="auto">
            <a:xfrm>
              <a:off x="2826" y="1632"/>
              <a:ext cx="31" cy="78"/>
            </a:xfrm>
            <a:custGeom>
              <a:avLst/>
              <a:gdLst>
                <a:gd name="T0" fmla="*/ 4 w 13"/>
                <a:gd name="T1" fmla="*/ 4 h 33"/>
                <a:gd name="T2" fmla="*/ 0 w 13"/>
                <a:gd name="T3" fmla="*/ 31 h 33"/>
                <a:gd name="T4" fmla="*/ 9 w 13"/>
                <a:gd name="T5" fmla="*/ 29 h 33"/>
                <a:gd name="T6" fmla="*/ 13 w 13"/>
                <a:gd name="T7" fmla="*/ 2 h 33"/>
                <a:gd name="T8" fmla="*/ 4 w 13"/>
                <a:gd name="T9" fmla="*/ 4 h 33"/>
              </a:gdLst>
              <a:ahLst/>
              <a:cxnLst>
                <a:cxn ang="0">
                  <a:pos x="T0" y="T1"/>
                </a:cxn>
                <a:cxn ang="0">
                  <a:pos x="T2" y="T3"/>
                </a:cxn>
                <a:cxn ang="0">
                  <a:pos x="T4" y="T5"/>
                </a:cxn>
                <a:cxn ang="0">
                  <a:pos x="T6" y="T7"/>
                </a:cxn>
                <a:cxn ang="0">
                  <a:pos x="T8" y="T9"/>
                </a:cxn>
              </a:cxnLst>
              <a:rect l="0" t="0" r="r" b="b"/>
              <a:pathLst>
                <a:path w="13" h="33">
                  <a:moveTo>
                    <a:pt x="4" y="4"/>
                  </a:moveTo>
                  <a:cubicBezTo>
                    <a:pt x="4" y="13"/>
                    <a:pt x="0" y="22"/>
                    <a:pt x="0" y="31"/>
                  </a:cubicBezTo>
                  <a:cubicBezTo>
                    <a:pt x="0" y="33"/>
                    <a:pt x="9" y="32"/>
                    <a:pt x="9" y="29"/>
                  </a:cubicBezTo>
                  <a:cubicBezTo>
                    <a:pt x="9" y="20"/>
                    <a:pt x="12" y="11"/>
                    <a:pt x="13" y="2"/>
                  </a:cubicBezTo>
                  <a:cubicBezTo>
                    <a:pt x="13" y="0"/>
                    <a:pt x="4" y="2"/>
                    <a:pt x="4"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1" name="Freeform 84"/>
            <p:cNvSpPr/>
            <p:nvPr/>
          </p:nvSpPr>
          <p:spPr bwMode="auto">
            <a:xfrm>
              <a:off x="2779" y="1847"/>
              <a:ext cx="19" cy="52"/>
            </a:xfrm>
            <a:custGeom>
              <a:avLst/>
              <a:gdLst>
                <a:gd name="T0" fmla="*/ 0 w 8"/>
                <a:gd name="T1" fmla="*/ 5 h 22"/>
                <a:gd name="T2" fmla="*/ 0 w 8"/>
                <a:gd name="T3" fmla="*/ 20 h 22"/>
                <a:gd name="T4" fmla="*/ 8 w 8"/>
                <a:gd name="T5" fmla="*/ 18 h 22"/>
                <a:gd name="T6" fmla="*/ 8 w 8"/>
                <a:gd name="T7" fmla="*/ 3 h 22"/>
                <a:gd name="T8" fmla="*/ 0 w 8"/>
                <a:gd name="T9" fmla="*/ 5 h 22"/>
              </a:gdLst>
              <a:ahLst/>
              <a:cxnLst>
                <a:cxn ang="0">
                  <a:pos x="T0" y="T1"/>
                </a:cxn>
                <a:cxn ang="0">
                  <a:pos x="T2" y="T3"/>
                </a:cxn>
                <a:cxn ang="0">
                  <a:pos x="T4" y="T5"/>
                </a:cxn>
                <a:cxn ang="0">
                  <a:pos x="T6" y="T7"/>
                </a:cxn>
                <a:cxn ang="0">
                  <a:pos x="T8" y="T9"/>
                </a:cxn>
              </a:cxnLst>
              <a:rect l="0" t="0" r="r" b="b"/>
              <a:pathLst>
                <a:path w="8" h="22">
                  <a:moveTo>
                    <a:pt x="0" y="5"/>
                  </a:moveTo>
                  <a:cubicBezTo>
                    <a:pt x="0" y="20"/>
                    <a:pt x="0" y="20"/>
                    <a:pt x="0" y="20"/>
                  </a:cubicBezTo>
                  <a:cubicBezTo>
                    <a:pt x="0" y="22"/>
                    <a:pt x="8" y="21"/>
                    <a:pt x="8" y="18"/>
                  </a:cubicBezTo>
                  <a:cubicBezTo>
                    <a:pt x="8" y="3"/>
                    <a:pt x="8" y="3"/>
                    <a:pt x="8" y="3"/>
                  </a:cubicBezTo>
                  <a:cubicBezTo>
                    <a:pt x="8" y="0"/>
                    <a:pt x="0" y="2"/>
                    <a:pt x="0"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2" name="Freeform 85"/>
            <p:cNvSpPr/>
            <p:nvPr/>
          </p:nvSpPr>
          <p:spPr bwMode="auto">
            <a:xfrm>
              <a:off x="3820" y="1165"/>
              <a:ext cx="227" cy="320"/>
            </a:xfrm>
            <a:custGeom>
              <a:avLst/>
              <a:gdLst>
                <a:gd name="T0" fmla="*/ 9 w 96"/>
                <a:gd name="T1" fmla="*/ 29 h 135"/>
                <a:gd name="T2" fmla="*/ 13 w 96"/>
                <a:gd name="T3" fmla="*/ 7 h 135"/>
                <a:gd name="T4" fmla="*/ 4 w 96"/>
                <a:gd name="T5" fmla="*/ 7 h 135"/>
                <a:gd name="T6" fmla="*/ 23 w 96"/>
                <a:gd name="T7" fmla="*/ 77 h 135"/>
                <a:gd name="T8" fmla="*/ 41 w 96"/>
                <a:gd name="T9" fmla="*/ 133 h 135"/>
                <a:gd name="T10" fmla="*/ 48 w 96"/>
                <a:gd name="T11" fmla="*/ 133 h 135"/>
                <a:gd name="T12" fmla="*/ 68 w 96"/>
                <a:gd name="T13" fmla="*/ 67 h 135"/>
                <a:gd name="T14" fmla="*/ 72 w 96"/>
                <a:gd name="T15" fmla="*/ 37 h 135"/>
                <a:gd name="T16" fmla="*/ 77 w 96"/>
                <a:gd name="T17" fmla="*/ 16 h 135"/>
                <a:gd name="T18" fmla="*/ 86 w 96"/>
                <a:gd name="T19" fmla="*/ 19 h 135"/>
                <a:gd name="T20" fmla="*/ 93 w 96"/>
                <a:gd name="T21" fmla="*/ 16 h 135"/>
                <a:gd name="T22" fmla="*/ 77 w 96"/>
                <a:gd name="T23" fmla="*/ 5 h 135"/>
                <a:gd name="T24" fmla="*/ 64 w 96"/>
                <a:gd name="T25" fmla="*/ 33 h 135"/>
                <a:gd name="T26" fmla="*/ 58 w 96"/>
                <a:gd name="T27" fmla="*/ 76 h 135"/>
                <a:gd name="T28" fmla="*/ 42 w 96"/>
                <a:gd name="T29" fmla="*/ 131 h 135"/>
                <a:gd name="T30" fmla="*/ 49 w 96"/>
                <a:gd name="T31" fmla="*/ 130 h 135"/>
                <a:gd name="T32" fmla="*/ 31 w 96"/>
                <a:gd name="T33" fmla="*/ 75 h 135"/>
                <a:gd name="T34" fmla="*/ 13 w 96"/>
                <a:gd name="T35" fmla="*/ 5 h 135"/>
                <a:gd name="T36" fmla="*/ 5 w 96"/>
                <a:gd name="T37" fmla="*/ 6 h 135"/>
                <a:gd name="T38" fmla="*/ 0 w 96"/>
                <a:gd name="T39" fmla="*/ 29 h 135"/>
                <a:gd name="T40" fmla="*/ 9 w 96"/>
                <a:gd name="T41" fmla="*/ 2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 h="135">
                  <a:moveTo>
                    <a:pt x="9" y="29"/>
                  </a:moveTo>
                  <a:cubicBezTo>
                    <a:pt x="9" y="21"/>
                    <a:pt x="9" y="14"/>
                    <a:pt x="13" y="7"/>
                  </a:cubicBezTo>
                  <a:cubicBezTo>
                    <a:pt x="10" y="7"/>
                    <a:pt x="7" y="7"/>
                    <a:pt x="4" y="7"/>
                  </a:cubicBezTo>
                  <a:cubicBezTo>
                    <a:pt x="15" y="29"/>
                    <a:pt x="20" y="54"/>
                    <a:pt x="23" y="77"/>
                  </a:cubicBezTo>
                  <a:cubicBezTo>
                    <a:pt x="25" y="95"/>
                    <a:pt x="26" y="120"/>
                    <a:pt x="41" y="133"/>
                  </a:cubicBezTo>
                  <a:cubicBezTo>
                    <a:pt x="43" y="135"/>
                    <a:pt x="47" y="134"/>
                    <a:pt x="48" y="133"/>
                  </a:cubicBezTo>
                  <a:cubicBezTo>
                    <a:pt x="66" y="117"/>
                    <a:pt x="65" y="88"/>
                    <a:pt x="68" y="67"/>
                  </a:cubicBezTo>
                  <a:cubicBezTo>
                    <a:pt x="69" y="57"/>
                    <a:pt x="70" y="47"/>
                    <a:pt x="72" y="37"/>
                  </a:cubicBezTo>
                  <a:cubicBezTo>
                    <a:pt x="73" y="29"/>
                    <a:pt x="75" y="22"/>
                    <a:pt x="77" y="16"/>
                  </a:cubicBezTo>
                  <a:cubicBezTo>
                    <a:pt x="81" y="7"/>
                    <a:pt x="83" y="16"/>
                    <a:pt x="86" y="19"/>
                  </a:cubicBezTo>
                  <a:cubicBezTo>
                    <a:pt x="87" y="22"/>
                    <a:pt x="96" y="19"/>
                    <a:pt x="93" y="16"/>
                  </a:cubicBezTo>
                  <a:cubicBezTo>
                    <a:pt x="89" y="9"/>
                    <a:pt x="87" y="0"/>
                    <a:pt x="77" y="5"/>
                  </a:cubicBezTo>
                  <a:cubicBezTo>
                    <a:pt x="68" y="10"/>
                    <a:pt x="66" y="24"/>
                    <a:pt x="64" y="33"/>
                  </a:cubicBezTo>
                  <a:cubicBezTo>
                    <a:pt x="61" y="47"/>
                    <a:pt x="60" y="62"/>
                    <a:pt x="58" y="76"/>
                  </a:cubicBezTo>
                  <a:cubicBezTo>
                    <a:pt x="56" y="94"/>
                    <a:pt x="56" y="118"/>
                    <a:pt x="42" y="131"/>
                  </a:cubicBezTo>
                  <a:cubicBezTo>
                    <a:pt x="44" y="131"/>
                    <a:pt x="46" y="130"/>
                    <a:pt x="49" y="130"/>
                  </a:cubicBezTo>
                  <a:cubicBezTo>
                    <a:pt x="34" y="117"/>
                    <a:pt x="34" y="93"/>
                    <a:pt x="31" y="75"/>
                  </a:cubicBezTo>
                  <a:cubicBezTo>
                    <a:pt x="29" y="52"/>
                    <a:pt x="23" y="27"/>
                    <a:pt x="13" y="5"/>
                  </a:cubicBezTo>
                  <a:cubicBezTo>
                    <a:pt x="12" y="3"/>
                    <a:pt x="6" y="3"/>
                    <a:pt x="5" y="6"/>
                  </a:cubicBezTo>
                  <a:cubicBezTo>
                    <a:pt x="1" y="14"/>
                    <a:pt x="0" y="21"/>
                    <a:pt x="0" y="29"/>
                  </a:cubicBezTo>
                  <a:cubicBezTo>
                    <a:pt x="0" y="33"/>
                    <a:pt x="9" y="32"/>
                    <a:pt x="9"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3" name="Freeform 86"/>
            <p:cNvSpPr/>
            <p:nvPr/>
          </p:nvSpPr>
          <p:spPr bwMode="auto">
            <a:xfrm>
              <a:off x="4099" y="1203"/>
              <a:ext cx="180" cy="26"/>
            </a:xfrm>
            <a:custGeom>
              <a:avLst/>
              <a:gdLst>
                <a:gd name="T0" fmla="*/ 6 w 76"/>
                <a:gd name="T1" fmla="*/ 11 h 11"/>
                <a:gd name="T2" fmla="*/ 66 w 76"/>
                <a:gd name="T3" fmla="*/ 7 h 11"/>
                <a:gd name="T4" fmla="*/ 71 w 76"/>
                <a:gd name="T5" fmla="*/ 4 h 11"/>
                <a:gd name="T6" fmla="*/ 10 w 76"/>
                <a:gd name="T7" fmla="*/ 7 h 11"/>
                <a:gd name="T8" fmla="*/ 6 w 76"/>
                <a:gd name="T9" fmla="*/ 11 h 11"/>
              </a:gdLst>
              <a:ahLst/>
              <a:cxnLst>
                <a:cxn ang="0">
                  <a:pos x="T0" y="T1"/>
                </a:cxn>
                <a:cxn ang="0">
                  <a:pos x="T2" y="T3"/>
                </a:cxn>
                <a:cxn ang="0">
                  <a:pos x="T4" y="T5"/>
                </a:cxn>
                <a:cxn ang="0">
                  <a:pos x="T6" y="T7"/>
                </a:cxn>
                <a:cxn ang="0">
                  <a:pos x="T8" y="T9"/>
                </a:cxn>
              </a:cxnLst>
              <a:rect l="0" t="0" r="r" b="b"/>
              <a:pathLst>
                <a:path w="76" h="11">
                  <a:moveTo>
                    <a:pt x="6" y="11"/>
                  </a:moveTo>
                  <a:cubicBezTo>
                    <a:pt x="26" y="11"/>
                    <a:pt x="46" y="4"/>
                    <a:pt x="66" y="7"/>
                  </a:cubicBezTo>
                  <a:cubicBezTo>
                    <a:pt x="68" y="8"/>
                    <a:pt x="76" y="4"/>
                    <a:pt x="71" y="4"/>
                  </a:cubicBezTo>
                  <a:cubicBezTo>
                    <a:pt x="50" y="0"/>
                    <a:pt x="30" y="7"/>
                    <a:pt x="10" y="7"/>
                  </a:cubicBezTo>
                  <a:cubicBezTo>
                    <a:pt x="7" y="7"/>
                    <a:pt x="0" y="11"/>
                    <a:pt x="6" y="1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4" name="Freeform 87"/>
            <p:cNvSpPr/>
            <p:nvPr/>
          </p:nvSpPr>
          <p:spPr bwMode="auto">
            <a:xfrm>
              <a:off x="4156" y="1265"/>
              <a:ext cx="130" cy="50"/>
            </a:xfrm>
            <a:custGeom>
              <a:avLst/>
              <a:gdLst>
                <a:gd name="T0" fmla="*/ 0 w 55"/>
                <a:gd name="T1" fmla="*/ 3 h 21"/>
                <a:gd name="T2" fmla="*/ 46 w 55"/>
                <a:gd name="T3" fmla="*/ 19 h 21"/>
                <a:gd name="T4" fmla="*/ 51 w 55"/>
                <a:gd name="T5" fmla="*/ 16 h 21"/>
                <a:gd name="T6" fmla="*/ 8 w 55"/>
                <a:gd name="T7" fmla="*/ 1 h 21"/>
                <a:gd name="T8" fmla="*/ 0 w 55"/>
                <a:gd name="T9" fmla="*/ 3 h 21"/>
              </a:gdLst>
              <a:ahLst/>
              <a:cxnLst>
                <a:cxn ang="0">
                  <a:pos x="T0" y="T1"/>
                </a:cxn>
                <a:cxn ang="0">
                  <a:pos x="T2" y="T3"/>
                </a:cxn>
                <a:cxn ang="0">
                  <a:pos x="T4" y="T5"/>
                </a:cxn>
                <a:cxn ang="0">
                  <a:pos x="T6" y="T7"/>
                </a:cxn>
                <a:cxn ang="0">
                  <a:pos x="T8" y="T9"/>
                </a:cxn>
              </a:cxnLst>
              <a:rect l="0" t="0" r="r" b="b"/>
              <a:pathLst>
                <a:path w="55" h="21">
                  <a:moveTo>
                    <a:pt x="0" y="3"/>
                  </a:moveTo>
                  <a:cubicBezTo>
                    <a:pt x="1" y="21"/>
                    <a:pt x="33" y="19"/>
                    <a:pt x="46" y="19"/>
                  </a:cubicBezTo>
                  <a:cubicBezTo>
                    <a:pt x="47" y="19"/>
                    <a:pt x="55" y="16"/>
                    <a:pt x="51" y="16"/>
                  </a:cubicBezTo>
                  <a:cubicBezTo>
                    <a:pt x="39" y="16"/>
                    <a:pt x="9" y="17"/>
                    <a:pt x="8" y="1"/>
                  </a:cubicBezTo>
                  <a:cubicBezTo>
                    <a:pt x="8" y="0"/>
                    <a:pt x="0" y="1"/>
                    <a:pt x="0"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5" name="Freeform 88"/>
            <p:cNvSpPr/>
            <p:nvPr/>
          </p:nvSpPr>
          <p:spPr bwMode="auto">
            <a:xfrm>
              <a:off x="4442" y="1113"/>
              <a:ext cx="59" cy="206"/>
            </a:xfrm>
            <a:custGeom>
              <a:avLst/>
              <a:gdLst>
                <a:gd name="T0" fmla="*/ 8 w 25"/>
                <a:gd name="T1" fmla="*/ 85 h 87"/>
                <a:gd name="T2" fmla="*/ 25 w 25"/>
                <a:gd name="T3" fmla="*/ 1 h 87"/>
                <a:gd name="T4" fmla="*/ 16 w 25"/>
                <a:gd name="T5" fmla="*/ 3 h 87"/>
                <a:gd name="T6" fmla="*/ 8 w 25"/>
                <a:gd name="T7" fmla="*/ 86 h 87"/>
                <a:gd name="T8" fmla="*/ 17 w 25"/>
                <a:gd name="T9" fmla="*/ 84 h 87"/>
                <a:gd name="T10" fmla="*/ 25 w 25"/>
                <a:gd name="T11" fmla="*/ 1 h 87"/>
                <a:gd name="T12" fmla="*/ 16 w 25"/>
                <a:gd name="T13" fmla="*/ 2 h 87"/>
                <a:gd name="T14" fmla="*/ 0 w 25"/>
                <a:gd name="T15" fmla="*/ 86 h 87"/>
                <a:gd name="T16" fmla="*/ 8 w 25"/>
                <a:gd name="T17" fmla="*/ 8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7">
                  <a:moveTo>
                    <a:pt x="8" y="85"/>
                  </a:moveTo>
                  <a:cubicBezTo>
                    <a:pt x="16" y="57"/>
                    <a:pt x="17" y="28"/>
                    <a:pt x="25" y="1"/>
                  </a:cubicBezTo>
                  <a:cubicBezTo>
                    <a:pt x="22" y="1"/>
                    <a:pt x="19" y="2"/>
                    <a:pt x="16" y="3"/>
                  </a:cubicBezTo>
                  <a:cubicBezTo>
                    <a:pt x="12" y="31"/>
                    <a:pt x="8" y="58"/>
                    <a:pt x="8" y="86"/>
                  </a:cubicBezTo>
                  <a:cubicBezTo>
                    <a:pt x="8" y="87"/>
                    <a:pt x="16" y="86"/>
                    <a:pt x="17" y="84"/>
                  </a:cubicBezTo>
                  <a:cubicBezTo>
                    <a:pt x="17" y="56"/>
                    <a:pt x="20" y="28"/>
                    <a:pt x="25" y="1"/>
                  </a:cubicBezTo>
                  <a:cubicBezTo>
                    <a:pt x="25" y="0"/>
                    <a:pt x="17" y="1"/>
                    <a:pt x="16" y="2"/>
                  </a:cubicBezTo>
                  <a:cubicBezTo>
                    <a:pt x="8" y="30"/>
                    <a:pt x="8" y="59"/>
                    <a:pt x="0" y="86"/>
                  </a:cubicBezTo>
                  <a:cubicBezTo>
                    <a:pt x="0" y="87"/>
                    <a:pt x="8" y="86"/>
                    <a:pt x="8" y="8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6" name="Freeform 89"/>
            <p:cNvSpPr/>
            <p:nvPr/>
          </p:nvSpPr>
          <p:spPr bwMode="auto">
            <a:xfrm>
              <a:off x="4516" y="1191"/>
              <a:ext cx="123" cy="313"/>
            </a:xfrm>
            <a:custGeom>
              <a:avLst/>
              <a:gdLst>
                <a:gd name="T0" fmla="*/ 42 w 52"/>
                <a:gd name="T1" fmla="*/ 3 h 132"/>
                <a:gd name="T2" fmla="*/ 21 w 52"/>
                <a:gd name="T3" fmla="*/ 53 h 132"/>
                <a:gd name="T4" fmla="*/ 1 w 52"/>
                <a:gd name="T5" fmla="*/ 129 h 132"/>
                <a:gd name="T6" fmla="*/ 10 w 52"/>
                <a:gd name="T7" fmla="*/ 128 h 132"/>
                <a:gd name="T8" fmla="*/ 28 w 52"/>
                <a:gd name="T9" fmla="*/ 59 h 132"/>
                <a:gd name="T10" fmla="*/ 50 w 52"/>
                <a:gd name="T11" fmla="*/ 3 h 132"/>
                <a:gd name="T12" fmla="*/ 42 w 52"/>
                <a:gd name="T13" fmla="*/ 3 h 132"/>
              </a:gdLst>
              <a:ahLst/>
              <a:cxnLst>
                <a:cxn ang="0">
                  <a:pos x="T0" y="T1"/>
                </a:cxn>
                <a:cxn ang="0">
                  <a:pos x="T2" y="T3"/>
                </a:cxn>
                <a:cxn ang="0">
                  <a:pos x="T4" y="T5"/>
                </a:cxn>
                <a:cxn ang="0">
                  <a:pos x="T6" y="T7"/>
                </a:cxn>
                <a:cxn ang="0">
                  <a:pos x="T8" y="T9"/>
                </a:cxn>
                <a:cxn ang="0">
                  <a:pos x="T10" y="T11"/>
                </a:cxn>
                <a:cxn ang="0">
                  <a:pos x="T12" y="T13"/>
                </a:cxn>
              </a:cxnLst>
              <a:rect l="0" t="0" r="r" b="b"/>
              <a:pathLst>
                <a:path w="52" h="132">
                  <a:moveTo>
                    <a:pt x="42" y="3"/>
                  </a:moveTo>
                  <a:cubicBezTo>
                    <a:pt x="29" y="17"/>
                    <a:pt x="26" y="35"/>
                    <a:pt x="21" y="53"/>
                  </a:cubicBezTo>
                  <a:cubicBezTo>
                    <a:pt x="15" y="78"/>
                    <a:pt x="10" y="104"/>
                    <a:pt x="1" y="129"/>
                  </a:cubicBezTo>
                  <a:cubicBezTo>
                    <a:pt x="0" y="132"/>
                    <a:pt x="9" y="131"/>
                    <a:pt x="10" y="128"/>
                  </a:cubicBezTo>
                  <a:cubicBezTo>
                    <a:pt x="17" y="105"/>
                    <a:pt x="22" y="82"/>
                    <a:pt x="28" y="59"/>
                  </a:cubicBezTo>
                  <a:cubicBezTo>
                    <a:pt x="33" y="40"/>
                    <a:pt x="36" y="18"/>
                    <a:pt x="50" y="3"/>
                  </a:cubicBezTo>
                  <a:cubicBezTo>
                    <a:pt x="52" y="0"/>
                    <a:pt x="44" y="1"/>
                    <a:pt x="42"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7" name="Freeform 90"/>
            <p:cNvSpPr/>
            <p:nvPr/>
          </p:nvSpPr>
          <p:spPr bwMode="auto">
            <a:xfrm>
              <a:off x="4613" y="1267"/>
              <a:ext cx="144" cy="303"/>
            </a:xfrm>
            <a:custGeom>
              <a:avLst/>
              <a:gdLst>
                <a:gd name="T0" fmla="*/ 16 w 61"/>
                <a:gd name="T1" fmla="*/ 18 h 128"/>
                <a:gd name="T2" fmla="*/ 27 w 61"/>
                <a:gd name="T3" fmla="*/ 39 h 128"/>
                <a:gd name="T4" fmla="*/ 22 w 61"/>
                <a:gd name="T5" fmla="*/ 55 h 128"/>
                <a:gd name="T6" fmla="*/ 31 w 61"/>
                <a:gd name="T7" fmla="*/ 81 h 128"/>
                <a:gd name="T8" fmla="*/ 38 w 61"/>
                <a:gd name="T9" fmla="*/ 87 h 128"/>
                <a:gd name="T10" fmla="*/ 23 w 61"/>
                <a:gd name="T11" fmla="*/ 110 h 128"/>
                <a:gd name="T12" fmla="*/ 21 w 61"/>
                <a:gd name="T13" fmla="*/ 124 h 128"/>
                <a:gd name="T14" fmla="*/ 29 w 61"/>
                <a:gd name="T15" fmla="*/ 122 h 128"/>
                <a:gd name="T16" fmla="*/ 50 w 61"/>
                <a:gd name="T17" fmla="*/ 87 h 128"/>
                <a:gd name="T18" fmla="*/ 31 w 61"/>
                <a:gd name="T19" fmla="*/ 64 h 128"/>
                <a:gd name="T20" fmla="*/ 41 w 61"/>
                <a:gd name="T21" fmla="*/ 27 h 128"/>
                <a:gd name="T22" fmla="*/ 10 w 61"/>
                <a:gd name="T23" fmla="*/ 23 h 128"/>
                <a:gd name="T24" fmla="*/ 16 w 61"/>
                <a:gd name="T25" fmla="*/ 1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128">
                  <a:moveTo>
                    <a:pt x="16" y="18"/>
                  </a:moveTo>
                  <a:cubicBezTo>
                    <a:pt x="33" y="32"/>
                    <a:pt x="34" y="27"/>
                    <a:pt x="27" y="39"/>
                  </a:cubicBezTo>
                  <a:cubicBezTo>
                    <a:pt x="25" y="44"/>
                    <a:pt x="23" y="49"/>
                    <a:pt x="22" y="55"/>
                  </a:cubicBezTo>
                  <a:cubicBezTo>
                    <a:pt x="20" y="64"/>
                    <a:pt x="26" y="74"/>
                    <a:pt x="31" y="81"/>
                  </a:cubicBezTo>
                  <a:cubicBezTo>
                    <a:pt x="33" y="82"/>
                    <a:pt x="36" y="85"/>
                    <a:pt x="38" y="87"/>
                  </a:cubicBezTo>
                  <a:cubicBezTo>
                    <a:pt x="49" y="95"/>
                    <a:pt x="27" y="106"/>
                    <a:pt x="23" y="110"/>
                  </a:cubicBezTo>
                  <a:cubicBezTo>
                    <a:pt x="18" y="114"/>
                    <a:pt x="18" y="119"/>
                    <a:pt x="21" y="124"/>
                  </a:cubicBezTo>
                  <a:cubicBezTo>
                    <a:pt x="23" y="128"/>
                    <a:pt x="31" y="125"/>
                    <a:pt x="29" y="122"/>
                  </a:cubicBezTo>
                  <a:cubicBezTo>
                    <a:pt x="24" y="110"/>
                    <a:pt x="61" y="98"/>
                    <a:pt x="50" y="87"/>
                  </a:cubicBezTo>
                  <a:cubicBezTo>
                    <a:pt x="42" y="79"/>
                    <a:pt x="36" y="74"/>
                    <a:pt x="31" y="64"/>
                  </a:cubicBezTo>
                  <a:cubicBezTo>
                    <a:pt x="25" y="51"/>
                    <a:pt x="39" y="39"/>
                    <a:pt x="41" y="27"/>
                  </a:cubicBezTo>
                  <a:cubicBezTo>
                    <a:pt x="46" y="0"/>
                    <a:pt x="0" y="15"/>
                    <a:pt x="10" y="23"/>
                  </a:cubicBezTo>
                  <a:cubicBezTo>
                    <a:pt x="13" y="25"/>
                    <a:pt x="20" y="21"/>
                    <a:pt x="16"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8" name="Freeform 91"/>
            <p:cNvSpPr/>
            <p:nvPr/>
          </p:nvSpPr>
          <p:spPr bwMode="auto">
            <a:xfrm>
              <a:off x="4849" y="1189"/>
              <a:ext cx="88" cy="234"/>
            </a:xfrm>
            <a:custGeom>
              <a:avLst/>
              <a:gdLst>
                <a:gd name="T0" fmla="*/ 2 w 37"/>
                <a:gd name="T1" fmla="*/ 5 h 99"/>
                <a:gd name="T2" fmla="*/ 14 w 37"/>
                <a:gd name="T3" fmla="*/ 96 h 99"/>
                <a:gd name="T4" fmla="*/ 22 w 37"/>
                <a:gd name="T5" fmla="*/ 94 h 99"/>
                <a:gd name="T6" fmla="*/ 10 w 37"/>
                <a:gd name="T7" fmla="*/ 2 h 99"/>
                <a:gd name="T8" fmla="*/ 2 w 37"/>
                <a:gd name="T9" fmla="*/ 5 h 99"/>
              </a:gdLst>
              <a:ahLst/>
              <a:cxnLst>
                <a:cxn ang="0">
                  <a:pos x="T0" y="T1"/>
                </a:cxn>
                <a:cxn ang="0">
                  <a:pos x="T2" y="T3"/>
                </a:cxn>
                <a:cxn ang="0">
                  <a:pos x="T4" y="T5"/>
                </a:cxn>
                <a:cxn ang="0">
                  <a:pos x="T6" y="T7"/>
                </a:cxn>
                <a:cxn ang="0">
                  <a:pos x="T8" y="T9"/>
                </a:cxn>
              </a:cxnLst>
              <a:rect l="0" t="0" r="r" b="b"/>
              <a:pathLst>
                <a:path w="37" h="99">
                  <a:moveTo>
                    <a:pt x="2" y="5"/>
                  </a:moveTo>
                  <a:cubicBezTo>
                    <a:pt x="29" y="25"/>
                    <a:pt x="6" y="69"/>
                    <a:pt x="14" y="96"/>
                  </a:cubicBezTo>
                  <a:cubicBezTo>
                    <a:pt x="15" y="99"/>
                    <a:pt x="23" y="97"/>
                    <a:pt x="22" y="94"/>
                  </a:cubicBezTo>
                  <a:cubicBezTo>
                    <a:pt x="15" y="67"/>
                    <a:pt x="37" y="22"/>
                    <a:pt x="10" y="2"/>
                  </a:cubicBezTo>
                  <a:cubicBezTo>
                    <a:pt x="7" y="0"/>
                    <a:pt x="0" y="4"/>
                    <a:pt x="2"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9" name="Freeform 92"/>
            <p:cNvSpPr/>
            <p:nvPr/>
          </p:nvSpPr>
          <p:spPr bwMode="auto">
            <a:xfrm>
              <a:off x="4840" y="1146"/>
              <a:ext cx="158" cy="263"/>
            </a:xfrm>
            <a:custGeom>
              <a:avLst/>
              <a:gdLst>
                <a:gd name="T0" fmla="*/ 10 w 67"/>
                <a:gd name="T1" fmla="*/ 18 h 111"/>
                <a:gd name="T2" fmla="*/ 35 w 67"/>
                <a:gd name="T3" fmla="*/ 27 h 111"/>
                <a:gd name="T4" fmla="*/ 31 w 67"/>
                <a:gd name="T5" fmla="*/ 46 h 111"/>
                <a:gd name="T6" fmla="*/ 32 w 67"/>
                <a:gd name="T7" fmla="*/ 68 h 111"/>
                <a:gd name="T8" fmla="*/ 50 w 67"/>
                <a:gd name="T9" fmla="*/ 88 h 111"/>
                <a:gd name="T10" fmla="*/ 16 w 67"/>
                <a:gd name="T11" fmla="*/ 107 h 111"/>
                <a:gd name="T12" fmla="*/ 12 w 67"/>
                <a:gd name="T13" fmla="*/ 111 h 111"/>
                <a:gd name="T14" fmla="*/ 51 w 67"/>
                <a:gd name="T15" fmla="*/ 102 h 111"/>
                <a:gd name="T16" fmla="*/ 43 w 67"/>
                <a:gd name="T17" fmla="*/ 69 h 111"/>
                <a:gd name="T18" fmla="*/ 43 w 67"/>
                <a:gd name="T19" fmla="*/ 30 h 111"/>
                <a:gd name="T20" fmla="*/ 34 w 67"/>
                <a:gd name="T21" fmla="*/ 9 h 111"/>
                <a:gd name="T22" fmla="*/ 2 w 67"/>
                <a:gd name="T23" fmla="*/ 18 h 111"/>
                <a:gd name="T24" fmla="*/ 10 w 67"/>
                <a:gd name="T25" fmla="*/ 1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111">
                  <a:moveTo>
                    <a:pt x="10" y="18"/>
                  </a:moveTo>
                  <a:cubicBezTo>
                    <a:pt x="26" y="4"/>
                    <a:pt x="33" y="17"/>
                    <a:pt x="35" y="27"/>
                  </a:cubicBezTo>
                  <a:cubicBezTo>
                    <a:pt x="35" y="33"/>
                    <a:pt x="33" y="40"/>
                    <a:pt x="31" y="46"/>
                  </a:cubicBezTo>
                  <a:cubicBezTo>
                    <a:pt x="29" y="53"/>
                    <a:pt x="28" y="61"/>
                    <a:pt x="32" y="68"/>
                  </a:cubicBezTo>
                  <a:cubicBezTo>
                    <a:pt x="36" y="76"/>
                    <a:pt x="45" y="81"/>
                    <a:pt x="50" y="88"/>
                  </a:cubicBezTo>
                  <a:cubicBezTo>
                    <a:pt x="59" y="103"/>
                    <a:pt x="24" y="107"/>
                    <a:pt x="16" y="107"/>
                  </a:cubicBezTo>
                  <a:cubicBezTo>
                    <a:pt x="13" y="108"/>
                    <a:pt x="7" y="111"/>
                    <a:pt x="12" y="111"/>
                  </a:cubicBezTo>
                  <a:cubicBezTo>
                    <a:pt x="25" y="111"/>
                    <a:pt x="41" y="109"/>
                    <a:pt x="51" y="102"/>
                  </a:cubicBezTo>
                  <a:cubicBezTo>
                    <a:pt x="67" y="90"/>
                    <a:pt x="53" y="80"/>
                    <a:pt x="43" y="69"/>
                  </a:cubicBezTo>
                  <a:cubicBezTo>
                    <a:pt x="32" y="59"/>
                    <a:pt x="41" y="42"/>
                    <a:pt x="43" y="30"/>
                  </a:cubicBezTo>
                  <a:cubicBezTo>
                    <a:pt x="44" y="21"/>
                    <a:pt x="41" y="15"/>
                    <a:pt x="34" y="9"/>
                  </a:cubicBezTo>
                  <a:cubicBezTo>
                    <a:pt x="26" y="0"/>
                    <a:pt x="8" y="13"/>
                    <a:pt x="2" y="18"/>
                  </a:cubicBezTo>
                  <a:cubicBezTo>
                    <a:pt x="0" y="20"/>
                    <a:pt x="8" y="19"/>
                    <a:pt x="10"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0" name="Freeform 93"/>
            <p:cNvSpPr/>
            <p:nvPr/>
          </p:nvSpPr>
          <p:spPr bwMode="auto">
            <a:xfrm>
              <a:off x="5055" y="1234"/>
              <a:ext cx="40" cy="45"/>
            </a:xfrm>
            <a:custGeom>
              <a:avLst/>
              <a:gdLst>
                <a:gd name="T0" fmla="*/ 10 w 17"/>
                <a:gd name="T1" fmla="*/ 1 h 19"/>
                <a:gd name="T2" fmla="*/ 1 w 17"/>
                <a:gd name="T3" fmla="*/ 9 h 19"/>
                <a:gd name="T4" fmla="*/ 4 w 17"/>
                <a:gd name="T5" fmla="*/ 17 h 19"/>
                <a:gd name="T6" fmla="*/ 10 w 17"/>
                <a:gd name="T7" fmla="*/ 18 h 19"/>
                <a:gd name="T8" fmla="*/ 12 w 17"/>
                <a:gd name="T9" fmla="*/ 13 h 19"/>
                <a:gd name="T10" fmla="*/ 9 w 17"/>
                <a:gd name="T11" fmla="*/ 10 h 19"/>
                <a:gd name="T12" fmla="*/ 14 w 17"/>
                <a:gd name="T13" fmla="*/ 6 h 19"/>
                <a:gd name="T14" fmla="*/ 16 w 17"/>
                <a:gd name="T15" fmla="*/ 2 h 19"/>
                <a:gd name="T16" fmla="*/ 10 w 17"/>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10" y="1"/>
                  </a:moveTo>
                  <a:cubicBezTo>
                    <a:pt x="7" y="3"/>
                    <a:pt x="2" y="5"/>
                    <a:pt x="1" y="9"/>
                  </a:cubicBezTo>
                  <a:cubicBezTo>
                    <a:pt x="0" y="12"/>
                    <a:pt x="2" y="15"/>
                    <a:pt x="4" y="17"/>
                  </a:cubicBezTo>
                  <a:cubicBezTo>
                    <a:pt x="5" y="19"/>
                    <a:pt x="8" y="19"/>
                    <a:pt x="10" y="18"/>
                  </a:cubicBezTo>
                  <a:cubicBezTo>
                    <a:pt x="11" y="17"/>
                    <a:pt x="13" y="15"/>
                    <a:pt x="12" y="13"/>
                  </a:cubicBezTo>
                  <a:cubicBezTo>
                    <a:pt x="11" y="12"/>
                    <a:pt x="9" y="11"/>
                    <a:pt x="9" y="10"/>
                  </a:cubicBezTo>
                  <a:cubicBezTo>
                    <a:pt x="10" y="8"/>
                    <a:pt x="12" y="7"/>
                    <a:pt x="14" y="6"/>
                  </a:cubicBezTo>
                  <a:cubicBezTo>
                    <a:pt x="15" y="6"/>
                    <a:pt x="17" y="4"/>
                    <a:pt x="16" y="2"/>
                  </a:cubicBezTo>
                  <a:cubicBezTo>
                    <a:pt x="14" y="0"/>
                    <a:pt x="12" y="1"/>
                    <a:pt x="10" y="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1" name="Freeform 94"/>
            <p:cNvSpPr/>
            <p:nvPr/>
          </p:nvSpPr>
          <p:spPr bwMode="auto">
            <a:xfrm>
              <a:off x="5140" y="1125"/>
              <a:ext cx="55" cy="235"/>
            </a:xfrm>
            <a:custGeom>
              <a:avLst/>
              <a:gdLst>
                <a:gd name="T0" fmla="*/ 0 w 23"/>
                <a:gd name="T1" fmla="*/ 5 h 99"/>
                <a:gd name="T2" fmla="*/ 8 w 23"/>
                <a:gd name="T3" fmla="*/ 96 h 99"/>
                <a:gd name="T4" fmla="*/ 16 w 23"/>
                <a:gd name="T5" fmla="*/ 95 h 99"/>
                <a:gd name="T6" fmla="*/ 8 w 23"/>
                <a:gd name="T7" fmla="*/ 4 h 99"/>
                <a:gd name="T8" fmla="*/ 0 w 23"/>
                <a:gd name="T9" fmla="*/ 5 h 99"/>
              </a:gdLst>
              <a:ahLst/>
              <a:cxnLst>
                <a:cxn ang="0">
                  <a:pos x="T0" y="T1"/>
                </a:cxn>
                <a:cxn ang="0">
                  <a:pos x="T2" y="T3"/>
                </a:cxn>
                <a:cxn ang="0">
                  <a:pos x="T4" y="T5"/>
                </a:cxn>
                <a:cxn ang="0">
                  <a:pos x="T6" y="T7"/>
                </a:cxn>
                <a:cxn ang="0">
                  <a:pos x="T8" y="T9"/>
                </a:cxn>
              </a:cxnLst>
              <a:rect l="0" t="0" r="r" b="b"/>
              <a:pathLst>
                <a:path w="23" h="99">
                  <a:moveTo>
                    <a:pt x="0" y="5"/>
                  </a:moveTo>
                  <a:cubicBezTo>
                    <a:pt x="1" y="35"/>
                    <a:pt x="14" y="65"/>
                    <a:pt x="8" y="96"/>
                  </a:cubicBezTo>
                  <a:cubicBezTo>
                    <a:pt x="7" y="99"/>
                    <a:pt x="16" y="98"/>
                    <a:pt x="16" y="95"/>
                  </a:cubicBezTo>
                  <a:cubicBezTo>
                    <a:pt x="23" y="64"/>
                    <a:pt x="9" y="35"/>
                    <a:pt x="8" y="4"/>
                  </a:cubicBezTo>
                  <a:cubicBezTo>
                    <a:pt x="8" y="0"/>
                    <a:pt x="0" y="2"/>
                    <a:pt x="0"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2" name="Freeform 95"/>
            <p:cNvSpPr/>
            <p:nvPr/>
          </p:nvSpPr>
          <p:spPr bwMode="auto">
            <a:xfrm>
              <a:off x="5124" y="1116"/>
              <a:ext cx="170" cy="265"/>
            </a:xfrm>
            <a:custGeom>
              <a:avLst/>
              <a:gdLst>
                <a:gd name="T0" fmla="*/ 10 w 72"/>
                <a:gd name="T1" fmla="*/ 78 h 112"/>
                <a:gd name="T2" fmla="*/ 68 w 72"/>
                <a:gd name="T3" fmla="*/ 4 h 112"/>
                <a:gd name="T4" fmla="*/ 59 w 72"/>
                <a:gd name="T5" fmla="*/ 5 h 112"/>
                <a:gd name="T6" fmla="*/ 63 w 72"/>
                <a:gd name="T7" fmla="*/ 107 h 112"/>
                <a:gd name="T8" fmla="*/ 72 w 72"/>
                <a:gd name="T9" fmla="*/ 107 h 112"/>
                <a:gd name="T10" fmla="*/ 68 w 72"/>
                <a:gd name="T11" fmla="*/ 4 h 112"/>
                <a:gd name="T12" fmla="*/ 59 w 72"/>
                <a:gd name="T13" fmla="*/ 5 h 112"/>
                <a:gd name="T14" fmla="*/ 4 w 72"/>
                <a:gd name="T15" fmla="*/ 75 h 112"/>
                <a:gd name="T16" fmla="*/ 10 w 72"/>
                <a:gd name="T17" fmla="*/ 7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2">
                  <a:moveTo>
                    <a:pt x="10" y="78"/>
                  </a:moveTo>
                  <a:cubicBezTo>
                    <a:pt x="36" y="57"/>
                    <a:pt x="59" y="37"/>
                    <a:pt x="68" y="4"/>
                  </a:cubicBezTo>
                  <a:cubicBezTo>
                    <a:pt x="65" y="4"/>
                    <a:pt x="62" y="5"/>
                    <a:pt x="59" y="5"/>
                  </a:cubicBezTo>
                  <a:cubicBezTo>
                    <a:pt x="56" y="39"/>
                    <a:pt x="63" y="73"/>
                    <a:pt x="63" y="107"/>
                  </a:cubicBezTo>
                  <a:cubicBezTo>
                    <a:pt x="63" y="112"/>
                    <a:pt x="72" y="110"/>
                    <a:pt x="72" y="107"/>
                  </a:cubicBezTo>
                  <a:cubicBezTo>
                    <a:pt x="71" y="72"/>
                    <a:pt x="65" y="38"/>
                    <a:pt x="68" y="4"/>
                  </a:cubicBezTo>
                  <a:cubicBezTo>
                    <a:pt x="68" y="0"/>
                    <a:pt x="60" y="2"/>
                    <a:pt x="59" y="5"/>
                  </a:cubicBezTo>
                  <a:cubicBezTo>
                    <a:pt x="51" y="36"/>
                    <a:pt x="29" y="55"/>
                    <a:pt x="4" y="75"/>
                  </a:cubicBezTo>
                  <a:cubicBezTo>
                    <a:pt x="0" y="78"/>
                    <a:pt x="7" y="81"/>
                    <a:pt x="10" y="7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3" name="Freeform 96"/>
            <p:cNvSpPr/>
            <p:nvPr/>
          </p:nvSpPr>
          <p:spPr bwMode="auto">
            <a:xfrm>
              <a:off x="2973" y="917"/>
              <a:ext cx="1999" cy="241"/>
            </a:xfrm>
            <a:custGeom>
              <a:avLst/>
              <a:gdLst>
                <a:gd name="T0" fmla="*/ 10 w 845"/>
                <a:gd name="T1" fmla="*/ 100 h 102"/>
                <a:gd name="T2" fmla="*/ 62 w 845"/>
                <a:gd name="T3" fmla="*/ 84 h 102"/>
                <a:gd name="T4" fmla="*/ 117 w 845"/>
                <a:gd name="T5" fmla="*/ 70 h 102"/>
                <a:gd name="T6" fmla="*/ 220 w 845"/>
                <a:gd name="T7" fmla="*/ 47 h 102"/>
                <a:gd name="T8" fmla="*/ 446 w 845"/>
                <a:gd name="T9" fmla="*/ 12 h 102"/>
                <a:gd name="T10" fmla="*/ 661 w 845"/>
                <a:gd name="T11" fmla="*/ 12 h 102"/>
                <a:gd name="T12" fmla="*/ 762 w 845"/>
                <a:gd name="T13" fmla="*/ 36 h 102"/>
                <a:gd name="T14" fmla="*/ 840 w 845"/>
                <a:gd name="T15" fmla="*/ 48 h 102"/>
                <a:gd name="T16" fmla="*/ 839 w 845"/>
                <a:gd name="T17" fmla="*/ 45 h 102"/>
                <a:gd name="T18" fmla="*/ 726 w 845"/>
                <a:gd name="T19" fmla="*/ 19 h 102"/>
                <a:gd name="T20" fmla="*/ 627 w 845"/>
                <a:gd name="T21" fmla="*/ 5 h 102"/>
                <a:gd name="T22" fmla="*/ 415 w 845"/>
                <a:gd name="T23" fmla="*/ 11 h 102"/>
                <a:gd name="T24" fmla="*/ 195 w 845"/>
                <a:gd name="T25" fmla="*/ 48 h 102"/>
                <a:gd name="T26" fmla="*/ 84 w 845"/>
                <a:gd name="T27" fmla="*/ 74 h 102"/>
                <a:gd name="T28" fmla="*/ 32 w 845"/>
                <a:gd name="T29" fmla="*/ 88 h 102"/>
                <a:gd name="T30" fmla="*/ 4 w 845"/>
                <a:gd name="T31" fmla="*/ 99 h 102"/>
                <a:gd name="T32" fmla="*/ 10 w 845"/>
                <a:gd name="T33" fmla="*/ 10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5" h="102">
                  <a:moveTo>
                    <a:pt x="10" y="100"/>
                  </a:moveTo>
                  <a:cubicBezTo>
                    <a:pt x="23" y="91"/>
                    <a:pt x="47" y="88"/>
                    <a:pt x="62" y="84"/>
                  </a:cubicBezTo>
                  <a:cubicBezTo>
                    <a:pt x="80" y="79"/>
                    <a:pt x="99" y="75"/>
                    <a:pt x="117" y="70"/>
                  </a:cubicBezTo>
                  <a:cubicBezTo>
                    <a:pt x="151" y="62"/>
                    <a:pt x="185" y="54"/>
                    <a:pt x="220" y="47"/>
                  </a:cubicBezTo>
                  <a:cubicBezTo>
                    <a:pt x="295" y="33"/>
                    <a:pt x="370" y="19"/>
                    <a:pt x="446" y="12"/>
                  </a:cubicBezTo>
                  <a:cubicBezTo>
                    <a:pt x="517" y="4"/>
                    <a:pt x="590" y="5"/>
                    <a:pt x="661" y="12"/>
                  </a:cubicBezTo>
                  <a:cubicBezTo>
                    <a:pt x="695" y="16"/>
                    <a:pt x="731" y="22"/>
                    <a:pt x="762" y="36"/>
                  </a:cubicBezTo>
                  <a:cubicBezTo>
                    <a:pt x="787" y="48"/>
                    <a:pt x="812" y="54"/>
                    <a:pt x="840" y="48"/>
                  </a:cubicBezTo>
                  <a:cubicBezTo>
                    <a:pt x="845" y="47"/>
                    <a:pt x="844" y="44"/>
                    <a:pt x="839" y="45"/>
                  </a:cubicBezTo>
                  <a:cubicBezTo>
                    <a:pt x="799" y="53"/>
                    <a:pt x="763" y="28"/>
                    <a:pt x="726" y="19"/>
                  </a:cubicBezTo>
                  <a:cubicBezTo>
                    <a:pt x="694" y="10"/>
                    <a:pt x="660" y="7"/>
                    <a:pt x="627" y="5"/>
                  </a:cubicBezTo>
                  <a:cubicBezTo>
                    <a:pt x="556" y="0"/>
                    <a:pt x="485" y="3"/>
                    <a:pt x="415" y="11"/>
                  </a:cubicBezTo>
                  <a:cubicBezTo>
                    <a:pt x="341" y="20"/>
                    <a:pt x="268" y="34"/>
                    <a:pt x="195" y="48"/>
                  </a:cubicBezTo>
                  <a:cubicBezTo>
                    <a:pt x="158" y="56"/>
                    <a:pt x="121" y="65"/>
                    <a:pt x="84" y="74"/>
                  </a:cubicBezTo>
                  <a:cubicBezTo>
                    <a:pt x="66" y="79"/>
                    <a:pt x="49" y="84"/>
                    <a:pt x="32" y="88"/>
                  </a:cubicBezTo>
                  <a:cubicBezTo>
                    <a:pt x="21" y="91"/>
                    <a:pt x="13" y="93"/>
                    <a:pt x="4" y="99"/>
                  </a:cubicBezTo>
                  <a:cubicBezTo>
                    <a:pt x="0" y="102"/>
                    <a:pt x="8" y="102"/>
                    <a:pt x="10" y="10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4" name="Freeform 97"/>
            <p:cNvSpPr/>
            <p:nvPr/>
          </p:nvSpPr>
          <p:spPr bwMode="auto">
            <a:xfrm>
              <a:off x="4863" y="969"/>
              <a:ext cx="124" cy="116"/>
            </a:xfrm>
            <a:custGeom>
              <a:avLst/>
              <a:gdLst>
                <a:gd name="T0" fmla="*/ 13 w 52"/>
                <a:gd name="T1" fmla="*/ 4 h 49"/>
                <a:gd name="T2" fmla="*/ 40 w 52"/>
                <a:gd name="T3" fmla="*/ 28 h 49"/>
                <a:gd name="T4" fmla="*/ 5 w 52"/>
                <a:gd name="T5" fmla="*/ 47 h 49"/>
                <a:gd name="T6" fmla="*/ 11 w 52"/>
                <a:gd name="T7" fmla="*/ 48 h 49"/>
                <a:gd name="T8" fmla="*/ 48 w 52"/>
                <a:gd name="T9" fmla="*/ 25 h 49"/>
                <a:gd name="T10" fmla="*/ 19 w 52"/>
                <a:gd name="T11" fmla="*/ 0 h 49"/>
                <a:gd name="T12" fmla="*/ 13 w 52"/>
                <a:gd name="T13" fmla="*/ 4 h 49"/>
              </a:gdLst>
              <a:ahLst/>
              <a:cxnLst>
                <a:cxn ang="0">
                  <a:pos x="T0" y="T1"/>
                </a:cxn>
                <a:cxn ang="0">
                  <a:pos x="T2" y="T3"/>
                </a:cxn>
                <a:cxn ang="0">
                  <a:pos x="T4" y="T5"/>
                </a:cxn>
                <a:cxn ang="0">
                  <a:pos x="T6" y="T7"/>
                </a:cxn>
                <a:cxn ang="0">
                  <a:pos x="T8" y="T9"/>
                </a:cxn>
                <a:cxn ang="0">
                  <a:pos x="T10" y="T11"/>
                </a:cxn>
                <a:cxn ang="0">
                  <a:pos x="T12" y="T13"/>
                </a:cxn>
              </a:cxnLst>
              <a:rect l="0" t="0" r="r" b="b"/>
              <a:pathLst>
                <a:path w="52" h="49">
                  <a:moveTo>
                    <a:pt x="13" y="4"/>
                  </a:moveTo>
                  <a:cubicBezTo>
                    <a:pt x="22" y="4"/>
                    <a:pt x="43" y="18"/>
                    <a:pt x="40" y="28"/>
                  </a:cubicBezTo>
                  <a:cubicBezTo>
                    <a:pt x="36" y="38"/>
                    <a:pt x="15" y="42"/>
                    <a:pt x="5" y="47"/>
                  </a:cubicBezTo>
                  <a:cubicBezTo>
                    <a:pt x="0" y="49"/>
                    <a:pt x="8" y="49"/>
                    <a:pt x="11" y="48"/>
                  </a:cubicBezTo>
                  <a:cubicBezTo>
                    <a:pt x="22" y="43"/>
                    <a:pt x="44" y="39"/>
                    <a:pt x="48" y="25"/>
                  </a:cubicBezTo>
                  <a:cubicBezTo>
                    <a:pt x="52" y="15"/>
                    <a:pt x="28" y="1"/>
                    <a:pt x="19" y="0"/>
                  </a:cubicBezTo>
                  <a:cubicBezTo>
                    <a:pt x="17" y="0"/>
                    <a:pt x="9" y="3"/>
                    <a:pt x="13"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5" name="Freeform 98"/>
            <p:cNvSpPr/>
            <p:nvPr/>
          </p:nvSpPr>
          <p:spPr bwMode="auto">
            <a:xfrm>
              <a:off x="3555" y="1478"/>
              <a:ext cx="1339" cy="443"/>
            </a:xfrm>
            <a:custGeom>
              <a:avLst/>
              <a:gdLst>
                <a:gd name="T0" fmla="*/ 557 w 566"/>
                <a:gd name="T1" fmla="*/ 4 h 187"/>
                <a:gd name="T2" fmla="*/ 497 w 566"/>
                <a:gd name="T3" fmla="*/ 129 h 187"/>
                <a:gd name="T4" fmla="*/ 358 w 566"/>
                <a:gd name="T5" fmla="*/ 173 h 187"/>
                <a:gd name="T6" fmla="*/ 10 w 566"/>
                <a:gd name="T7" fmla="*/ 127 h 187"/>
                <a:gd name="T8" fmla="*/ 4 w 566"/>
                <a:gd name="T9" fmla="*/ 131 h 187"/>
                <a:gd name="T10" fmla="*/ 5 w 566"/>
                <a:gd name="T11" fmla="*/ 131 h 187"/>
                <a:gd name="T12" fmla="*/ 10 w 566"/>
                <a:gd name="T13" fmla="*/ 134 h 187"/>
                <a:gd name="T14" fmla="*/ 13 w 566"/>
                <a:gd name="T15" fmla="*/ 133 h 187"/>
                <a:gd name="T16" fmla="*/ 14 w 566"/>
                <a:gd name="T17" fmla="*/ 129 h 187"/>
                <a:gd name="T18" fmla="*/ 11 w 566"/>
                <a:gd name="T19" fmla="*/ 127 h 187"/>
                <a:gd name="T20" fmla="*/ 5 w 566"/>
                <a:gd name="T21" fmla="*/ 132 h 187"/>
                <a:gd name="T22" fmla="*/ 381 w 566"/>
                <a:gd name="T23" fmla="*/ 176 h 187"/>
                <a:gd name="T24" fmla="*/ 500 w 566"/>
                <a:gd name="T25" fmla="*/ 135 h 187"/>
                <a:gd name="T26" fmla="*/ 565 w 566"/>
                <a:gd name="T27" fmla="*/ 3 h 187"/>
                <a:gd name="T28" fmla="*/ 557 w 566"/>
                <a:gd name="T29"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6" h="187">
                  <a:moveTo>
                    <a:pt x="557" y="4"/>
                  </a:moveTo>
                  <a:cubicBezTo>
                    <a:pt x="547" y="50"/>
                    <a:pt x="533" y="95"/>
                    <a:pt x="497" y="129"/>
                  </a:cubicBezTo>
                  <a:cubicBezTo>
                    <a:pt x="461" y="163"/>
                    <a:pt x="406" y="171"/>
                    <a:pt x="358" y="173"/>
                  </a:cubicBezTo>
                  <a:cubicBezTo>
                    <a:pt x="242" y="178"/>
                    <a:pt x="121" y="157"/>
                    <a:pt x="10" y="127"/>
                  </a:cubicBezTo>
                  <a:cubicBezTo>
                    <a:pt x="8" y="126"/>
                    <a:pt x="0" y="129"/>
                    <a:pt x="4" y="131"/>
                  </a:cubicBezTo>
                  <a:cubicBezTo>
                    <a:pt x="4" y="131"/>
                    <a:pt x="5" y="131"/>
                    <a:pt x="5" y="131"/>
                  </a:cubicBezTo>
                  <a:cubicBezTo>
                    <a:pt x="0" y="135"/>
                    <a:pt x="7" y="136"/>
                    <a:pt x="10" y="134"/>
                  </a:cubicBezTo>
                  <a:cubicBezTo>
                    <a:pt x="11" y="134"/>
                    <a:pt x="12" y="133"/>
                    <a:pt x="13" y="133"/>
                  </a:cubicBezTo>
                  <a:cubicBezTo>
                    <a:pt x="15" y="132"/>
                    <a:pt x="16" y="130"/>
                    <a:pt x="14" y="129"/>
                  </a:cubicBezTo>
                  <a:cubicBezTo>
                    <a:pt x="13" y="128"/>
                    <a:pt x="12" y="128"/>
                    <a:pt x="11" y="127"/>
                  </a:cubicBezTo>
                  <a:cubicBezTo>
                    <a:pt x="9" y="129"/>
                    <a:pt x="7" y="130"/>
                    <a:pt x="5" y="132"/>
                  </a:cubicBezTo>
                  <a:cubicBezTo>
                    <a:pt x="124" y="164"/>
                    <a:pt x="256" y="187"/>
                    <a:pt x="381" y="176"/>
                  </a:cubicBezTo>
                  <a:cubicBezTo>
                    <a:pt x="424" y="173"/>
                    <a:pt x="466" y="161"/>
                    <a:pt x="500" y="135"/>
                  </a:cubicBezTo>
                  <a:cubicBezTo>
                    <a:pt x="541" y="102"/>
                    <a:pt x="555" y="50"/>
                    <a:pt x="565" y="3"/>
                  </a:cubicBezTo>
                  <a:cubicBezTo>
                    <a:pt x="566" y="0"/>
                    <a:pt x="557" y="1"/>
                    <a:pt x="557"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6" name="Freeform 99"/>
            <p:cNvSpPr/>
            <p:nvPr/>
          </p:nvSpPr>
          <p:spPr bwMode="auto">
            <a:xfrm>
              <a:off x="3496" y="1679"/>
              <a:ext cx="142" cy="185"/>
            </a:xfrm>
            <a:custGeom>
              <a:avLst/>
              <a:gdLst>
                <a:gd name="T0" fmla="*/ 0 w 60"/>
                <a:gd name="T1" fmla="*/ 30 h 78"/>
                <a:gd name="T2" fmla="*/ 20 w 60"/>
                <a:gd name="T3" fmla="*/ 76 h 78"/>
                <a:gd name="T4" fmla="*/ 29 w 60"/>
                <a:gd name="T5" fmla="*/ 74 h 78"/>
                <a:gd name="T6" fmla="*/ 54 w 60"/>
                <a:gd name="T7" fmla="*/ 3 h 78"/>
                <a:gd name="T8" fmla="*/ 51 w 60"/>
                <a:gd name="T9" fmla="*/ 1 h 78"/>
                <a:gd name="T10" fmla="*/ 16 w 60"/>
                <a:gd name="T11" fmla="*/ 25 h 78"/>
                <a:gd name="T12" fmla="*/ 20 w 60"/>
                <a:gd name="T13" fmla="*/ 76 h 78"/>
                <a:gd name="T14" fmla="*/ 29 w 60"/>
                <a:gd name="T15" fmla="*/ 74 h 78"/>
                <a:gd name="T16" fmla="*/ 8 w 60"/>
                <a:gd name="T17" fmla="*/ 28 h 78"/>
                <a:gd name="T18" fmla="*/ 0 w 60"/>
                <a:gd name="T19" fmla="*/ 3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78">
                  <a:moveTo>
                    <a:pt x="0" y="30"/>
                  </a:moveTo>
                  <a:cubicBezTo>
                    <a:pt x="5" y="46"/>
                    <a:pt x="12" y="61"/>
                    <a:pt x="20" y="76"/>
                  </a:cubicBezTo>
                  <a:cubicBezTo>
                    <a:pt x="23" y="75"/>
                    <a:pt x="26" y="74"/>
                    <a:pt x="29" y="74"/>
                  </a:cubicBezTo>
                  <a:cubicBezTo>
                    <a:pt x="12" y="44"/>
                    <a:pt x="18" y="15"/>
                    <a:pt x="54" y="3"/>
                  </a:cubicBezTo>
                  <a:cubicBezTo>
                    <a:pt x="60" y="1"/>
                    <a:pt x="54" y="0"/>
                    <a:pt x="51" y="1"/>
                  </a:cubicBezTo>
                  <a:cubicBezTo>
                    <a:pt x="37" y="6"/>
                    <a:pt x="24" y="13"/>
                    <a:pt x="16" y="25"/>
                  </a:cubicBezTo>
                  <a:cubicBezTo>
                    <a:pt x="5" y="41"/>
                    <a:pt x="12" y="61"/>
                    <a:pt x="20" y="76"/>
                  </a:cubicBezTo>
                  <a:cubicBezTo>
                    <a:pt x="21" y="78"/>
                    <a:pt x="29" y="75"/>
                    <a:pt x="29" y="74"/>
                  </a:cubicBezTo>
                  <a:cubicBezTo>
                    <a:pt x="21" y="59"/>
                    <a:pt x="13" y="44"/>
                    <a:pt x="8" y="28"/>
                  </a:cubicBezTo>
                  <a:cubicBezTo>
                    <a:pt x="8" y="26"/>
                    <a:pt x="0" y="28"/>
                    <a:pt x="0" y="3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7" name="Freeform 100"/>
            <p:cNvSpPr/>
            <p:nvPr/>
          </p:nvSpPr>
          <p:spPr bwMode="auto">
            <a:xfrm>
              <a:off x="5313" y="1899"/>
              <a:ext cx="55" cy="74"/>
            </a:xfrm>
            <a:custGeom>
              <a:avLst/>
              <a:gdLst>
                <a:gd name="T0" fmla="*/ 2 w 23"/>
                <a:gd name="T1" fmla="*/ 7 h 31"/>
                <a:gd name="T2" fmla="*/ 13 w 23"/>
                <a:gd name="T3" fmla="*/ 28 h 31"/>
                <a:gd name="T4" fmla="*/ 21 w 23"/>
                <a:gd name="T5" fmla="*/ 24 h 31"/>
                <a:gd name="T6" fmla="*/ 9 w 23"/>
                <a:gd name="T7" fmla="*/ 3 h 31"/>
                <a:gd name="T8" fmla="*/ 2 w 23"/>
                <a:gd name="T9" fmla="*/ 7 h 31"/>
              </a:gdLst>
              <a:ahLst/>
              <a:cxnLst>
                <a:cxn ang="0">
                  <a:pos x="T0" y="T1"/>
                </a:cxn>
                <a:cxn ang="0">
                  <a:pos x="T2" y="T3"/>
                </a:cxn>
                <a:cxn ang="0">
                  <a:pos x="T4" y="T5"/>
                </a:cxn>
                <a:cxn ang="0">
                  <a:pos x="T6" y="T7"/>
                </a:cxn>
                <a:cxn ang="0">
                  <a:pos x="T8" y="T9"/>
                </a:cxn>
              </a:cxnLst>
              <a:rect l="0" t="0" r="r" b="b"/>
              <a:pathLst>
                <a:path w="23" h="31">
                  <a:moveTo>
                    <a:pt x="2" y="7"/>
                  </a:moveTo>
                  <a:cubicBezTo>
                    <a:pt x="5" y="14"/>
                    <a:pt x="9" y="21"/>
                    <a:pt x="13" y="28"/>
                  </a:cubicBezTo>
                  <a:cubicBezTo>
                    <a:pt x="15" y="31"/>
                    <a:pt x="23" y="28"/>
                    <a:pt x="21" y="24"/>
                  </a:cubicBezTo>
                  <a:cubicBezTo>
                    <a:pt x="17" y="17"/>
                    <a:pt x="13" y="10"/>
                    <a:pt x="9" y="3"/>
                  </a:cubicBezTo>
                  <a:cubicBezTo>
                    <a:pt x="8" y="0"/>
                    <a:pt x="0" y="3"/>
                    <a:pt x="2"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8" name="Freeform 101"/>
            <p:cNvSpPr/>
            <p:nvPr/>
          </p:nvSpPr>
          <p:spPr bwMode="auto">
            <a:xfrm>
              <a:off x="5183" y="1573"/>
              <a:ext cx="213" cy="125"/>
            </a:xfrm>
            <a:custGeom>
              <a:avLst/>
              <a:gdLst>
                <a:gd name="T0" fmla="*/ 9 w 90"/>
                <a:gd name="T1" fmla="*/ 49 h 53"/>
                <a:gd name="T2" fmla="*/ 57 w 90"/>
                <a:gd name="T3" fmla="*/ 6 h 53"/>
                <a:gd name="T4" fmla="*/ 74 w 90"/>
                <a:gd name="T5" fmla="*/ 25 h 53"/>
                <a:gd name="T6" fmla="*/ 51 w 90"/>
                <a:gd name="T7" fmla="*/ 45 h 53"/>
                <a:gd name="T8" fmla="*/ 56 w 90"/>
                <a:gd name="T9" fmla="*/ 47 h 53"/>
                <a:gd name="T10" fmla="*/ 84 w 90"/>
                <a:gd name="T11" fmla="*/ 20 h 53"/>
                <a:gd name="T12" fmla="*/ 69 w 90"/>
                <a:gd name="T13" fmla="*/ 1 h 53"/>
                <a:gd name="T14" fmla="*/ 1 w 90"/>
                <a:gd name="T15" fmla="*/ 50 h 53"/>
                <a:gd name="T16" fmla="*/ 9 w 90"/>
                <a:gd name="T17" fmla="*/ 4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53">
                  <a:moveTo>
                    <a:pt x="9" y="49"/>
                  </a:moveTo>
                  <a:cubicBezTo>
                    <a:pt x="14" y="29"/>
                    <a:pt x="37" y="11"/>
                    <a:pt x="57" y="6"/>
                  </a:cubicBezTo>
                  <a:cubicBezTo>
                    <a:pt x="73" y="2"/>
                    <a:pt x="82" y="13"/>
                    <a:pt x="74" y="25"/>
                  </a:cubicBezTo>
                  <a:cubicBezTo>
                    <a:pt x="69" y="33"/>
                    <a:pt x="60" y="40"/>
                    <a:pt x="51" y="45"/>
                  </a:cubicBezTo>
                  <a:cubicBezTo>
                    <a:pt x="46" y="47"/>
                    <a:pt x="53" y="48"/>
                    <a:pt x="56" y="47"/>
                  </a:cubicBezTo>
                  <a:cubicBezTo>
                    <a:pt x="68" y="41"/>
                    <a:pt x="78" y="31"/>
                    <a:pt x="84" y="20"/>
                  </a:cubicBezTo>
                  <a:cubicBezTo>
                    <a:pt x="90" y="9"/>
                    <a:pt x="80" y="1"/>
                    <a:pt x="69" y="1"/>
                  </a:cubicBezTo>
                  <a:cubicBezTo>
                    <a:pt x="42" y="0"/>
                    <a:pt x="7" y="25"/>
                    <a:pt x="1" y="50"/>
                  </a:cubicBezTo>
                  <a:cubicBezTo>
                    <a:pt x="0" y="53"/>
                    <a:pt x="9" y="51"/>
                    <a:pt x="9" y="4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9" name="Freeform 102"/>
            <p:cNvSpPr/>
            <p:nvPr/>
          </p:nvSpPr>
          <p:spPr bwMode="auto">
            <a:xfrm>
              <a:off x="5218" y="1708"/>
              <a:ext cx="138" cy="267"/>
            </a:xfrm>
            <a:custGeom>
              <a:avLst/>
              <a:gdLst>
                <a:gd name="T0" fmla="*/ 1 w 58"/>
                <a:gd name="T1" fmla="*/ 4 h 113"/>
                <a:gd name="T2" fmla="*/ 49 w 58"/>
                <a:gd name="T3" fmla="*/ 112 h 113"/>
                <a:gd name="T4" fmla="*/ 57 w 58"/>
                <a:gd name="T5" fmla="*/ 109 h 113"/>
                <a:gd name="T6" fmla="*/ 9 w 58"/>
                <a:gd name="T7" fmla="*/ 2 h 113"/>
                <a:gd name="T8" fmla="*/ 1 w 58"/>
                <a:gd name="T9" fmla="*/ 4 h 113"/>
              </a:gdLst>
              <a:ahLst/>
              <a:cxnLst>
                <a:cxn ang="0">
                  <a:pos x="T0" y="T1"/>
                </a:cxn>
                <a:cxn ang="0">
                  <a:pos x="T2" y="T3"/>
                </a:cxn>
                <a:cxn ang="0">
                  <a:pos x="T4" y="T5"/>
                </a:cxn>
                <a:cxn ang="0">
                  <a:pos x="T6" y="T7"/>
                </a:cxn>
                <a:cxn ang="0">
                  <a:pos x="T8" y="T9"/>
                </a:cxn>
              </a:cxnLst>
              <a:rect l="0" t="0" r="r" b="b"/>
              <a:pathLst>
                <a:path w="58" h="113">
                  <a:moveTo>
                    <a:pt x="1" y="4"/>
                  </a:moveTo>
                  <a:cubicBezTo>
                    <a:pt x="20" y="38"/>
                    <a:pt x="31" y="76"/>
                    <a:pt x="49" y="112"/>
                  </a:cubicBezTo>
                  <a:cubicBezTo>
                    <a:pt x="50" y="113"/>
                    <a:pt x="58" y="111"/>
                    <a:pt x="57" y="109"/>
                  </a:cubicBezTo>
                  <a:cubicBezTo>
                    <a:pt x="39" y="74"/>
                    <a:pt x="29" y="36"/>
                    <a:pt x="9" y="2"/>
                  </a:cubicBezTo>
                  <a:cubicBezTo>
                    <a:pt x="8" y="0"/>
                    <a:pt x="0" y="2"/>
                    <a:pt x="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0" name="Freeform 103"/>
            <p:cNvSpPr/>
            <p:nvPr/>
          </p:nvSpPr>
          <p:spPr bwMode="auto">
            <a:xfrm>
              <a:off x="5465" y="1608"/>
              <a:ext cx="156" cy="126"/>
            </a:xfrm>
            <a:custGeom>
              <a:avLst/>
              <a:gdLst>
                <a:gd name="T0" fmla="*/ 9 w 66"/>
                <a:gd name="T1" fmla="*/ 48 h 53"/>
                <a:gd name="T2" fmla="*/ 31 w 66"/>
                <a:gd name="T3" fmla="*/ 22 h 53"/>
                <a:gd name="T4" fmla="*/ 59 w 66"/>
                <a:gd name="T5" fmla="*/ 6 h 53"/>
                <a:gd name="T6" fmla="*/ 60 w 66"/>
                <a:gd name="T7" fmla="*/ 0 h 53"/>
                <a:gd name="T8" fmla="*/ 25 w 66"/>
                <a:gd name="T9" fmla="*/ 18 h 53"/>
                <a:gd name="T10" fmla="*/ 0 w 66"/>
                <a:gd name="T11" fmla="*/ 48 h 53"/>
                <a:gd name="T12" fmla="*/ 9 w 66"/>
                <a:gd name="T13" fmla="*/ 48 h 53"/>
              </a:gdLst>
              <a:ahLst/>
              <a:cxnLst>
                <a:cxn ang="0">
                  <a:pos x="T0" y="T1"/>
                </a:cxn>
                <a:cxn ang="0">
                  <a:pos x="T2" y="T3"/>
                </a:cxn>
                <a:cxn ang="0">
                  <a:pos x="T4" y="T5"/>
                </a:cxn>
                <a:cxn ang="0">
                  <a:pos x="T6" y="T7"/>
                </a:cxn>
                <a:cxn ang="0">
                  <a:pos x="T8" y="T9"/>
                </a:cxn>
                <a:cxn ang="0">
                  <a:pos x="T10" y="T11"/>
                </a:cxn>
                <a:cxn ang="0">
                  <a:pos x="T12" y="T13"/>
                </a:cxn>
              </a:cxnLst>
              <a:rect l="0" t="0" r="r" b="b"/>
              <a:pathLst>
                <a:path w="66" h="53">
                  <a:moveTo>
                    <a:pt x="9" y="48"/>
                  </a:moveTo>
                  <a:cubicBezTo>
                    <a:pt x="10" y="38"/>
                    <a:pt x="23" y="28"/>
                    <a:pt x="31" y="22"/>
                  </a:cubicBezTo>
                  <a:cubicBezTo>
                    <a:pt x="38" y="16"/>
                    <a:pt x="50" y="6"/>
                    <a:pt x="59" y="6"/>
                  </a:cubicBezTo>
                  <a:cubicBezTo>
                    <a:pt x="64" y="5"/>
                    <a:pt x="66" y="0"/>
                    <a:pt x="60" y="0"/>
                  </a:cubicBezTo>
                  <a:cubicBezTo>
                    <a:pt x="47" y="1"/>
                    <a:pt x="35" y="11"/>
                    <a:pt x="25" y="18"/>
                  </a:cubicBezTo>
                  <a:cubicBezTo>
                    <a:pt x="16" y="25"/>
                    <a:pt x="1" y="36"/>
                    <a:pt x="0" y="48"/>
                  </a:cubicBezTo>
                  <a:cubicBezTo>
                    <a:pt x="0" y="53"/>
                    <a:pt x="8" y="51"/>
                    <a:pt x="9" y="4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1" name="Freeform 104"/>
            <p:cNvSpPr/>
            <p:nvPr/>
          </p:nvSpPr>
          <p:spPr bwMode="auto">
            <a:xfrm>
              <a:off x="5467" y="1599"/>
              <a:ext cx="270" cy="189"/>
            </a:xfrm>
            <a:custGeom>
              <a:avLst/>
              <a:gdLst>
                <a:gd name="T0" fmla="*/ 11 w 114"/>
                <a:gd name="T1" fmla="*/ 77 h 80"/>
                <a:gd name="T2" fmla="*/ 110 w 114"/>
                <a:gd name="T3" fmla="*/ 5 h 80"/>
                <a:gd name="T4" fmla="*/ 104 w 114"/>
                <a:gd name="T5" fmla="*/ 2 h 80"/>
                <a:gd name="T6" fmla="*/ 4 w 114"/>
                <a:gd name="T7" fmla="*/ 75 h 80"/>
                <a:gd name="T8" fmla="*/ 11 w 114"/>
                <a:gd name="T9" fmla="*/ 77 h 80"/>
              </a:gdLst>
              <a:ahLst/>
              <a:cxnLst>
                <a:cxn ang="0">
                  <a:pos x="T0" y="T1"/>
                </a:cxn>
                <a:cxn ang="0">
                  <a:pos x="T2" y="T3"/>
                </a:cxn>
                <a:cxn ang="0">
                  <a:pos x="T4" y="T5"/>
                </a:cxn>
                <a:cxn ang="0">
                  <a:pos x="T6" y="T7"/>
                </a:cxn>
                <a:cxn ang="0">
                  <a:pos x="T8" y="T9"/>
                </a:cxn>
              </a:cxnLst>
              <a:rect l="0" t="0" r="r" b="b"/>
              <a:pathLst>
                <a:path w="114" h="80">
                  <a:moveTo>
                    <a:pt x="11" y="77"/>
                  </a:moveTo>
                  <a:cubicBezTo>
                    <a:pt x="41" y="50"/>
                    <a:pt x="75" y="27"/>
                    <a:pt x="110" y="5"/>
                  </a:cubicBezTo>
                  <a:cubicBezTo>
                    <a:pt x="114" y="2"/>
                    <a:pt x="107" y="0"/>
                    <a:pt x="104" y="2"/>
                  </a:cubicBezTo>
                  <a:cubicBezTo>
                    <a:pt x="69" y="24"/>
                    <a:pt x="34" y="47"/>
                    <a:pt x="4" y="75"/>
                  </a:cubicBezTo>
                  <a:cubicBezTo>
                    <a:pt x="0" y="79"/>
                    <a:pt x="8" y="80"/>
                    <a:pt x="11" y="7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2" name="Freeform 105"/>
            <p:cNvSpPr/>
            <p:nvPr/>
          </p:nvSpPr>
          <p:spPr bwMode="auto">
            <a:xfrm>
              <a:off x="5751" y="1374"/>
              <a:ext cx="113" cy="227"/>
            </a:xfrm>
            <a:custGeom>
              <a:avLst/>
              <a:gdLst>
                <a:gd name="T0" fmla="*/ 1 w 48"/>
                <a:gd name="T1" fmla="*/ 6 h 96"/>
                <a:gd name="T2" fmla="*/ 38 w 48"/>
                <a:gd name="T3" fmla="*/ 93 h 96"/>
                <a:gd name="T4" fmla="*/ 46 w 48"/>
                <a:gd name="T5" fmla="*/ 90 h 96"/>
                <a:gd name="T6" fmla="*/ 10 w 48"/>
                <a:gd name="T7" fmla="*/ 3 h 96"/>
                <a:gd name="T8" fmla="*/ 1 w 48"/>
                <a:gd name="T9" fmla="*/ 6 h 96"/>
              </a:gdLst>
              <a:ahLst/>
              <a:cxnLst>
                <a:cxn ang="0">
                  <a:pos x="T0" y="T1"/>
                </a:cxn>
                <a:cxn ang="0">
                  <a:pos x="T2" y="T3"/>
                </a:cxn>
                <a:cxn ang="0">
                  <a:pos x="T4" y="T5"/>
                </a:cxn>
                <a:cxn ang="0">
                  <a:pos x="T6" y="T7"/>
                </a:cxn>
                <a:cxn ang="0">
                  <a:pos x="T8" y="T9"/>
                </a:cxn>
              </a:cxnLst>
              <a:rect l="0" t="0" r="r" b="b"/>
              <a:pathLst>
                <a:path w="48" h="96">
                  <a:moveTo>
                    <a:pt x="1" y="6"/>
                  </a:moveTo>
                  <a:cubicBezTo>
                    <a:pt x="9" y="36"/>
                    <a:pt x="26" y="63"/>
                    <a:pt x="38" y="93"/>
                  </a:cubicBezTo>
                  <a:cubicBezTo>
                    <a:pt x="39" y="96"/>
                    <a:pt x="48" y="93"/>
                    <a:pt x="46" y="90"/>
                  </a:cubicBezTo>
                  <a:cubicBezTo>
                    <a:pt x="34" y="61"/>
                    <a:pt x="17" y="34"/>
                    <a:pt x="10" y="3"/>
                  </a:cubicBezTo>
                  <a:cubicBezTo>
                    <a:pt x="9" y="0"/>
                    <a:pt x="0" y="2"/>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3" name="Freeform 106"/>
            <p:cNvSpPr/>
            <p:nvPr/>
          </p:nvSpPr>
          <p:spPr bwMode="auto">
            <a:xfrm>
              <a:off x="5737" y="1260"/>
              <a:ext cx="260" cy="346"/>
            </a:xfrm>
            <a:custGeom>
              <a:avLst/>
              <a:gdLst>
                <a:gd name="T0" fmla="*/ 12 w 110"/>
                <a:gd name="T1" fmla="*/ 44 h 146"/>
                <a:gd name="T2" fmla="*/ 16 w 110"/>
                <a:gd name="T3" fmla="*/ 19 h 146"/>
                <a:gd name="T4" fmla="*/ 39 w 110"/>
                <a:gd name="T5" fmla="*/ 14 h 146"/>
                <a:gd name="T6" fmla="*/ 39 w 110"/>
                <a:gd name="T7" fmla="*/ 31 h 146"/>
                <a:gd name="T8" fmla="*/ 38 w 110"/>
                <a:gd name="T9" fmla="*/ 81 h 146"/>
                <a:gd name="T10" fmla="*/ 77 w 110"/>
                <a:gd name="T11" fmla="*/ 104 h 146"/>
                <a:gd name="T12" fmla="*/ 51 w 110"/>
                <a:gd name="T13" fmla="*/ 143 h 146"/>
                <a:gd name="T14" fmla="*/ 60 w 110"/>
                <a:gd name="T15" fmla="*/ 142 h 146"/>
                <a:gd name="T16" fmla="*/ 82 w 110"/>
                <a:gd name="T17" fmla="*/ 100 h 146"/>
                <a:gd name="T18" fmla="*/ 51 w 110"/>
                <a:gd name="T19" fmla="*/ 83 h 146"/>
                <a:gd name="T20" fmla="*/ 45 w 110"/>
                <a:gd name="T21" fmla="*/ 43 h 146"/>
                <a:gd name="T22" fmla="*/ 30 w 110"/>
                <a:gd name="T23" fmla="*/ 3 h 146"/>
                <a:gd name="T24" fmla="*/ 3 w 110"/>
                <a:gd name="T25" fmla="*/ 47 h 146"/>
                <a:gd name="T26" fmla="*/ 12 w 110"/>
                <a:gd name="T27" fmla="*/ 4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 h="146">
                  <a:moveTo>
                    <a:pt x="12" y="44"/>
                  </a:moveTo>
                  <a:cubicBezTo>
                    <a:pt x="10" y="35"/>
                    <a:pt x="12" y="27"/>
                    <a:pt x="16" y="19"/>
                  </a:cubicBezTo>
                  <a:cubicBezTo>
                    <a:pt x="20" y="10"/>
                    <a:pt x="33" y="3"/>
                    <a:pt x="39" y="14"/>
                  </a:cubicBezTo>
                  <a:cubicBezTo>
                    <a:pt x="41" y="19"/>
                    <a:pt x="40" y="26"/>
                    <a:pt x="39" y="31"/>
                  </a:cubicBezTo>
                  <a:cubicBezTo>
                    <a:pt x="37" y="48"/>
                    <a:pt x="29" y="65"/>
                    <a:pt x="38" y="81"/>
                  </a:cubicBezTo>
                  <a:cubicBezTo>
                    <a:pt x="45" y="93"/>
                    <a:pt x="66" y="97"/>
                    <a:pt x="77" y="104"/>
                  </a:cubicBezTo>
                  <a:cubicBezTo>
                    <a:pt x="97" y="118"/>
                    <a:pt x="54" y="129"/>
                    <a:pt x="51" y="143"/>
                  </a:cubicBezTo>
                  <a:cubicBezTo>
                    <a:pt x="51" y="146"/>
                    <a:pt x="59" y="145"/>
                    <a:pt x="60" y="142"/>
                  </a:cubicBezTo>
                  <a:cubicBezTo>
                    <a:pt x="62" y="127"/>
                    <a:pt x="110" y="120"/>
                    <a:pt x="82" y="100"/>
                  </a:cubicBezTo>
                  <a:cubicBezTo>
                    <a:pt x="73" y="93"/>
                    <a:pt x="61" y="89"/>
                    <a:pt x="51" y="83"/>
                  </a:cubicBezTo>
                  <a:cubicBezTo>
                    <a:pt x="38" y="73"/>
                    <a:pt x="43" y="56"/>
                    <a:pt x="45" y="43"/>
                  </a:cubicBezTo>
                  <a:cubicBezTo>
                    <a:pt x="48" y="31"/>
                    <a:pt x="55" y="0"/>
                    <a:pt x="30" y="3"/>
                  </a:cubicBezTo>
                  <a:cubicBezTo>
                    <a:pt x="9" y="6"/>
                    <a:pt x="0" y="29"/>
                    <a:pt x="3" y="47"/>
                  </a:cubicBezTo>
                  <a:cubicBezTo>
                    <a:pt x="4" y="49"/>
                    <a:pt x="12" y="47"/>
                    <a:pt x="12" y="4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4" name="Freeform 107"/>
            <p:cNvSpPr/>
            <p:nvPr/>
          </p:nvSpPr>
          <p:spPr bwMode="auto">
            <a:xfrm>
              <a:off x="1688" y="2056"/>
              <a:ext cx="331" cy="158"/>
            </a:xfrm>
            <a:custGeom>
              <a:avLst/>
              <a:gdLst>
                <a:gd name="T0" fmla="*/ 45 w 140"/>
                <a:gd name="T1" fmla="*/ 2 h 67"/>
                <a:gd name="T2" fmla="*/ 30 w 140"/>
                <a:gd name="T3" fmla="*/ 52 h 67"/>
                <a:gd name="T4" fmla="*/ 103 w 140"/>
                <a:gd name="T5" fmla="*/ 34 h 67"/>
                <a:gd name="T6" fmla="*/ 96 w 140"/>
                <a:gd name="T7" fmla="*/ 35 h 67"/>
                <a:gd name="T8" fmla="*/ 137 w 140"/>
                <a:gd name="T9" fmla="*/ 29 h 67"/>
                <a:gd name="T10" fmla="*/ 99 w 140"/>
                <a:gd name="T11" fmla="*/ 34 h 67"/>
                <a:gd name="T12" fmla="*/ 108 w 140"/>
                <a:gd name="T13" fmla="*/ 33 h 67"/>
                <a:gd name="T14" fmla="*/ 129 w 140"/>
                <a:gd name="T15" fmla="*/ 27 h 67"/>
                <a:gd name="T16" fmla="*/ 104 w 140"/>
                <a:gd name="T17" fmla="*/ 32 h 67"/>
                <a:gd name="T18" fmla="*/ 97 w 140"/>
                <a:gd name="T19" fmla="*/ 33 h 67"/>
                <a:gd name="T20" fmla="*/ 27 w 140"/>
                <a:gd name="T21" fmla="*/ 37 h 67"/>
                <a:gd name="T22" fmla="*/ 51 w 140"/>
                <a:gd name="T23" fmla="*/ 2 h 67"/>
                <a:gd name="T24" fmla="*/ 45 w 140"/>
                <a:gd name="T25" fmla="*/ 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0" h="67">
                  <a:moveTo>
                    <a:pt x="45" y="2"/>
                  </a:moveTo>
                  <a:cubicBezTo>
                    <a:pt x="30" y="11"/>
                    <a:pt x="0" y="39"/>
                    <a:pt x="30" y="52"/>
                  </a:cubicBezTo>
                  <a:cubicBezTo>
                    <a:pt x="58" y="65"/>
                    <a:pt x="81" y="50"/>
                    <a:pt x="103" y="34"/>
                  </a:cubicBezTo>
                  <a:cubicBezTo>
                    <a:pt x="101" y="34"/>
                    <a:pt x="98" y="34"/>
                    <a:pt x="96" y="35"/>
                  </a:cubicBezTo>
                  <a:cubicBezTo>
                    <a:pt x="107" y="47"/>
                    <a:pt x="136" y="51"/>
                    <a:pt x="137" y="29"/>
                  </a:cubicBezTo>
                  <a:cubicBezTo>
                    <a:pt x="140" y="3"/>
                    <a:pt x="106" y="24"/>
                    <a:pt x="99" y="34"/>
                  </a:cubicBezTo>
                  <a:cubicBezTo>
                    <a:pt x="99" y="35"/>
                    <a:pt x="106" y="35"/>
                    <a:pt x="108" y="33"/>
                  </a:cubicBezTo>
                  <a:cubicBezTo>
                    <a:pt x="111" y="28"/>
                    <a:pt x="127" y="13"/>
                    <a:pt x="129" y="27"/>
                  </a:cubicBezTo>
                  <a:cubicBezTo>
                    <a:pt x="132" y="43"/>
                    <a:pt x="111" y="41"/>
                    <a:pt x="104" y="32"/>
                  </a:cubicBezTo>
                  <a:cubicBezTo>
                    <a:pt x="103" y="31"/>
                    <a:pt x="98" y="32"/>
                    <a:pt x="97" y="33"/>
                  </a:cubicBezTo>
                  <a:cubicBezTo>
                    <a:pt x="77" y="48"/>
                    <a:pt x="42" y="67"/>
                    <a:pt x="27" y="37"/>
                  </a:cubicBezTo>
                  <a:cubicBezTo>
                    <a:pt x="19" y="23"/>
                    <a:pt x="41" y="9"/>
                    <a:pt x="51" y="2"/>
                  </a:cubicBezTo>
                  <a:cubicBezTo>
                    <a:pt x="55" y="0"/>
                    <a:pt x="47" y="1"/>
                    <a:pt x="45"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5" name="Freeform 108"/>
            <p:cNvSpPr/>
            <p:nvPr/>
          </p:nvSpPr>
          <p:spPr bwMode="auto">
            <a:xfrm>
              <a:off x="2005" y="2058"/>
              <a:ext cx="142" cy="90"/>
            </a:xfrm>
            <a:custGeom>
              <a:avLst/>
              <a:gdLst>
                <a:gd name="T0" fmla="*/ 17 w 60"/>
                <a:gd name="T1" fmla="*/ 2 h 38"/>
                <a:gd name="T2" fmla="*/ 19 w 60"/>
                <a:gd name="T3" fmla="*/ 27 h 38"/>
                <a:gd name="T4" fmla="*/ 38 w 60"/>
                <a:gd name="T5" fmla="*/ 23 h 38"/>
                <a:gd name="T6" fmla="*/ 45 w 60"/>
                <a:gd name="T7" fmla="*/ 31 h 38"/>
                <a:gd name="T8" fmla="*/ 51 w 60"/>
                <a:gd name="T9" fmla="*/ 37 h 38"/>
                <a:gd name="T10" fmla="*/ 58 w 60"/>
                <a:gd name="T11" fmla="*/ 34 h 38"/>
                <a:gd name="T12" fmla="*/ 51 w 60"/>
                <a:gd name="T13" fmla="*/ 21 h 38"/>
                <a:gd name="T14" fmla="*/ 51 w 60"/>
                <a:gd name="T15" fmla="*/ 21 h 38"/>
                <a:gd name="T16" fmla="*/ 26 w 60"/>
                <a:gd name="T17" fmla="*/ 24 h 38"/>
                <a:gd name="T18" fmla="*/ 26 w 60"/>
                <a:gd name="T19" fmla="*/ 0 h 38"/>
                <a:gd name="T20" fmla="*/ 17 w 60"/>
                <a:gd name="T21" fmla="*/ 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38">
                  <a:moveTo>
                    <a:pt x="17" y="2"/>
                  </a:moveTo>
                  <a:cubicBezTo>
                    <a:pt x="11" y="9"/>
                    <a:pt x="0" y="29"/>
                    <a:pt x="19" y="27"/>
                  </a:cubicBezTo>
                  <a:cubicBezTo>
                    <a:pt x="26" y="27"/>
                    <a:pt x="32" y="26"/>
                    <a:pt x="38" y="23"/>
                  </a:cubicBezTo>
                  <a:cubicBezTo>
                    <a:pt x="44" y="20"/>
                    <a:pt x="44" y="28"/>
                    <a:pt x="45" y="31"/>
                  </a:cubicBezTo>
                  <a:cubicBezTo>
                    <a:pt x="46" y="34"/>
                    <a:pt x="48" y="37"/>
                    <a:pt x="51" y="37"/>
                  </a:cubicBezTo>
                  <a:cubicBezTo>
                    <a:pt x="53" y="38"/>
                    <a:pt x="60" y="35"/>
                    <a:pt x="58" y="34"/>
                  </a:cubicBezTo>
                  <a:cubicBezTo>
                    <a:pt x="54" y="33"/>
                    <a:pt x="52" y="25"/>
                    <a:pt x="51" y="21"/>
                  </a:cubicBezTo>
                  <a:cubicBezTo>
                    <a:pt x="51" y="21"/>
                    <a:pt x="51" y="21"/>
                    <a:pt x="51" y="21"/>
                  </a:cubicBezTo>
                  <a:cubicBezTo>
                    <a:pt x="41" y="18"/>
                    <a:pt x="35" y="23"/>
                    <a:pt x="26" y="24"/>
                  </a:cubicBezTo>
                  <a:cubicBezTo>
                    <a:pt x="8" y="27"/>
                    <a:pt x="21" y="6"/>
                    <a:pt x="26" y="0"/>
                  </a:cubicBezTo>
                  <a:cubicBezTo>
                    <a:pt x="26" y="0"/>
                    <a:pt x="19" y="0"/>
                    <a:pt x="17"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6" name="Freeform 109"/>
            <p:cNvSpPr/>
            <p:nvPr/>
          </p:nvSpPr>
          <p:spPr bwMode="auto">
            <a:xfrm>
              <a:off x="2152" y="2056"/>
              <a:ext cx="144" cy="125"/>
            </a:xfrm>
            <a:custGeom>
              <a:avLst/>
              <a:gdLst>
                <a:gd name="T0" fmla="*/ 55 w 61"/>
                <a:gd name="T1" fmla="*/ 1 h 53"/>
                <a:gd name="T2" fmla="*/ 29 w 61"/>
                <a:gd name="T3" fmla="*/ 24 h 53"/>
                <a:gd name="T4" fmla="*/ 31 w 61"/>
                <a:gd name="T5" fmla="*/ 37 h 53"/>
                <a:gd name="T6" fmla="*/ 9 w 61"/>
                <a:gd name="T7" fmla="*/ 49 h 53"/>
                <a:gd name="T8" fmla="*/ 6 w 61"/>
                <a:gd name="T9" fmla="*/ 52 h 53"/>
                <a:gd name="T10" fmla="*/ 38 w 61"/>
                <a:gd name="T11" fmla="*/ 39 h 53"/>
                <a:gd name="T12" fmla="*/ 38 w 61"/>
                <a:gd name="T13" fmla="*/ 29 h 53"/>
                <a:gd name="T14" fmla="*/ 56 w 61"/>
                <a:gd name="T15" fmla="*/ 3 h 53"/>
                <a:gd name="T16" fmla="*/ 55 w 61"/>
                <a:gd name="T17" fmla="*/ 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53">
                  <a:moveTo>
                    <a:pt x="55" y="1"/>
                  </a:moveTo>
                  <a:cubicBezTo>
                    <a:pt x="41" y="5"/>
                    <a:pt x="34" y="11"/>
                    <a:pt x="29" y="24"/>
                  </a:cubicBezTo>
                  <a:cubicBezTo>
                    <a:pt x="28" y="28"/>
                    <a:pt x="31" y="33"/>
                    <a:pt x="31" y="37"/>
                  </a:cubicBezTo>
                  <a:cubicBezTo>
                    <a:pt x="32" y="45"/>
                    <a:pt x="15" y="49"/>
                    <a:pt x="9" y="49"/>
                  </a:cubicBezTo>
                  <a:cubicBezTo>
                    <a:pt x="7" y="49"/>
                    <a:pt x="0" y="53"/>
                    <a:pt x="6" y="52"/>
                  </a:cubicBezTo>
                  <a:cubicBezTo>
                    <a:pt x="18" y="52"/>
                    <a:pt x="31" y="48"/>
                    <a:pt x="38" y="39"/>
                  </a:cubicBezTo>
                  <a:cubicBezTo>
                    <a:pt x="41" y="35"/>
                    <a:pt x="39" y="32"/>
                    <a:pt x="38" y="29"/>
                  </a:cubicBezTo>
                  <a:cubicBezTo>
                    <a:pt x="35" y="17"/>
                    <a:pt x="45" y="6"/>
                    <a:pt x="56" y="3"/>
                  </a:cubicBezTo>
                  <a:cubicBezTo>
                    <a:pt x="61" y="2"/>
                    <a:pt x="60" y="0"/>
                    <a:pt x="55" y="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7" name="Freeform 110"/>
            <p:cNvSpPr/>
            <p:nvPr/>
          </p:nvSpPr>
          <p:spPr bwMode="auto">
            <a:xfrm>
              <a:off x="2348" y="1954"/>
              <a:ext cx="135" cy="225"/>
            </a:xfrm>
            <a:custGeom>
              <a:avLst/>
              <a:gdLst>
                <a:gd name="T0" fmla="*/ 9 w 57"/>
                <a:gd name="T1" fmla="*/ 3 h 95"/>
                <a:gd name="T2" fmla="*/ 0 w 57"/>
                <a:gd name="T3" fmla="*/ 45 h 95"/>
                <a:gd name="T4" fmla="*/ 10 w 57"/>
                <a:gd name="T5" fmla="*/ 83 h 95"/>
                <a:gd name="T6" fmla="*/ 51 w 57"/>
                <a:gd name="T7" fmla="*/ 65 h 95"/>
                <a:gd name="T8" fmla="*/ 42 w 57"/>
                <a:gd name="T9" fmla="*/ 67 h 95"/>
                <a:gd name="T10" fmla="*/ 15 w 57"/>
                <a:gd name="T11" fmla="*/ 77 h 95"/>
                <a:gd name="T12" fmla="*/ 9 w 57"/>
                <a:gd name="T13" fmla="*/ 54 h 95"/>
                <a:gd name="T14" fmla="*/ 17 w 57"/>
                <a:gd name="T15" fmla="*/ 4 h 95"/>
                <a:gd name="T16" fmla="*/ 9 w 57"/>
                <a:gd name="T17" fmla="*/ 3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95">
                  <a:moveTo>
                    <a:pt x="9" y="3"/>
                  </a:moveTo>
                  <a:cubicBezTo>
                    <a:pt x="1" y="15"/>
                    <a:pt x="0" y="31"/>
                    <a:pt x="0" y="45"/>
                  </a:cubicBezTo>
                  <a:cubicBezTo>
                    <a:pt x="0" y="57"/>
                    <a:pt x="0" y="74"/>
                    <a:pt x="10" y="83"/>
                  </a:cubicBezTo>
                  <a:cubicBezTo>
                    <a:pt x="23" y="95"/>
                    <a:pt x="57" y="85"/>
                    <a:pt x="51" y="65"/>
                  </a:cubicBezTo>
                  <a:cubicBezTo>
                    <a:pt x="49" y="61"/>
                    <a:pt x="41" y="64"/>
                    <a:pt x="42" y="67"/>
                  </a:cubicBezTo>
                  <a:cubicBezTo>
                    <a:pt x="47" y="83"/>
                    <a:pt x="25" y="86"/>
                    <a:pt x="15" y="77"/>
                  </a:cubicBezTo>
                  <a:cubicBezTo>
                    <a:pt x="10" y="72"/>
                    <a:pt x="10" y="61"/>
                    <a:pt x="9" y="54"/>
                  </a:cubicBezTo>
                  <a:cubicBezTo>
                    <a:pt x="7" y="38"/>
                    <a:pt x="7" y="17"/>
                    <a:pt x="17" y="4"/>
                  </a:cubicBezTo>
                  <a:cubicBezTo>
                    <a:pt x="20" y="0"/>
                    <a:pt x="11" y="0"/>
                    <a:pt x="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8" name="Freeform 111"/>
            <p:cNvSpPr/>
            <p:nvPr/>
          </p:nvSpPr>
          <p:spPr bwMode="auto">
            <a:xfrm>
              <a:off x="2282" y="2023"/>
              <a:ext cx="154" cy="33"/>
            </a:xfrm>
            <a:custGeom>
              <a:avLst/>
              <a:gdLst>
                <a:gd name="T0" fmla="*/ 10 w 65"/>
                <a:gd name="T1" fmla="*/ 13 h 14"/>
                <a:gd name="T2" fmla="*/ 60 w 65"/>
                <a:gd name="T3" fmla="*/ 4 h 14"/>
                <a:gd name="T4" fmla="*/ 59 w 65"/>
                <a:gd name="T5" fmla="*/ 1 h 14"/>
                <a:gd name="T6" fmla="*/ 5 w 65"/>
                <a:gd name="T7" fmla="*/ 12 h 14"/>
                <a:gd name="T8" fmla="*/ 10 w 65"/>
                <a:gd name="T9" fmla="*/ 13 h 14"/>
              </a:gdLst>
              <a:ahLst/>
              <a:cxnLst>
                <a:cxn ang="0">
                  <a:pos x="T0" y="T1"/>
                </a:cxn>
                <a:cxn ang="0">
                  <a:pos x="T2" y="T3"/>
                </a:cxn>
                <a:cxn ang="0">
                  <a:pos x="T4" y="T5"/>
                </a:cxn>
                <a:cxn ang="0">
                  <a:pos x="T6" y="T7"/>
                </a:cxn>
                <a:cxn ang="0">
                  <a:pos x="T8" y="T9"/>
                </a:cxn>
              </a:cxnLst>
              <a:rect l="0" t="0" r="r" b="b"/>
              <a:pathLst>
                <a:path w="65" h="14">
                  <a:moveTo>
                    <a:pt x="10" y="13"/>
                  </a:moveTo>
                  <a:cubicBezTo>
                    <a:pt x="26" y="7"/>
                    <a:pt x="44" y="7"/>
                    <a:pt x="60" y="4"/>
                  </a:cubicBezTo>
                  <a:cubicBezTo>
                    <a:pt x="65" y="3"/>
                    <a:pt x="64" y="0"/>
                    <a:pt x="59" y="1"/>
                  </a:cubicBezTo>
                  <a:cubicBezTo>
                    <a:pt x="41" y="5"/>
                    <a:pt x="22" y="5"/>
                    <a:pt x="5" y="12"/>
                  </a:cubicBezTo>
                  <a:cubicBezTo>
                    <a:pt x="0" y="14"/>
                    <a:pt x="8" y="14"/>
                    <a:pt x="10" y="1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9" name="Freeform 112"/>
            <p:cNvSpPr/>
            <p:nvPr/>
          </p:nvSpPr>
          <p:spPr bwMode="auto">
            <a:xfrm>
              <a:off x="2481" y="2151"/>
              <a:ext cx="30" cy="30"/>
            </a:xfrm>
            <a:custGeom>
              <a:avLst/>
              <a:gdLst>
                <a:gd name="T0" fmla="*/ 8 w 13"/>
                <a:gd name="T1" fmla="*/ 12 h 13"/>
                <a:gd name="T2" fmla="*/ 12 w 13"/>
                <a:gd name="T3" fmla="*/ 7 h 13"/>
                <a:gd name="T4" fmla="*/ 13 w 13"/>
                <a:gd name="T5" fmla="*/ 3 h 13"/>
                <a:gd name="T6" fmla="*/ 5 w 13"/>
                <a:gd name="T7" fmla="*/ 4 h 13"/>
                <a:gd name="T8" fmla="*/ 4 w 13"/>
                <a:gd name="T9" fmla="*/ 7 h 13"/>
                <a:gd name="T10" fmla="*/ 2 w 13"/>
                <a:gd name="T11" fmla="*/ 10 h 13"/>
                <a:gd name="T12" fmla="*/ 2 w 13"/>
                <a:gd name="T13" fmla="*/ 13 h 13"/>
                <a:gd name="T14" fmla="*/ 8 w 13"/>
                <a:gd name="T15" fmla="*/ 12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8" y="12"/>
                  </a:moveTo>
                  <a:cubicBezTo>
                    <a:pt x="10" y="10"/>
                    <a:pt x="11" y="9"/>
                    <a:pt x="12" y="7"/>
                  </a:cubicBezTo>
                  <a:cubicBezTo>
                    <a:pt x="13" y="6"/>
                    <a:pt x="13" y="5"/>
                    <a:pt x="13" y="3"/>
                  </a:cubicBezTo>
                  <a:cubicBezTo>
                    <a:pt x="13" y="0"/>
                    <a:pt x="5" y="2"/>
                    <a:pt x="5" y="4"/>
                  </a:cubicBezTo>
                  <a:cubicBezTo>
                    <a:pt x="5" y="5"/>
                    <a:pt x="5" y="7"/>
                    <a:pt x="4" y="7"/>
                  </a:cubicBezTo>
                  <a:cubicBezTo>
                    <a:pt x="4" y="8"/>
                    <a:pt x="3" y="9"/>
                    <a:pt x="2" y="10"/>
                  </a:cubicBezTo>
                  <a:cubicBezTo>
                    <a:pt x="0" y="11"/>
                    <a:pt x="1" y="13"/>
                    <a:pt x="2" y="13"/>
                  </a:cubicBezTo>
                  <a:cubicBezTo>
                    <a:pt x="4" y="13"/>
                    <a:pt x="7" y="13"/>
                    <a:pt x="8" y="1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grpSp>
      <p:sp>
        <p:nvSpPr>
          <p:cNvPr id="6" name="TextBox 5"/>
          <p:cNvSpPr txBox="1"/>
          <p:nvPr/>
        </p:nvSpPr>
        <p:spPr>
          <a:xfrm>
            <a:off x="2014151" y="1767016"/>
            <a:ext cx="7747687" cy="1015663"/>
          </a:xfrm>
          <a:prstGeom prst="rect">
            <a:avLst/>
          </a:prstGeom>
          <a:noFill/>
        </p:spPr>
        <p:txBody>
          <a:bodyPr wrap="square" rtlCol="0">
            <a:spAutoFit/>
          </a:bodyPr>
          <a:lstStyle/>
          <a:p>
            <a:endParaRPr lang="zh-CN" altLang="en-US"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7" name="TextBox 6"/>
          <p:cNvSpPr txBox="1"/>
          <p:nvPr/>
        </p:nvSpPr>
        <p:spPr>
          <a:xfrm>
            <a:off x="1734671" y="2782679"/>
            <a:ext cx="8283388" cy="584775"/>
          </a:xfrm>
          <a:prstGeom prst="rect">
            <a:avLst/>
          </a:prstGeom>
          <a:noFill/>
        </p:spPr>
        <p:txBody>
          <a:bodyPr wrap="square" rtlCol="0">
            <a:spAutoFit/>
          </a:bodyPr>
          <a:lstStyle/>
          <a:p>
            <a:pPr algn="ctr"/>
            <a:r>
              <a:rPr lang="en-US" altLang="zh-CN" sz="3200" b="1" dirty="0">
                <a:latin typeface="Times New Roman"/>
                <a:ea typeface="仿宋" panose="02010609060101010101" pitchFamily="49" charset="-122"/>
                <a:cs typeface="Times New Roman"/>
              </a:rPr>
              <a:t>§</a:t>
            </a:r>
            <a:r>
              <a:rPr lang="en-US" altLang="zh-CN" sz="3200" b="1" dirty="0">
                <a:latin typeface="Times New Roman" panose="02020603050405020304" pitchFamily="18" charset="0"/>
                <a:ea typeface="仿宋" panose="02010609060101010101" pitchFamily="49" charset="-122"/>
                <a:cs typeface="Times New Roman" panose="02020603050405020304" pitchFamily="18" charset="0"/>
              </a:rPr>
              <a:t>1.2</a:t>
            </a:r>
            <a:r>
              <a:rPr lang="zh-CN" altLang="en-US" sz="3200" b="1" dirty="0">
                <a:latin typeface="Times New Roman" panose="02020603050405020304" pitchFamily="18" charset="0"/>
                <a:ea typeface="仿宋" panose="02010609060101010101" pitchFamily="49" charset="-122"/>
                <a:cs typeface="Times New Roman" panose="02020603050405020304" pitchFamily="18" charset="0"/>
              </a:rPr>
              <a:t>余弦定理</a:t>
            </a:r>
            <a:endParaRPr lang="zh-CN" altLang="en-US" sz="3200" b="1" dirty="0">
              <a:latin typeface="仿宋" panose="02010609060101010101" pitchFamily="49" charset="-122"/>
              <a:ea typeface="仿宋" panose="02010609060101010101" pitchFamily="49" charset="-122"/>
            </a:endParaRPr>
          </a:p>
        </p:txBody>
      </p:sp>
      <p:pic>
        <p:nvPicPr>
          <p:cNvPr id="94" name="图片 93" descr="图片包含 物体, 游戏机, 钟表&#10;&#10;描述已自动生成">
            <a:extLst>
              <a:ext uri="{FF2B5EF4-FFF2-40B4-BE49-F238E27FC236}">
                <a16:creationId xmlns:a16="http://schemas.microsoft.com/office/drawing/2014/main" id="{C40879A3-C8C6-4120-95B4-0960C5E40B8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24" name="Text Box 10">
            <a:extLst>
              <a:ext uri="{FF2B5EF4-FFF2-40B4-BE49-F238E27FC236}">
                <a16:creationId xmlns:a16="http://schemas.microsoft.com/office/drawing/2014/main" id="{C6F77366-74F1-4417-95D2-44863A80766A}"/>
              </a:ext>
            </a:extLst>
          </p:cNvPr>
          <p:cNvSpPr txBox="1">
            <a:spLocks noChangeArrowheads="1"/>
          </p:cNvSpPr>
          <p:nvPr/>
        </p:nvSpPr>
        <p:spPr bwMode="auto">
          <a:xfrm>
            <a:off x="1410943" y="620554"/>
            <a:ext cx="1981200" cy="646331"/>
          </a:xfrm>
          <a:prstGeom prst="rect">
            <a:avLst/>
          </a:prstGeom>
          <a:noFill/>
          <a:ln w="9525">
            <a:noFill/>
            <a:miter lim="800000"/>
            <a:headEnd/>
            <a:tailEnd/>
          </a:ln>
        </p:spPr>
        <p:txBody>
          <a:bodyPr>
            <a:spAutoFit/>
          </a:bodyPr>
          <a:lstStyle>
            <a:defPPr>
              <a:defRPr lang="zh-CN"/>
            </a:defPPr>
            <a:lvl1pPr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1pPr>
            <a:lvl2pPr marL="4572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2pPr>
            <a:lvl3pPr marL="9144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3pPr>
            <a:lvl4pPr marL="13716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4pPr>
            <a:lvl5pPr marL="18288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5pPr>
            <a:lvl6pPr marL="2286000" algn="l" defTabSz="914400" rtl="0" eaLnBrk="1" latinLnBrk="0" hangingPunct="1">
              <a:defRPr kumimoji="1" sz="2800" b="1" kern="1200">
                <a:solidFill>
                  <a:srgbClr val="FFFF00"/>
                </a:solidFill>
                <a:latin typeface="宋体" pitchFamily="2" charset="-122"/>
                <a:ea typeface="宋体" pitchFamily="2" charset="-122"/>
                <a:cs typeface="+mn-cs"/>
              </a:defRPr>
            </a:lvl6pPr>
            <a:lvl7pPr marL="2743200" algn="l" defTabSz="914400" rtl="0" eaLnBrk="1" latinLnBrk="0" hangingPunct="1">
              <a:defRPr kumimoji="1" sz="2800" b="1" kern="1200">
                <a:solidFill>
                  <a:srgbClr val="FFFF00"/>
                </a:solidFill>
                <a:latin typeface="宋体" pitchFamily="2" charset="-122"/>
                <a:ea typeface="宋体" pitchFamily="2" charset="-122"/>
                <a:cs typeface="+mn-cs"/>
              </a:defRPr>
            </a:lvl7pPr>
            <a:lvl8pPr marL="3200400" algn="l" defTabSz="914400" rtl="0" eaLnBrk="1" latinLnBrk="0" hangingPunct="1">
              <a:defRPr kumimoji="1" sz="2800" b="1" kern="1200">
                <a:solidFill>
                  <a:srgbClr val="FFFF00"/>
                </a:solidFill>
                <a:latin typeface="宋体" pitchFamily="2" charset="-122"/>
                <a:ea typeface="宋体" pitchFamily="2" charset="-122"/>
                <a:cs typeface="+mn-cs"/>
              </a:defRPr>
            </a:lvl8pPr>
            <a:lvl9pPr marL="3657600" algn="l" defTabSz="914400" rtl="0" eaLnBrk="1" latinLnBrk="0" hangingPunct="1">
              <a:defRPr kumimoji="1" sz="2800" b="1" kern="1200">
                <a:solidFill>
                  <a:srgbClr val="FFFF00"/>
                </a:solidFill>
                <a:latin typeface="宋体" pitchFamily="2" charset="-122"/>
                <a:ea typeface="宋体" pitchFamily="2" charset="-122"/>
                <a:cs typeface="+mn-cs"/>
              </a:defRPr>
            </a:lvl9pPr>
          </a:lstStyle>
          <a:p>
            <a:pPr eaLnBrk="1" hangingPunct="1">
              <a:spcBef>
                <a:spcPct val="50000"/>
              </a:spcBef>
            </a:pPr>
            <a:r>
              <a:rPr lang="zh-CN" altLang="en-US" sz="3600" dirty="0">
                <a:solidFill>
                  <a:srgbClr val="FF3300"/>
                </a:solidFill>
                <a:latin typeface="华文行楷" panose="02010800040101010101" pitchFamily="2" charset="-122"/>
                <a:ea typeface="华文行楷" panose="02010800040101010101" pitchFamily="2" charset="-122"/>
              </a:rPr>
              <a:t>小结</a:t>
            </a:r>
            <a:r>
              <a:rPr lang="en-US" altLang="zh-CN" sz="3600" dirty="0">
                <a:solidFill>
                  <a:srgbClr val="FF3300"/>
                </a:solidFill>
                <a:latin typeface="华文行楷" panose="02010800040101010101" pitchFamily="2" charset="-122"/>
                <a:ea typeface="华文行楷" panose="02010800040101010101" pitchFamily="2" charset="-122"/>
              </a:rPr>
              <a:t>:</a:t>
            </a:r>
          </a:p>
        </p:txBody>
      </p:sp>
      <p:sp>
        <p:nvSpPr>
          <p:cNvPr id="26" name="Text Box 44">
            <a:extLst>
              <a:ext uri="{FF2B5EF4-FFF2-40B4-BE49-F238E27FC236}">
                <a16:creationId xmlns:a16="http://schemas.microsoft.com/office/drawing/2014/main" id="{F5F09E95-1CC2-44F7-9145-108A5003161D}"/>
              </a:ext>
            </a:extLst>
          </p:cNvPr>
          <p:cNvSpPr txBox="1">
            <a:spLocks noChangeArrowheads="1"/>
          </p:cNvSpPr>
          <p:nvPr/>
        </p:nvSpPr>
        <p:spPr bwMode="auto">
          <a:xfrm>
            <a:off x="1354278" y="3913243"/>
            <a:ext cx="8966200" cy="584775"/>
          </a:xfrm>
          <a:prstGeom prst="rect">
            <a:avLst/>
          </a:prstGeom>
          <a:noFill/>
          <a:ln w="25400">
            <a:noFill/>
            <a:miter lim="800000"/>
            <a:headEnd/>
            <a:tailEnd/>
          </a:ln>
        </p:spPr>
        <p:txBody>
          <a:bodyPr>
            <a:spAutoFit/>
          </a:bodyPr>
          <a:lstStyle>
            <a:defPPr>
              <a:defRPr lang="zh-CN"/>
            </a:defPPr>
            <a:lvl1pPr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1pPr>
            <a:lvl2pPr marL="4572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2pPr>
            <a:lvl3pPr marL="9144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3pPr>
            <a:lvl4pPr marL="13716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4pPr>
            <a:lvl5pPr marL="18288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5pPr>
            <a:lvl6pPr marL="2286000" algn="l" defTabSz="914400" rtl="0" eaLnBrk="1" latinLnBrk="0" hangingPunct="1">
              <a:defRPr kumimoji="1" sz="2800" b="1" kern="1200">
                <a:solidFill>
                  <a:srgbClr val="FFFF00"/>
                </a:solidFill>
                <a:latin typeface="宋体" pitchFamily="2" charset="-122"/>
                <a:ea typeface="宋体" pitchFamily="2" charset="-122"/>
                <a:cs typeface="+mn-cs"/>
              </a:defRPr>
            </a:lvl6pPr>
            <a:lvl7pPr marL="2743200" algn="l" defTabSz="914400" rtl="0" eaLnBrk="1" latinLnBrk="0" hangingPunct="1">
              <a:defRPr kumimoji="1" sz="2800" b="1" kern="1200">
                <a:solidFill>
                  <a:srgbClr val="FFFF00"/>
                </a:solidFill>
                <a:latin typeface="宋体" pitchFamily="2" charset="-122"/>
                <a:ea typeface="宋体" pitchFamily="2" charset="-122"/>
                <a:cs typeface="+mn-cs"/>
              </a:defRPr>
            </a:lvl7pPr>
            <a:lvl8pPr marL="3200400" algn="l" defTabSz="914400" rtl="0" eaLnBrk="1" latinLnBrk="0" hangingPunct="1">
              <a:defRPr kumimoji="1" sz="2800" b="1" kern="1200">
                <a:solidFill>
                  <a:srgbClr val="FFFF00"/>
                </a:solidFill>
                <a:latin typeface="宋体" pitchFamily="2" charset="-122"/>
                <a:ea typeface="宋体" pitchFamily="2" charset="-122"/>
                <a:cs typeface="+mn-cs"/>
              </a:defRPr>
            </a:lvl8pPr>
            <a:lvl9pPr marL="3657600" algn="l" defTabSz="914400" rtl="0" eaLnBrk="1" latinLnBrk="0" hangingPunct="1">
              <a:defRPr kumimoji="1" sz="2800" b="1" kern="1200">
                <a:solidFill>
                  <a:srgbClr val="FFFF00"/>
                </a:solidFill>
                <a:latin typeface="宋体" pitchFamily="2" charset="-122"/>
                <a:ea typeface="宋体" pitchFamily="2" charset="-122"/>
                <a:cs typeface="+mn-cs"/>
              </a:defRPr>
            </a:lvl9pPr>
          </a:lstStyle>
          <a:p>
            <a:pPr eaLnBrk="1" hangingPunct="1">
              <a:spcBef>
                <a:spcPct val="50000"/>
              </a:spcBef>
            </a:pPr>
            <a:r>
              <a:rPr lang="en-US" altLang="zh-CN" sz="3200" b="0" dirty="0">
                <a:solidFill>
                  <a:schemeClr val="tx1"/>
                </a:solidFill>
                <a:latin typeface="幼圆" pitchFamily="49" charset="-122"/>
                <a:ea typeface="幼圆" pitchFamily="49" charset="-122"/>
              </a:rPr>
              <a:t>  </a:t>
            </a:r>
            <a:r>
              <a:rPr lang="zh-CN" altLang="en-US" b="0" dirty="0">
                <a:solidFill>
                  <a:srgbClr val="FF0000"/>
                </a:solidFill>
                <a:latin typeface="+mn-ea"/>
                <a:ea typeface="+mn-ea"/>
              </a:rPr>
              <a:t>二、余弦定理可以解决的有关三角形的问题：</a:t>
            </a:r>
          </a:p>
        </p:txBody>
      </p:sp>
      <p:sp>
        <p:nvSpPr>
          <p:cNvPr id="29" name="Text Box 48">
            <a:extLst>
              <a:ext uri="{FF2B5EF4-FFF2-40B4-BE49-F238E27FC236}">
                <a16:creationId xmlns:a16="http://schemas.microsoft.com/office/drawing/2014/main" id="{16A0B625-1BD9-41ED-9909-42FF99332FD1}"/>
              </a:ext>
            </a:extLst>
          </p:cNvPr>
          <p:cNvSpPr txBox="1">
            <a:spLocks noChangeArrowheads="1"/>
          </p:cNvSpPr>
          <p:nvPr/>
        </p:nvSpPr>
        <p:spPr bwMode="auto">
          <a:xfrm>
            <a:off x="1742492" y="1154258"/>
            <a:ext cx="3569736" cy="437043"/>
          </a:xfrm>
          <a:prstGeom prst="rect">
            <a:avLst/>
          </a:prstGeom>
          <a:noFill/>
          <a:ln w="9525">
            <a:noFill/>
            <a:miter lim="800000"/>
            <a:headEnd/>
            <a:tailEnd/>
          </a:ln>
        </p:spPr>
        <p:txBody>
          <a:bodyPr wrap="square">
            <a:spAutoFit/>
          </a:bodyPr>
          <a:lstStyle>
            <a:defPPr>
              <a:defRPr lang="zh-CN"/>
            </a:defPPr>
            <a:lvl1pPr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1pPr>
            <a:lvl2pPr marL="4572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2pPr>
            <a:lvl3pPr marL="9144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3pPr>
            <a:lvl4pPr marL="13716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4pPr>
            <a:lvl5pPr marL="1828800" algn="l" rtl="0" eaLnBrk="0" fontAlgn="base" hangingPunct="0">
              <a:spcBef>
                <a:spcPct val="0"/>
              </a:spcBef>
              <a:spcAft>
                <a:spcPct val="0"/>
              </a:spcAft>
              <a:defRPr kumimoji="1" sz="2800" b="1" kern="1200">
                <a:solidFill>
                  <a:srgbClr val="FFFF00"/>
                </a:solidFill>
                <a:latin typeface="宋体" pitchFamily="2" charset="-122"/>
                <a:ea typeface="宋体" pitchFamily="2" charset="-122"/>
                <a:cs typeface="+mn-cs"/>
              </a:defRPr>
            </a:lvl5pPr>
            <a:lvl6pPr marL="2286000" algn="l" defTabSz="914400" rtl="0" eaLnBrk="1" latinLnBrk="0" hangingPunct="1">
              <a:defRPr kumimoji="1" sz="2800" b="1" kern="1200">
                <a:solidFill>
                  <a:srgbClr val="FFFF00"/>
                </a:solidFill>
                <a:latin typeface="宋体" pitchFamily="2" charset="-122"/>
                <a:ea typeface="宋体" pitchFamily="2" charset="-122"/>
                <a:cs typeface="+mn-cs"/>
              </a:defRPr>
            </a:lvl6pPr>
            <a:lvl7pPr marL="2743200" algn="l" defTabSz="914400" rtl="0" eaLnBrk="1" latinLnBrk="0" hangingPunct="1">
              <a:defRPr kumimoji="1" sz="2800" b="1" kern="1200">
                <a:solidFill>
                  <a:srgbClr val="FFFF00"/>
                </a:solidFill>
                <a:latin typeface="宋体" pitchFamily="2" charset="-122"/>
                <a:ea typeface="宋体" pitchFamily="2" charset="-122"/>
                <a:cs typeface="+mn-cs"/>
              </a:defRPr>
            </a:lvl7pPr>
            <a:lvl8pPr marL="3200400" algn="l" defTabSz="914400" rtl="0" eaLnBrk="1" latinLnBrk="0" hangingPunct="1">
              <a:defRPr kumimoji="1" sz="2800" b="1" kern="1200">
                <a:solidFill>
                  <a:srgbClr val="FFFF00"/>
                </a:solidFill>
                <a:latin typeface="宋体" pitchFamily="2" charset="-122"/>
                <a:ea typeface="宋体" pitchFamily="2" charset="-122"/>
                <a:cs typeface="+mn-cs"/>
              </a:defRPr>
            </a:lvl8pPr>
            <a:lvl9pPr marL="3657600" algn="l" defTabSz="914400" rtl="0" eaLnBrk="1" latinLnBrk="0" hangingPunct="1">
              <a:defRPr kumimoji="1" sz="2800" b="1" kern="1200">
                <a:solidFill>
                  <a:srgbClr val="FFFF00"/>
                </a:solidFill>
                <a:latin typeface="宋体" pitchFamily="2" charset="-122"/>
                <a:ea typeface="宋体" pitchFamily="2" charset="-122"/>
                <a:cs typeface="+mn-cs"/>
              </a:defRPr>
            </a:lvl9pPr>
          </a:lstStyle>
          <a:p>
            <a:pPr eaLnBrk="1" hangingPunct="1">
              <a:lnSpc>
                <a:spcPct val="80000"/>
              </a:lnSpc>
              <a:spcBef>
                <a:spcPct val="50000"/>
              </a:spcBef>
            </a:pPr>
            <a:r>
              <a:rPr lang="zh-CN" altLang="en-US" b="0" dirty="0">
                <a:solidFill>
                  <a:srgbClr val="FF0000"/>
                </a:solidFill>
              </a:rPr>
              <a:t>一、余弦定理及推论：</a:t>
            </a:r>
          </a:p>
        </p:txBody>
      </p:sp>
      <p:grpSp>
        <p:nvGrpSpPr>
          <p:cNvPr id="31" name="组合 30">
            <a:extLst>
              <a:ext uri="{FF2B5EF4-FFF2-40B4-BE49-F238E27FC236}">
                <a16:creationId xmlns:a16="http://schemas.microsoft.com/office/drawing/2014/main" id="{2AEF92FC-11E3-46CB-90A0-0F168A49EF61}"/>
              </a:ext>
            </a:extLst>
          </p:cNvPr>
          <p:cNvGrpSpPr/>
          <p:nvPr/>
        </p:nvGrpSpPr>
        <p:grpSpPr>
          <a:xfrm>
            <a:off x="1949316" y="2051957"/>
            <a:ext cx="3888062" cy="1693018"/>
            <a:chOff x="3551485" y="3765747"/>
            <a:chExt cx="3933256" cy="1448391"/>
          </a:xfrm>
        </p:grpSpPr>
        <mc:AlternateContent xmlns:mc="http://schemas.openxmlformats.org/markup-compatibility/2006" xmlns:a14="http://schemas.microsoft.com/office/drawing/2010/main">
          <mc:Choice Requires="a14">
            <p:sp>
              <p:nvSpPr>
                <p:cNvPr id="32" name="文本框 31">
                  <a:extLst>
                    <a:ext uri="{FF2B5EF4-FFF2-40B4-BE49-F238E27FC236}">
                      <a16:creationId xmlns:a16="http://schemas.microsoft.com/office/drawing/2014/main" id="{3EF1DD2B-5AF8-4FF8-9DB0-DDF21A03FFD1}"/>
                    </a:ext>
                  </a:extLst>
                </p:cNvPr>
                <p:cNvSpPr txBox="1"/>
                <p:nvPr/>
              </p:nvSpPr>
              <p:spPr>
                <a:xfrm>
                  <a:off x="3551485" y="4783251"/>
                  <a:ext cx="3933256"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𝑎𝑏</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𝑐𝑜𝑠𝐶</m:t>
                        </m:r>
                      </m:oMath>
                    </m:oMathPara>
                  </a14:m>
                  <a:endParaRPr lang="zh-CN" altLang="en-US" sz="2800" dirty="0"/>
                </a:p>
              </p:txBody>
            </p:sp>
          </mc:Choice>
          <mc:Fallback xmlns="">
            <p:sp>
              <p:nvSpPr>
                <p:cNvPr id="25" name="文本框 24">
                  <a:extLst>
                    <a:ext uri="{FF2B5EF4-FFF2-40B4-BE49-F238E27FC236}">
                      <a16:creationId xmlns:a16="http://schemas.microsoft.com/office/drawing/2014/main" id="{83CF018F-0F23-4DE1-B2CA-FF12345B2C76}"/>
                    </a:ext>
                  </a:extLst>
                </p:cNvPr>
                <p:cNvSpPr txBox="1">
                  <a:spLocks noRot="1" noChangeAspect="1" noMove="1" noResize="1" noEditPoints="1" noAdjustHandles="1" noChangeArrowheads="1" noChangeShapeType="1" noTextEdit="1"/>
                </p:cNvSpPr>
                <p:nvPr/>
              </p:nvSpPr>
              <p:spPr>
                <a:xfrm>
                  <a:off x="3551485" y="4783251"/>
                  <a:ext cx="3933256" cy="430887"/>
                </a:xfrm>
                <a:prstGeom prst="rect">
                  <a:avLst/>
                </a:prstGeom>
                <a:blipFill>
                  <a:blip r:embed="rId1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3" name="文本框 32">
                  <a:extLst>
                    <a:ext uri="{FF2B5EF4-FFF2-40B4-BE49-F238E27FC236}">
                      <a16:creationId xmlns:a16="http://schemas.microsoft.com/office/drawing/2014/main" id="{8A2CFA3B-D72B-4551-8B0F-BB013B1B0FD4}"/>
                    </a:ext>
                  </a:extLst>
                </p:cNvPr>
                <p:cNvSpPr txBox="1"/>
                <p:nvPr/>
              </p:nvSpPr>
              <p:spPr>
                <a:xfrm>
                  <a:off x="3582647" y="3765747"/>
                  <a:ext cx="3902094"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𝑏𝑐</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𝑐𝑜𝑠𝐴</m:t>
                        </m:r>
                      </m:oMath>
                    </m:oMathPara>
                  </a14:m>
                  <a:endParaRPr lang="zh-CN" altLang="en-US" sz="2800" dirty="0"/>
                </a:p>
              </p:txBody>
            </p:sp>
          </mc:Choice>
          <mc:Fallback xmlns="">
            <p:sp>
              <p:nvSpPr>
                <p:cNvPr id="26" name="文本框 25">
                  <a:extLst>
                    <a:ext uri="{FF2B5EF4-FFF2-40B4-BE49-F238E27FC236}">
                      <a16:creationId xmlns:a16="http://schemas.microsoft.com/office/drawing/2014/main" id="{D71CDE23-E73A-4AF2-8CB7-4B3F6749DF14}"/>
                    </a:ext>
                  </a:extLst>
                </p:cNvPr>
                <p:cNvSpPr txBox="1">
                  <a:spLocks noRot="1" noChangeAspect="1" noMove="1" noResize="1" noEditPoints="1" noAdjustHandles="1" noChangeArrowheads="1" noChangeShapeType="1" noTextEdit="1"/>
                </p:cNvSpPr>
                <p:nvPr/>
              </p:nvSpPr>
              <p:spPr>
                <a:xfrm>
                  <a:off x="3582647" y="3765747"/>
                  <a:ext cx="3902094" cy="430887"/>
                </a:xfrm>
                <a:prstGeom prst="rect">
                  <a:avLst/>
                </a:prstGeom>
                <a:blipFill>
                  <a:blip r:embed="rId1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4" name="文本框 33">
                  <a:extLst>
                    <a:ext uri="{FF2B5EF4-FFF2-40B4-BE49-F238E27FC236}">
                      <a16:creationId xmlns:a16="http://schemas.microsoft.com/office/drawing/2014/main" id="{517A0E59-913E-4A35-AEB9-D71D0E747643}"/>
                    </a:ext>
                  </a:extLst>
                </p:cNvPr>
                <p:cNvSpPr txBox="1"/>
                <p:nvPr/>
              </p:nvSpPr>
              <p:spPr>
                <a:xfrm>
                  <a:off x="3562129" y="4271664"/>
                  <a:ext cx="3922612"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𝑏</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𝑎</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𝑐</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−2</m:t>
                        </m:r>
                        <m:r>
                          <a:rPr lang="en-US" altLang="zh-CN" sz="2800" b="0" i="1" smtClean="0">
                            <a:solidFill>
                              <a:schemeClr val="tx1"/>
                            </a:solidFill>
                            <a:latin typeface="Cambria Math" panose="02040503050406030204" pitchFamily="18" charset="0"/>
                          </a:rPr>
                          <m:t>𝑎𝑐</m:t>
                        </m:r>
                        <m:r>
                          <a:rPr lang="en-US" altLang="zh-CN" sz="2800" b="0" i="1" smtClean="0">
                            <a:solidFill>
                              <a:schemeClr val="tx1"/>
                            </a:solidFill>
                            <a:latin typeface="Cambria Math" panose="02040503050406030204" pitchFamily="18" charset="0"/>
                          </a:rPr>
                          <m:t> </m:t>
                        </m:r>
                        <m:r>
                          <a:rPr lang="en-US" altLang="zh-CN" sz="2800" b="0" i="1" smtClean="0">
                            <a:solidFill>
                              <a:schemeClr val="tx1"/>
                            </a:solidFill>
                            <a:latin typeface="Cambria Math" panose="02040503050406030204" pitchFamily="18" charset="0"/>
                          </a:rPr>
                          <m:t>𝑐𝑜𝑠𝐵</m:t>
                        </m:r>
                      </m:oMath>
                    </m:oMathPara>
                  </a14:m>
                  <a:endParaRPr lang="zh-CN" altLang="en-US" sz="2800" dirty="0"/>
                </a:p>
              </p:txBody>
            </p:sp>
          </mc:Choice>
          <mc:Fallback xmlns="">
            <p:sp>
              <p:nvSpPr>
                <p:cNvPr id="27" name="文本框 26">
                  <a:extLst>
                    <a:ext uri="{FF2B5EF4-FFF2-40B4-BE49-F238E27FC236}">
                      <a16:creationId xmlns:a16="http://schemas.microsoft.com/office/drawing/2014/main" id="{FA2FC1CC-C1FC-4EDC-9660-4BF20796D0F2}"/>
                    </a:ext>
                  </a:extLst>
                </p:cNvPr>
                <p:cNvSpPr txBox="1">
                  <a:spLocks noRot="1" noChangeAspect="1" noMove="1" noResize="1" noEditPoints="1" noAdjustHandles="1" noChangeArrowheads="1" noChangeShapeType="1" noTextEdit="1"/>
                </p:cNvSpPr>
                <p:nvPr/>
              </p:nvSpPr>
              <p:spPr>
                <a:xfrm>
                  <a:off x="3562129" y="4271664"/>
                  <a:ext cx="3922612" cy="430887"/>
                </a:xfrm>
                <a:prstGeom prst="rect">
                  <a:avLst/>
                </a:prstGeom>
                <a:blipFill>
                  <a:blip r:embed="rId17"/>
                  <a:stretch>
                    <a:fillRect/>
                  </a:stretch>
                </a:blipFill>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35" name="TextBox 23">
                <a:extLst>
                  <a:ext uri="{FF2B5EF4-FFF2-40B4-BE49-F238E27FC236}">
                    <a16:creationId xmlns:a16="http://schemas.microsoft.com/office/drawing/2014/main" id="{7189ED27-422D-48E8-88B3-728A6818BF1C}"/>
                  </a:ext>
                </a:extLst>
              </p:cNvPr>
              <p:cNvSpPr txBox="1"/>
              <p:nvPr/>
            </p:nvSpPr>
            <p:spPr>
              <a:xfrm>
                <a:off x="5907326" y="1267646"/>
                <a:ext cx="3429337" cy="9570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𝐴</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𝑏𝑐</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35" name="TextBox 23">
                <a:extLst>
                  <a:ext uri="{FF2B5EF4-FFF2-40B4-BE49-F238E27FC236}">
                    <a16:creationId xmlns:a16="http://schemas.microsoft.com/office/drawing/2014/main" id="{7189ED27-422D-48E8-88B3-728A6818BF1C}"/>
                  </a:ext>
                </a:extLst>
              </p:cNvPr>
              <p:cNvSpPr txBox="1">
                <a:spLocks noRot="1" noChangeAspect="1" noMove="1" noResize="1" noEditPoints="1" noAdjustHandles="1" noChangeArrowheads="1" noChangeShapeType="1" noTextEdit="1"/>
              </p:cNvSpPr>
              <p:nvPr/>
            </p:nvSpPr>
            <p:spPr>
              <a:xfrm>
                <a:off x="5907326" y="1267646"/>
                <a:ext cx="3429337" cy="957057"/>
              </a:xfrm>
              <a:prstGeom prst="rect">
                <a:avLst/>
              </a:prstGeom>
              <a:blipFill>
                <a:blip r:embed="rId1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6" name="TextBox 23">
                <a:extLst>
                  <a:ext uri="{FF2B5EF4-FFF2-40B4-BE49-F238E27FC236}">
                    <a16:creationId xmlns:a16="http://schemas.microsoft.com/office/drawing/2014/main" id="{07176684-77D7-4D7F-AAD2-26699A1E93D4}"/>
                  </a:ext>
                </a:extLst>
              </p:cNvPr>
              <p:cNvSpPr txBox="1"/>
              <p:nvPr/>
            </p:nvSpPr>
            <p:spPr>
              <a:xfrm>
                <a:off x="5977274" y="2138664"/>
                <a:ext cx="3429337" cy="9570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𝐵</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𝑎𝑐</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36" name="TextBox 23">
                <a:extLst>
                  <a:ext uri="{FF2B5EF4-FFF2-40B4-BE49-F238E27FC236}">
                    <a16:creationId xmlns:a16="http://schemas.microsoft.com/office/drawing/2014/main" id="{07176684-77D7-4D7F-AAD2-26699A1E93D4}"/>
                  </a:ext>
                </a:extLst>
              </p:cNvPr>
              <p:cNvSpPr txBox="1">
                <a:spLocks noRot="1" noChangeAspect="1" noMove="1" noResize="1" noEditPoints="1" noAdjustHandles="1" noChangeArrowheads="1" noChangeShapeType="1" noTextEdit="1"/>
              </p:cNvSpPr>
              <p:nvPr/>
            </p:nvSpPr>
            <p:spPr>
              <a:xfrm>
                <a:off x="5977274" y="2138664"/>
                <a:ext cx="3429337" cy="957057"/>
              </a:xfrm>
              <a:prstGeom prst="rect">
                <a:avLst/>
              </a:prstGeom>
              <a:blipFill>
                <a:blip r:embed="rId1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8" name="TextBox 23">
                <a:extLst>
                  <a:ext uri="{FF2B5EF4-FFF2-40B4-BE49-F238E27FC236}">
                    <a16:creationId xmlns:a16="http://schemas.microsoft.com/office/drawing/2014/main" id="{D29AC561-8AD3-4EA3-8584-4C28B9C193EC}"/>
                  </a:ext>
                </a:extLst>
              </p:cNvPr>
              <p:cNvSpPr txBox="1"/>
              <p:nvPr/>
            </p:nvSpPr>
            <p:spPr>
              <a:xfrm>
                <a:off x="6034074" y="3073978"/>
                <a:ext cx="3428759" cy="9569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𝐶</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𝑎𝑏</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38" name="TextBox 23">
                <a:extLst>
                  <a:ext uri="{FF2B5EF4-FFF2-40B4-BE49-F238E27FC236}">
                    <a16:creationId xmlns:a16="http://schemas.microsoft.com/office/drawing/2014/main" id="{D29AC561-8AD3-4EA3-8584-4C28B9C193EC}"/>
                  </a:ext>
                </a:extLst>
              </p:cNvPr>
              <p:cNvSpPr txBox="1">
                <a:spLocks noRot="1" noChangeAspect="1" noMove="1" noResize="1" noEditPoints="1" noAdjustHandles="1" noChangeArrowheads="1" noChangeShapeType="1" noTextEdit="1"/>
              </p:cNvSpPr>
              <p:nvPr/>
            </p:nvSpPr>
            <p:spPr>
              <a:xfrm>
                <a:off x="6034074" y="3073978"/>
                <a:ext cx="3428759" cy="956929"/>
              </a:xfrm>
              <a:prstGeom prst="rect">
                <a:avLst/>
              </a:prstGeom>
              <a:blipFill>
                <a:blip r:embed="rId20"/>
                <a:stretch>
                  <a:fillRect/>
                </a:stretch>
              </a:blipFill>
            </p:spPr>
            <p:txBody>
              <a:bodyPr/>
              <a:lstStyle/>
              <a:p>
                <a:r>
                  <a:rPr lang="zh-CN" altLang="en-US">
                    <a:noFill/>
                  </a:rPr>
                  <a:t> </a:t>
                </a:r>
              </a:p>
            </p:txBody>
          </p:sp>
        </mc:Fallback>
      </mc:AlternateContent>
      <p:sp>
        <p:nvSpPr>
          <p:cNvPr id="39" name="矩形 38">
            <a:extLst>
              <a:ext uri="{FF2B5EF4-FFF2-40B4-BE49-F238E27FC236}">
                <a16:creationId xmlns:a16="http://schemas.microsoft.com/office/drawing/2014/main" id="{EFFA7B64-FC6D-4D04-B617-044D1859E178}"/>
              </a:ext>
            </a:extLst>
          </p:cNvPr>
          <p:cNvSpPr/>
          <p:nvPr/>
        </p:nvSpPr>
        <p:spPr>
          <a:xfrm>
            <a:off x="2131933" y="4968642"/>
            <a:ext cx="3865161" cy="656846"/>
          </a:xfrm>
          <a:prstGeom prst="rect">
            <a:avLst/>
          </a:prstGeom>
        </p:spPr>
        <p:txBody>
          <a:bodyPr wrap="none">
            <a:spAutoFit/>
          </a:bodyPr>
          <a:lstStyle/>
          <a:p>
            <a:pPr>
              <a:lnSpc>
                <a:spcPct val="150000"/>
              </a:lnSpc>
            </a:pPr>
            <a:r>
              <a:rPr lang="en-US" altLang="zh-CN" sz="2800" dirty="0">
                <a:latin typeface="+mn-ea"/>
                <a:cs typeface="Times New Roman" panose="02020603050405020304" pitchFamily="18" charset="0"/>
              </a:rPr>
              <a:t>(2)</a:t>
            </a:r>
            <a:r>
              <a:rPr lang="zh-CN" altLang="en-US" sz="2800" dirty="0">
                <a:latin typeface="+mn-ea"/>
                <a:cs typeface="Times New Roman" panose="02020603050405020304" pitchFamily="18" charset="0"/>
              </a:rPr>
              <a:t>已知三边</a:t>
            </a:r>
            <a:r>
              <a:rPr lang="en-US" altLang="zh-CN" sz="2800" dirty="0">
                <a:latin typeface="Times New Roman" panose="02020603050405020304" pitchFamily="18" charset="0"/>
                <a:cs typeface="Times New Roman" panose="02020603050405020304" pitchFamily="18" charset="0"/>
              </a:rPr>
              <a:t>,</a:t>
            </a:r>
            <a:r>
              <a:rPr lang="zh-CN" altLang="en-US" sz="2800" dirty="0">
                <a:latin typeface="+mn-ea"/>
                <a:cs typeface="Times New Roman" panose="02020603050405020304" pitchFamily="18" charset="0"/>
              </a:rPr>
              <a:t>求三个角</a:t>
            </a:r>
            <a:r>
              <a:rPr lang="en-US" altLang="zh-CN" sz="2800" dirty="0">
                <a:latin typeface="Times New Roman" panose="02020603050405020304" pitchFamily="18" charset="0"/>
                <a:cs typeface="Times New Roman" panose="02020603050405020304" pitchFamily="18" charset="0"/>
              </a:rPr>
              <a:t>;</a:t>
            </a:r>
            <a:endParaRPr lang="zh-CN" altLang="en-US" sz="2800" dirty="0">
              <a:latin typeface="Times New Roman" panose="02020603050405020304" pitchFamily="18" charset="0"/>
              <a:cs typeface="Times New Roman" panose="02020603050405020304" pitchFamily="18" charset="0"/>
            </a:endParaRPr>
          </a:p>
        </p:txBody>
      </p:sp>
      <p:sp>
        <p:nvSpPr>
          <p:cNvPr id="40" name="矩形 39">
            <a:extLst>
              <a:ext uri="{FF2B5EF4-FFF2-40B4-BE49-F238E27FC236}">
                <a16:creationId xmlns:a16="http://schemas.microsoft.com/office/drawing/2014/main" id="{45501B45-1D67-45F1-BEDF-09CE57FF7BA4}"/>
              </a:ext>
            </a:extLst>
          </p:cNvPr>
          <p:cNvSpPr/>
          <p:nvPr/>
        </p:nvSpPr>
        <p:spPr>
          <a:xfrm>
            <a:off x="2200951" y="4429519"/>
            <a:ext cx="6898042" cy="656846"/>
          </a:xfrm>
          <a:prstGeom prst="rect">
            <a:avLst/>
          </a:prstGeom>
        </p:spPr>
        <p:txBody>
          <a:bodyPr wrap="none">
            <a:spAutoFit/>
          </a:bodyPr>
          <a:lstStyle/>
          <a:p>
            <a:pPr>
              <a:lnSpc>
                <a:spcPct val="150000"/>
              </a:lnSpc>
            </a:pPr>
            <a:r>
              <a:rPr lang="en-US" altLang="zh-CN" sz="2800" dirty="0">
                <a:latin typeface="Times New Roman" panose="02020603050405020304" pitchFamily="18" charset="0"/>
                <a:cs typeface="Times New Roman" panose="02020603050405020304" pitchFamily="18" charset="0"/>
              </a:rPr>
              <a:t>(1)</a:t>
            </a:r>
            <a:r>
              <a:rPr lang="zh-CN" altLang="en-US" sz="2800" dirty="0">
                <a:latin typeface="Times New Roman" panose="02020603050405020304" pitchFamily="18" charset="0"/>
                <a:cs typeface="Times New Roman" panose="02020603050405020304" pitchFamily="18" charset="0"/>
              </a:rPr>
              <a:t>已知两边及夹角</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求第三边和其他两个角</a:t>
            </a:r>
            <a:r>
              <a:rPr lang="en-US" altLang="zh-CN" sz="2800" dirty="0">
                <a:latin typeface="Times New Roman" panose="02020603050405020304" pitchFamily="18" charset="0"/>
                <a:cs typeface="Times New Roman" panose="02020603050405020304" pitchFamily="18" charset="0"/>
              </a:rPr>
              <a:t>;</a:t>
            </a:r>
            <a:endParaRPr lang="zh-CN" altLang="en-US" sz="2800" dirty="0">
              <a:latin typeface="Times New Roman" panose="02020603050405020304" pitchFamily="18" charset="0"/>
              <a:cs typeface="Times New Roman" panose="02020603050405020304" pitchFamily="18" charset="0"/>
            </a:endParaRPr>
          </a:p>
        </p:txBody>
      </p:sp>
      <p:pic>
        <p:nvPicPr>
          <p:cNvPr id="42" name="图片 41" descr="图片包含 物体, 游戏机, 钟表&#10;&#10;描述已自动生成">
            <a:extLst>
              <a:ext uri="{FF2B5EF4-FFF2-40B4-BE49-F238E27FC236}">
                <a16:creationId xmlns:a16="http://schemas.microsoft.com/office/drawing/2014/main" id="{2C183D7F-011E-48B1-BBBE-B1020B5AD363}"/>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Tree>
    <p:extLst>
      <p:ext uri="{BB962C8B-B14F-4D97-AF65-F5344CB8AC3E}">
        <p14:creationId xmlns:p14="http://schemas.microsoft.com/office/powerpoint/2010/main" val="423576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48652" y="1049292"/>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mc:AlternateContent xmlns:mc="http://schemas.openxmlformats.org/markup-compatibility/2006" xmlns:a14="http://schemas.microsoft.com/office/drawing/2010/main">
        <mc:Choice Requires="a14">
          <p:sp>
            <p:nvSpPr>
              <p:cNvPr id="17" name="TextBox 16"/>
              <p:cNvSpPr txBox="1"/>
              <p:nvPr/>
            </p:nvSpPr>
            <p:spPr>
              <a:xfrm>
                <a:off x="1175720" y="1915959"/>
                <a:ext cx="9353634" cy="3422027"/>
              </a:xfrm>
              <a:prstGeom prst="rect">
                <a:avLst/>
              </a:prstGeom>
              <a:noFill/>
            </p:spPr>
            <p:txBody>
              <a:bodyPr wrap="square" rtlCol="0">
                <a:spAutoFit/>
              </a:bodyPr>
              <a:lstStyle/>
              <a:p>
                <a:pPr>
                  <a:lnSpc>
                    <a:spcPct val="150000"/>
                  </a:lnSpc>
                </a:pPr>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1.</a:t>
                </a:r>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在</a:t>
                </a:r>
                <a14:m>
                  <m:oMath xmlns:m="http://schemas.openxmlformats.org/officeDocument/2006/math">
                    <m:r>
                      <a:rPr lang="zh-CN" altLang="en-US" sz="2800" i="1" smtClean="0">
                        <a:latin typeface="Cambria Math" panose="02040503050406030204" pitchFamily="18" charset="0"/>
                      </a:rPr>
                      <m:t>∆</m:t>
                    </m:r>
                    <m:r>
                      <a:rPr lang="en-US" altLang="zh-CN" sz="2800" b="0" i="1" smtClean="0">
                        <a:latin typeface="Cambria Math" panose="02040503050406030204" pitchFamily="18" charset="0"/>
                      </a:rPr>
                      <m:t>𝐴𝐵𝐶</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中</a:t>
                </a:r>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若</a:t>
                </a:r>
                <a14:m>
                  <m:oMath xmlns:m="http://schemas.openxmlformats.org/officeDocument/2006/math">
                    <m:d>
                      <m:dPr>
                        <m:ctrlP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ctrlPr>
                      </m:dPr>
                      <m:e>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𝑎</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𝑏</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𝑐</m:t>
                        </m:r>
                      </m:e>
                    </m:d>
                    <m:d>
                      <m:dPr>
                        <m:ctrlP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ctrlPr>
                      </m:dPr>
                      <m:e>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𝑐</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𝑏</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𝑎</m:t>
                        </m:r>
                      </m:e>
                    </m:d>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=3</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𝑏𝑐</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则</a:t>
                </a:r>
                <a14:m>
                  <m:oMath xmlns:m="http://schemas.openxmlformats.org/officeDocument/2006/math">
                    <m:r>
                      <m:rPr>
                        <m:sty m:val="p"/>
                      </m:rPr>
                      <a:rPr lang="en-US" altLang="zh-CN" sz="2800" b="0" i="0" smtClean="0">
                        <a:latin typeface="Cambria Math" panose="02040503050406030204" pitchFamily="18" charset="0"/>
                      </a:rPr>
                      <m:t>A</m:t>
                    </m:r>
                    <m:r>
                      <a:rPr lang="en-US" altLang="zh-CN" sz="2800" b="0" i="0" smtClean="0">
                        <a:latin typeface="Cambria Math" panose="02040503050406030204" pitchFamily="18" charset="0"/>
                      </a:rPr>
                      <m:t>=</m:t>
                    </m:r>
                    <m:d>
                      <m:dPr>
                        <m:ctrlPr>
                          <a:rPr lang="en-US" altLang="zh-CN" sz="2800" b="0" i="1" smtClean="0">
                            <a:latin typeface="Cambria Math" panose="02040503050406030204" pitchFamily="18" charset="0"/>
                          </a:rPr>
                        </m:ctrlPr>
                      </m:dPr>
                      <m:e>
                        <m:r>
                          <a:rPr lang="en-US" altLang="zh-CN" sz="2800" b="0" i="0" smtClean="0">
                            <a:latin typeface="Cambria Math" panose="02040503050406030204" pitchFamily="18" charset="0"/>
                          </a:rPr>
                          <m:t>       </m:t>
                        </m:r>
                      </m:e>
                    </m:d>
                  </m:oMath>
                </a14:m>
                <a:endParaRPr lang="zh-CN" altLang="en-US" sz="28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𝐴</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  150°                </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𝐵</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 120°                </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𝐶</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.60°             </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𝐷</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.30°</m:t>
                      </m:r>
                    </m:oMath>
                  </m:oMathPara>
                </a14:m>
                <a:endParaRPr lang="zh-CN" altLang="en-US" sz="2800"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pPr>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2.</a:t>
                </a:r>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若</a:t>
                </a:r>
                <a14:m>
                  <m:oMath xmlns:m="http://schemas.openxmlformats.org/officeDocument/2006/math">
                    <m:r>
                      <a:rPr lang="zh-CN" altLang="en-US" sz="280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𝐴𝐵𝐶</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的面积为</a:t>
                </a:r>
                <a14:m>
                  <m:oMath xmlns:m="http://schemas.openxmlformats.org/officeDocument/2006/math">
                    <m:rad>
                      <m:radPr>
                        <m:degHide m:val="on"/>
                        <m:ctrlPr>
                          <a:rPr lang="zh-CN" altLang="en-US" sz="2800" i="1" smtClean="0">
                            <a:latin typeface="Cambria Math" panose="02040503050406030204" pitchFamily="18" charset="0"/>
                            <a:ea typeface="华文仿宋" panose="02010600040101010101" pitchFamily="2" charset="-122"/>
                            <a:cs typeface="Times New Roman" panose="02020603050405020304" pitchFamily="18" charset="0"/>
                          </a:rPr>
                        </m:ctrlPr>
                      </m:radPr>
                      <m:deg/>
                      <m:e>
                        <m:r>
                          <a:rPr lang="en-US" altLang="zh-CN" sz="2800" i="1">
                            <a:latin typeface="Cambria Math" panose="02040503050406030204" pitchFamily="18" charset="0"/>
                            <a:ea typeface="华文仿宋" panose="02010600040101010101" pitchFamily="2" charset="-122"/>
                            <a:cs typeface="Times New Roman" panose="02020603050405020304" pitchFamily="18" charset="0"/>
                          </a:rPr>
                          <m:t>3</m:t>
                        </m:r>
                      </m:e>
                    </m:rad>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𝐵𝐶</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=2,</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𝐶</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=60°,</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则</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边</a:t>
                </a:r>
                <a14:m>
                  <m:oMath xmlns:m="http://schemas.openxmlformats.org/officeDocument/2006/math">
                    <m:r>
                      <a:rPr lang="en-US" altLang="zh-CN" sz="2800" b="0" i="1" dirty="0" smtClean="0">
                        <a:latin typeface="Cambria Math" panose="02040503050406030204" pitchFamily="18" charset="0"/>
                        <a:ea typeface="华文仿宋" panose="02010600040101010101" pitchFamily="2" charset="-122"/>
                        <a:cs typeface="Times New Roman" panose="02020603050405020304" pitchFamily="18" charset="0"/>
                      </a:rPr>
                      <m:t>𝐴𝐵</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的长度等于</a:t>
                </a:r>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a:t>
                </a:r>
              </a:p>
              <a:p>
                <a:pPr>
                  <a:lnSpc>
                    <a:spcPct val="150000"/>
                  </a:lnSpc>
                </a:pPr>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3.</a:t>
                </a:r>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在</a:t>
                </a:r>
                <a14:m>
                  <m:oMath xmlns:m="http://schemas.openxmlformats.org/officeDocument/2006/math">
                    <m:r>
                      <a:rPr lang="zh-CN" altLang="en-US" sz="280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𝐴𝐵𝐶</m:t>
                    </m:r>
                    <m:r>
                      <a:rPr lang="zh-CN" altLang="en-US" sz="2800" i="1">
                        <a:latin typeface="Cambria Math" panose="02040503050406030204" pitchFamily="18" charset="0"/>
                        <a:ea typeface="华文仿宋" panose="02010600040101010101" pitchFamily="2" charset="-122"/>
                        <a:cs typeface="Times New Roman" panose="02020603050405020304" pitchFamily="18" charset="0"/>
                      </a:rPr>
                      <m:t>中</m:t>
                    </m:r>
                  </m:oMath>
                </a14:m>
                <a:r>
                  <a:rPr lang="en-US" altLang="zh-CN" sz="2800"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角</a:t>
                </a:r>
                <a14:m>
                  <m:oMath xmlns:m="http://schemas.openxmlformats.org/officeDocument/2006/math">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𝐴</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𝐵</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𝐶</m:t>
                    </m:r>
                    <m:r>
                      <a:rPr lang="zh-CN" altLang="en-US" sz="2800" i="1">
                        <a:latin typeface="Cambria Math" panose="02040503050406030204" pitchFamily="18" charset="0"/>
                        <a:ea typeface="华文仿宋" panose="02010600040101010101" pitchFamily="2" charset="-122"/>
                        <a:cs typeface="Times New Roman" panose="02020603050405020304" pitchFamily="18" charset="0"/>
                      </a:rPr>
                      <m:t>所</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对的边分别为</a:t>
                </a:r>
                <a14:m>
                  <m:oMath xmlns:m="http://schemas.openxmlformats.org/officeDocument/2006/math">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𝑎</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𝑏</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𝑐</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
                      <a:rPr lang="zh-CN" altLang="en-US" sz="2800" i="1">
                        <a:latin typeface="Cambria Math" panose="02040503050406030204" pitchFamily="18" charset="0"/>
                        <a:ea typeface="华文仿宋" panose="02010600040101010101" pitchFamily="2" charset="-122"/>
                        <a:cs typeface="Times New Roman" panose="02020603050405020304" pitchFamily="18" charset="0"/>
                      </a:rPr>
                      <m:t>已知</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𝑐𝑜𝑠𝐶</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d>
                      <m:dPr>
                        <m:ctrlP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ctrlPr>
                      </m:dPr>
                      <m:e>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𝑐𝑜𝑠𝐴</m:t>
                        </m:r>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m:t>
                        </m:r>
                        <m:rad>
                          <m:radPr>
                            <m:degHide m:val="on"/>
                            <m:ctrlP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ctrlPr>
                          </m:radPr>
                          <m:deg/>
                          <m:e>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3</m:t>
                            </m:r>
                          </m:e>
                        </m:rad>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𝑠𝑖𝑛𝐴</m:t>
                        </m:r>
                      </m:e>
                    </m:d>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𝑐𝑜𝑠𝐵</m:t>
                    </m:r>
                    <m:r>
                      <a:rPr lang="en-US" altLang="zh-CN" sz="2800" b="0" i="1" smtClean="0">
                        <a:latin typeface="Cambria Math" panose="02040503050406030204" pitchFamily="18" charset="0"/>
                        <a:ea typeface="Cambria Math" panose="02040503050406030204" pitchFamily="18" charset="0"/>
                        <a:cs typeface="Times New Roman" panose="02020603050405020304" pitchFamily="18" charset="0"/>
                      </a:rPr>
                      <m:t>=0.</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求角</a:t>
                </a:r>
                <a14:m>
                  <m:oMath xmlns:m="http://schemas.openxmlformats.org/officeDocument/2006/math">
                    <m:r>
                      <a:rPr lang="en-US" altLang="zh-CN" sz="2800" b="0" i="1" smtClean="0">
                        <a:latin typeface="Cambria Math" panose="02040503050406030204" pitchFamily="18" charset="0"/>
                        <a:ea typeface="华文仿宋" panose="02010600040101010101" pitchFamily="2" charset="-122"/>
                        <a:cs typeface="Times New Roman" panose="02020603050405020304" pitchFamily="18" charset="0"/>
                      </a:rPr>
                      <m:t>𝐵</m:t>
                    </m:r>
                    <m:r>
                      <a:rPr lang="zh-CN" altLang="en-US" sz="2800" i="1">
                        <a:latin typeface="Cambria Math" panose="02040503050406030204" pitchFamily="18" charset="0"/>
                        <a:ea typeface="华文仿宋" panose="02010600040101010101" pitchFamily="2" charset="-122"/>
                        <a:cs typeface="Times New Roman" panose="02020603050405020304" pitchFamily="18" charset="0"/>
                      </a:rPr>
                      <m:t>的</m:t>
                    </m:r>
                  </m:oMath>
                </a14:m>
                <a:r>
                  <a:rPr lang="zh-CN" altLang="en-US" sz="2800" dirty="0">
                    <a:latin typeface="Times New Roman" panose="02020603050405020304" pitchFamily="18" charset="0"/>
                    <a:ea typeface="华文仿宋" panose="02010600040101010101" pitchFamily="2" charset="-122"/>
                    <a:cs typeface="Times New Roman" panose="02020603050405020304" pitchFamily="18" charset="0"/>
                  </a:rPr>
                  <a:t>大小？</a:t>
                </a:r>
                <a:endParaRPr lang="en-US" altLang="zh-CN" sz="2800" dirty="0">
                  <a:latin typeface="Times New Roman" panose="02020603050405020304" pitchFamily="18" charset="0"/>
                  <a:ea typeface="华文仿宋" panose="02010600040101010101" pitchFamily="2" charset="-122"/>
                  <a:cs typeface="Times New Roman" panose="02020603050405020304" pitchFamily="18" charset="0"/>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175720" y="1915959"/>
                <a:ext cx="9353634" cy="3422027"/>
              </a:xfrm>
              <a:prstGeom prst="rect">
                <a:avLst/>
              </a:prstGeom>
              <a:blipFill>
                <a:blip r:embed="rId8"/>
                <a:stretch>
                  <a:fillRect l="-1369" r="-2999" b="-3381"/>
                </a:stretch>
              </a:blipFill>
            </p:spPr>
            <p:txBody>
              <a:bodyPr/>
              <a:lstStyle/>
              <a:p>
                <a:r>
                  <a:rPr lang="zh-CN" altLang="en-US">
                    <a:noFill/>
                  </a:rPr>
                  <a:t> </a:t>
                </a:r>
              </a:p>
            </p:txBody>
          </p:sp>
        </mc:Fallback>
      </mc:AlternateContent>
      <p:sp>
        <p:nvSpPr>
          <p:cNvPr id="21" name="TextBox 97">
            <a:extLst>
              <a:ext uri="{FF2B5EF4-FFF2-40B4-BE49-F238E27FC236}">
                <a16:creationId xmlns:a16="http://schemas.microsoft.com/office/drawing/2014/main" id="{675D0DA8-4DBE-4D64-8D5E-54315B892894}"/>
              </a:ext>
            </a:extLst>
          </p:cNvPr>
          <p:cNvSpPr txBox="1"/>
          <p:nvPr/>
        </p:nvSpPr>
        <p:spPr>
          <a:xfrm>
            <a:off x="1175720" y="1168053"/>
            <a:ext cx="1719743" cy="523220"/>
          </a:xfrm>
          <a:prstGeom prst="rect">
            <a:avLst/>
          </a:prstGeom>
          <a:noFill/>
        </p:spPr>
        <p:txBody>
          <a:bodyPr wrap="square" rtlCol="0">
            <a:spAutoFit/>
          </a:bodyPr>
          <a:lstStyle/>
          <a:p>
            <a:r>
              <a:rPr lang="zh-CN" altLang="en-US" sz="2800" dirty="0">
                <a:solidFill>
                  <a:srgbClr val="00B0F0"/>
                </a:solidFill>
                <a:latin typeface="华文行楷" pitchFamily="2" charset="-122"/>
                <a:ea typeface="华文行楷" pitchFamily="2" charset="-122"/>
              </a:rPr>
              <a:t>巩固练习</a:t>
            </a:r>
          </a:p>
        </p:txBody>
      </p:sp>
      <p:pic>
        <p:nvPicPr>
          <p:cNvPr id="18" name="图片 17" descr="图片包含 物体, 游戏机, 钟表&#10;&#10;描述已自动生成">
            <a:extLst>
              <a:ext uri="{FF2B5EF4-FFF2-40B4-BE49-F238E27FC236}">
                <a16:creationId xmlns:a16="http://schemas.microsoft.com/office/drawing/2014/main" id="{E931CCA6-2787-433F-A17F-5C33F0B0187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Tree>
    <p:extLst>
      <p:ext uri="{BB962C8B-B14F-4D97-AF65-F5344CB8AC3E}">
        <p14:creationId xmlns:p14="http://schemas.microsoft.com/office/powerpoint/2010/main" val="1398174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2714" y="5722027"/>
            <a:ext cx="1766090" cy="963089"/>
          </a:xfrm>
          <a:prstGeom prst="rect">
            <a:avLst/>
          </a:prstGeom>
          <a:effectLst>
            <a:reflection blurRad="6350" stA="52000" endA="300" endPos="35000" dir="5400000" sy="-100000" algn="bl" rotWithShape="0"/>
          </a:effectLst>
        </p:spPr>
      </p:pic>
      <p:pic>
        <p:nvPicPr>
          <p:cNvPr id="37" name="图片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9471" y="6301399"/>
            <a:ext cx="657364" cy="116674"/>
          </a:xfrm>
          <a:prstGeom prst="rect">
            <a:avLst/>
          </a:prstGeom>
          <a:effectLst/>
        </p:spPr>
      </p:pic>
      <p:grpSp>
        <p:nvGrpSpPr>
          <p:cNvPr id="167" name="Group 30"/>
          <p:cNvGrpSpPr>
            <a:grpSpLocks noChangeAspect="1"/>
          </p:cNvGrpSpPr>
          <p:nvPr/>
        </p:nvGrpSpPr>
        <p:grpSpPr bwMode="auto">
          <a:xfrm>
            <a:off x="10166744" y="252312"/>
            <a:ext cx="1619689" cy="1020904"/>
            <a:chOff x="1688" y="801"/>
            <a:chExt cx="4309" cy="2716"/>
          </a:xfrm>
          <a:solidFill>
            <a:schemeClr val="bg1">
              <a:lumMod val="95000"/>
              <a:alpha val="60000"/>
            </a:schemeClr>
          </a:solidFill>
        </p:grpSpPr>
        <p:sp>
          <p:nvSpPr>
            <p:cNvPr id="168" name="Freeform 31"/>
            <p:cNvSpPr/>
            <p:nvPr/>
          </p:nvSpPr>
          <p:spPr bwMode="auto">
            <a:xfrm>
              <a:off x="2523" y="3280"/>
              <a:ext cx="187" cy="187"/>
            </a:xfrm>
            <a:custGeom>
              <a:avLst/>
              <a:gdLst>
                <a:gd name="T0" fmla="*/ 68 w 79"/>
                <a:gd name="T1" fmla="*/ 2 h 79"/>
                <a:gd name="T2" fmla="*/ 4 w 79"/>
                <a:gd name="T3" fmla="*/ 75 h 79"/>
                <a:gd name="T4" fmla="*/ 10 w 79"/>
                <a:gd name="T5" fmla="*/ 77 h 79"/>
                <a:gd name="T6" fmla="*/ 75 w 79"/>
                <a:gd name="T7" fmla="*/ 4 h 79"/>
                <a:gd name="T8" fmla="*/ 68 w 79"/>
                <a:gd name="T9" fmla="*/ 2 h 79"/>
              </a:gdLst>
              <a:ahLst/>
              <a:cxnLst>
                <a:cxn ang="0">
                  <a:pos x="T0" y="T1"/>
                </a:cxn>
                <a:cxn ang="0">
                  <a:pos x="T2" y="T3"/>
                </a:cxn>
                <a:cxn ang="0">
                  <a:pos x="T4" y="T5"/>
                </a:cxn>
                <a:cxn ang="0">
                  <a:pos x="T6" y="T7"/>
                </a:cxn>
                <a:cxn ang="0">
                  <a:pos x="T8" y="T9"/>
                </a:cxn>
              </a:cxnLst>
              <a:rect l="0" t="0" r="r" b="b"/>
              <a:pathLst>
                <a:path w="79" h="79">
                  <a:moveTo>
                    <a:pt x="68" y="2"/>
                  </a:moveTo>
                  <a:cubicBezTo>
                    <a:pt x="44" y="23"/>
                    <a:pt x="28" y="53"/>
                    <a:pt x="4" y="75"/>
                  </a:cubicBezTo>
                  <a:cubicBezTo>
                    <a:pt x="0" y="78"/>
                    <a:pt x="8" y="79"/>
                    <a:pt x="10" y="77"/>
                  </a:cubicBezTo>
                  <a:cubicBezTo>
                    <a:pt x="35" y="55"/>
                    <a:pt x="50" y="25"/>
                    <a:pt x="75" y="4"/>
                  </a:cubicBezTo>
                  <a:cubicBezTo>
                    <a:pt x="79" y="0"/>
                    <a:pt x="71" y="0"/>
                    <a:pt x="68"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69" name="Freeform 32"/>
            <p:cNvSpPr/>
            <p:nvPr/>
          </p:nvSpPr>
          <p:spPr bwMode="auto">
            <a:xfrm>
              <a:off x="3515" y="3406"/>
              <a:ext cx="158" cy="19"/>
            </a:xfrm>
            <a:custGeom>
              <a:avLst/>
              <a:gdLst>
                <a:gd name="T0" fmla="*/ 6 w 67"/>
                <a:gd name="T1" fmla="*/ 7 h 8"/>
                <a:gd name="T2" fmla="*/ 57 w 67"/>
                <a:gd name="T3" fmla="*/ 7 h 8"/>
                <a:gd name="T4" fmla="*/ 62 w 67"/>
                <a:gd name="T5" fmla="*/ 4 h 8"/>
                <a:gd name="T6" fmla="*/ 8 w 67"/>
                <a:gd name="T7" fmla="*/ 4 h 8"/>
                <a:gd name="T8" fmla="*/ 6 w 67"/>
                <a:gd name="T9" fmla="*/ 7 h 8"/>
              </a:gdLst>
              <a:ahLst/>
              <a:cxnLst>
                <a:cxn ang="0">
                  <a:pos x="T0" y="T1"/>
                </a:cxn>
                <a:cxn ang="0">
                  <a:pos x="T2" y="T3"/>
                </a:cxn>
                <a:cxn ang="0">
                  <a:pos x="T4" y="T5"/>
                </a:cxn>
                <a:cxn ang="0">
                  <a:pos x="T6" y="T7"/>
                </a:cxn>
                <a:cxn ang="0">
                  <a:pos x="T8" y="T9"/>
                </a:cxn>
              </a:cxnLst>
              <a:rect l="0" t="0" r="r" b="b"/>
              <a:pathLst>
                <a:path w="67" h="8">
                  <a:moveTo>
                    <a:pt x="6" y="7"/>
                  </a:moveTo>
                  <a:cubicBezTo>
                    <a:pt x="23" y="3"/>
                    <a:pt x="40" y="7"/>
                    <a:pt x="57" y="7"/>
                  </a:cubicBezTo>
                  <a:cubicBezTo>
                    <a:pt x="59" y="7"/>
                    <a:pt x="67" y="4"/>
                    <a:pt x="62" y="4"/>
                  </a:cubicBezTo>
                  <a:cubicBezTo>
                    <a:pt x="44" y="4"/>
                    <a:pt x="26" y="0"/>
                    <a:pt x="8" y="4"/>
                  </a:cubicBezTo>
                  <a:cubicBezTo>
                    <a:pt x="5" y="5"/>
                    <a:pt x="0" y="8"/>
                    <a:pt x="6"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0" name="Freeform 33"/>
            <p:cNvSpPr/>
            <p:nvPr/>
          </p:nvSpPr>
          <p:spPr bwMode="auto">
            <a:xfrm>
              <a:off x="3269" y="3297"/>
              <a:ext cx="118" cy="125"/>
            </a:xfrm>
            <a:custGeom>
              <a:avLst/>
              <a:gdLst>
                <a:gd name="T0" fmla="*/ 39 w 50"/>
                <a:gd name="T1" fmla="*/ 3 h 53"/>
                <a:gd name="T2" fmla="*/ 4 w 50"/>
                <a:gd name="T3" fmla="*/ 46 h 53"/>
                <a:gd name="T4" fmla="*/ 10 w 50"/>
                <a:gd name="T5" fmla="*/ 51 h 53"/>
                <a:gd name="T6" fmla="*/ 48 w 50"/>
                <a:gd name="T7" fmla="*/ 5 h 53"/>
                <a:gd name="T8" fmla="*/ 39 w 50"/>
                <a:gd name="T9" fmla="*/ 3 h 53"/>
              </a:gdLst>
              <a:ahLst/>
              <a:cxnLst>
                <a:cxn ang="0">
                  <a:pos x="T0" y="T1"/>
                </a:cxn>
                <a:cxn ang="0">
                  <a:pos x="T2" y="T3"/>
                </a:cxn>
                <a:cxn ang="0">
                  <a:pos x="T4" y="T5"/>
                </a:cxn>
                <a:cxn ang="0">
                  <a:pos x="T6" y="T7"/>
                </a:cxn>
                <a:cxn ang="0">
                  <a:pos x="T8" y="T9"/>
                </a:cxn>
              </a:cxnLst>
              <a:rect l="0" t="0" r="r" b="b"/>
              <a:pathLst>
                <a:path w="50" h="53">
                  <a:moveTo>
                    <a:pt x="39" y="3"/>
                  </a:moveTo>
                  <a:cubicBezTo>
                    <a:pt x="31" y="20"/>
                    <a:pt x="19" y="35"/>
                    <a:pt x="4" y="46"/>
                  </a:cubicBezTo>
                  <a:cubicBezTo>
                    <a:pt x="0" y="50"/>
                    <a:pt x="6" y="53"/>
                    <a:pt x="10" y="51"/>
                  </a:cubicBezTo>
                  <a:cubicBezTo>
                    <a:pt x="26" y="38"/>
                    <a:pt x="38" y="22"/>
                    <a:pt x="48" y="5"/>
                  </a:cubicBezTo>
                  <a:cubicBezTo>
                    <a:pt x="50" y="0"/>
                    <a:pt x="41" y="0"/>
                    <a:pt x="3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1" name="Freeform 34"/>
            <p:cNvSpPr/>
            <p:nvPr/>
          </p:nvSpPr>
          <p:spPr bwMode="auto">
            <a:xfrm>
              <a:off x="3243" y="3323"/>
              <a:ext cx="137" cy="118"/>
            </a:xfrm>
            <a:custGeom>
              <a:avLst/>
              <a:gdLst>
                <a:gd name="T0" fmla="*/ 2 w 58"/>
                <a:gd name="T1" fmla="*/ 7 h 50"/>
                <a:gd name="T2" fmla="*/ 47 w 58"/>
                <a:gd name="T3" fmla="*/ 48 h 50"/>
                <a:gd name="T4" fmla="*/ 54 w 58"/>
                <a:gd name="T5" fmla="*/ 43 h 50"/>
                <a:gd name="T6" fmla="*/ 10 w 58"/>
                <a:gd name="T7" fmla="*/ 3 h 50"/>
                <a:gd name="T8" fmla="*/ 2 w 58"/>
                <a:gd name="T9" fmla="*/ 7 h 50"/>
              </a:gdLst>
              <a:ahLst/>
              <a:cxnLst>
                <a:cxn ang="0">
                  <a:pos x="T0" y="T1"/>
                </a:cxn>
                <a:cxn ang="0">
                  <a:pos x="T2" y="T3"/>
                </a:cxn>
                <a:cxn ang="0">
                  <a:pos x="T4" y="T5"/>
                </a:cxn>
                <a:cxn ang="0">
                  <a:pos x="T6" y="T7"/>
                </a:cxn>
                <a:cxn ang="0">
                  <a:pos x="T8" y="T9"/>
                </a:cxn>
              </a:cxnLst>
              <a:rect l="0" t="0" r="r" b="b"/>
              <a:pathLst>
                <a:path w="58" h="50">
                  <a:moveTo>
                    <a:pt x="2" y="7"/>
                  </a:moveTo>
                  <a:cubicBezTo>
                    <a:pt x="15" y="23"/>
                    <a:pt x="31" y="36"/>
                    <a:pt x="47" y="48"/>
                  </a:cubicBezTo>
                  <a:cubicBezTo>
                    <a:pt x="50" y="50"/>
                    <a:pt x="58" y="46"/>
                    <a:pt x="54" y="43"/>
                  </a:cubicBezTo>
                  <a:cubicBezTo>
                    <a:pt x="38" y="31"/>
                    <a:pt x="22" y="19"/>
                    <a:pt x="10" y="3"/>
                  </a:cubicBezTo>
                  <a:cubicBezTo>
                    <a:pt x="8" y="0"/>
                    <a:pt x="0" y="4"/>
                    <a:pt x="2"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2" name="Freeform 35"/>
            <p:cNvSpPr/>
            <p:nvPr/>
          </p:nvSpPr>
          <p:spPr bwMode="auto">
            <a:xfrm>
              <a:off x="3493" y="3275"/>
              <a:ext cx="52" cy="242"/>
            </a:xfrm>
            <a:custGeom>
              <a:avLst/>
              <a:gdLst>
                <a:gd name="T0" fmla="*/ 1 w 22"/>
                <a:gd name="T1" fmla="*/ 6 h 102"/>
                <a:gd name="T2" fmla="*/ 5 w 22"/>
                <a:gd name="T3" fmla="*/ 97 h 102"/>
                <a:gd name="T4" fmla="*/ 13 w 22"/>
                <a:gd name="T5" fmla="*/ 98 h 102"/>
                <a:gd name="T6" fmla="*/ 9 w 22"/>
                <a:gd name="T7" fmla="*/ 4 h 102"/>
                <a:gd name="T8" fmla="*/ 1 w 22"/>
                <a:gd name="T9" fmla="*/ 6 h 102"/>
              </a:gdLst>
              <a:ahLst/>
              <a:cxnLst>
                <a:cxn ang="0">
                  <a:pos x="T0" y="T1"/>
                </a:cxn>
                <a:cxn ang="0">
                  <a:pos x="T2" y="T3"/>
                </a:cxn>
                <a:cxn ang="0">
                  <a:pos x="T4" y="T5"/>
                </a:cxn>
                <a:cxn ang="0">
                  <a:pos x="T6" y="T7"/>
                </a:cxn>
                <a:cxn ang="0">
                  <a:pos x="T8" y="T9"/>
                </a:cxn>
              </a:cxnLst>
              <a:rect l="0" t="0" r="r" b="b"/>
              <a:pathLst>
                <a:path w="22" h="102">
                  <a:moveTo>
                    <a:pt x="1" y="6"/>
                  </a:moveTo>
                  <a:cubicBezTo>
                    <a:pt x="10" y="34"/>
                    <a:pt x="14" y="68"/>
                    <a:pt x="5" y="97"/>
                  </a:cubicBezTo>
                  <a:cubicBezTo>
                    <a:pt x="4" y="102"/>
                    <a:pt x="12" y="102"/>
                    <a:pt x="13" y="98"/>
                  </a:cubicBezTo>
                  <a:cubicBezTo>
                    <a:pt x="22" y="69"/>
                    <a:pt x="18" y="33"/>
                    <a:pt x="9" y="4"/>
                  </a:cubicBezTo>
                  <a:cubicBezTo>
                    <a:pt x="8" y="0"/>
                    <a:pt x="0" y="2"/>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3" name="Freeform 36"/>
            <p:cNvSpPr/>
            <p:nvPr/>
          </p:nvSpPr>
          <p:spPr bwMode="auto">
            <a:xfrm>
              <a:off x="4068" y="3328"/>
              <a:ext cx="90" cy="111"/>
            </a:xfrm>
            <a:custGeom>
              <a:avLst/>
              <a:gdLst>
                <a:gd name="T0" fmla="*/ 0 w 38"/>
                <a:gd name="T1" fmla="*/ 4 h 47"/>
                <a:gd name="T2" fmla="*/ 29 w 38"/>
                <a:gd name="T3" fmla="*/ 45 h 47"/>
                <a:gd name="T4" fmla="*/ 37 w 38"/>
                <a:gd name="T5" fmla="*/ 42 h 47"/>
                <a:gd name="T6" fmla="*/ 9 w 38"/>
                <a:gd name="T7" fmla="*/ 2 h 47"/>
                <a:gd name="T8" fmla="*/ 0 w 38"/>
                <a:gd name="T9" fmla="*/ 4 h 47"/>
              </a:gdLst>
              <a:ahLst/>
              <a:cxnLst>
                <a:cxn ang="0">
                  <a:pos x="T0" y="T1"/>
                </a:cxn>
                <a:cxn ang="0">
                  <a:pos x="T2" y="T3"/>
                </a:cxn>
                <a:cxn ang="0">
                  <a:pos x="T4" y="T5"/>
                </a:cxn>
                <a:cxn ang="0">
                  <a:pos x="T6" y="T7"/>
                </a:cxn>
                <a:cxn ang="0">
                  <a:pos x="T8" y="T9"/>
                </a:cxn>
              </a:cxnLst>
              <a:rect l="0" t="0" r="r" b="b"/>
              <a:pathLst>
                <a:path w="38" h="47">
                  <a:moveTo>
                    <a:pt x="0" y="4"/>
                  </a:moveTo>
                  <a:cubicBezTo>
                    <a:pt x="8" y="19"/>
                    <a:pt x="19" y="31"/>
                    <a:pt x="29" y="45"/>
                  </a:cubicBezTo>
                  <a:cubicBezTo>
                    <a:pt x="30" y="47"/>
                    <a:pt x="38" y="43"/>
                    <a:pt x="37" y="42"/>
                  </a:cubicBezTo>
                  <a:cubicBezTo>
                    <a:pt x="28" y="29"/>
                    <a:pt x="16" y="17"/>
                    <a:pt x="9" y="2"/>
                  </a:cubicBezTo>
                  <a:cubicBezTo>
                    <a:pt x="8" y="0"/>
                    <a:pt x="0" y="3"/>
                    <a:pt x="0"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4" name="Freeform 37"/>
            <p:cNvSpPr/>
            <p:nvPr/>
          </p:nvSpPr>
          <p:spPr bwMode="auto">
            <a:xfrm>
              <a:off x="2566" y="2127"/>
              <a:ext cx="184" cy="298"/>
            </a:xfrm>
            <a:custGeom>
              <a:avLst/>
              <a:gdLst>
                <a:gd name="T0" fmla="*/ 69 w 78"/>
                <a:gd name="T1" fmla="*/ 3 h 126"/>
                <a:gd name="T2" fmla="*/ 40 w 78"/>
                <a:gd name="T3" fmla="*/ 69 h 126"/>
                <a:gd name="T4" fmla="*/ 5 w 78"/>
                <a:gd name="T5" fmla="*/ 124 h 126"/>
                <a:gd name="T6" fmla="*/ 13 w 78"/>
                <a:gd name="T7" fmla="*/ 123 h 126"/>
                <a:gd name="T8" fmla="*/ 9 w 78"/>
                <a:gd name="T9" fmla="*/ 115 h 126"/>
                <a:gd name="T10" fmla="*/ 0 w 78"/>
                <a:gd name="T11" fmla="*/ 117 h 126"/>
                <a:gd name="T12" fmla="*/ 4 w 78"/>
                <a:gd name="T13" fmla="*/ 125 h 126"/>
                <a:gd name="T14" fmla="*/ 12 w 78"/>
                <a:gd name="T15" fmla="*/ 123 h 126"/>
                <a:gd name="T16" fmla="*/ 46 w 78"/>
                <a:gd name="T17" fmla="*/ 72 h 126"/>
                <a:gd name="T18" fmla="*/ 77 w 78"/>
                <a:gd name="T19" fmla="*/ 1 h 126"/>
                <a:gd name="T20" fmla="*/ 69 w 78"/>
                <a:gd name="T21" fmla="*/ 3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126">
                  <a:moveTo>
                    <a:pt x="69" y="3"/>
                  </a:moveTo>
                  <a:cubicBezTo>
                    <a:pt x="58" y="24"/>
                    <a:pt x="50" y="47"/>
                    <a:pt x="40" y="69"/>
                  </a:cubicBezTo>
                  <a:cubicBezTo>
                    <a:pt x="31" y="88"/>
                    <a:pt x="24" y="111"/>
                    <a:pt x="5" y="124"/>
                  </a:cubicBezTo>
                  <a:cubicBezTo>
                    <a:pt x="7" y="124"/>
                    <a:pt x="10" y="123"/>
                    <a:pt x="13" y="123"/>
                  </a:cubicBezTo>
                  <a:cubicBezTo>
                    <a:pt x="10" y="121"/>
                    <a:pt x="8" y="118"/>
                    <a:pt x="9" y="115"/>
                  </a:cubicBezTo>
                  <a:cubicBezTo>
                    <a:pt x="8" y="114"/>
                    <a:pt x="0" y="115"/>
                    <a:pt x="0" y="117"/>
                  </a:cubicBezTo>
                  <a:cubicBezTo>
                    <a:pt x="0" y="120"/>
                    <a:pt x="1" y="123"/>
                    <a:pt x="4" y="125"/>
                  </a:cubicBezTo>
                  <a:cubicBezTo>
                    <a:pt x="6" y="126"/>
                    <a:pt x="11" y="124"/>
                    <a:pt x="12" y="123"/>
                  </a:cubicBezTo>
                  <a:cubicBezTo>
                    <a:pt x="30" y="111"/>
                    <a:pt x="38" y="90"/>
                    <a:pt x="46" y="72"/>
                  </a:cubicBezTo>
                  <a:cubicBezTo>
                    <a:pt x="57" y="48"/>
                    <a:pt x="65" y="24"/>
                    <a:pt x="77" y="1"/>
                  </a:cubicBezTo>
                  <a:cubicBezTo>
                    <a:pt x="78" y="0"/>
                    <a:pt x="70" y="1"/>
                    <a:pt x="6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5" name="Freeform 38"/>
            <p:cNvSpPr/>
            <p:nvPr/>
          </p:nvSpPr>
          <p:spPr bwMode="auto">
            <a:xfrm>
              <a:off x="2530" y="2205"/>
              <a:ext cx="253" cy="199"/>
            </a:xfrm>
            <a:custGeom>
              <a:avLst/>
              <a:gdLst>
                <a:gd name="T0" fmla="*/ 9 w 107"/>
                <a:gd name="T1" fmla="*/ 13 h 84"/>
                <a:gd name="T2" fmla="*/ 60 w 107"/>
                <a:gd name="T3" fmla="*/ 48 h 84"/>
                <a:gd name="T4" fmla="*/ 97 w 107"/>
                <a:gd name="T5" fmla="*/ 81 h 84"/>
                <a:gd name="T6" fmla="*/ 103 w 107"/>
                <a:gd name="T7" fmla="*/ 77 h 84"/>
                <a:gd name="T8" fmla="*/ 50 w 107"/>
                <a:gd name="T9" fmla="*/ 28 h 84"/>
                <a:gd name="T10" fmla="*/ 5 w 107"/>
                <a:gd name="T11" fmla="*/ 8 h 84"/>
                <a:gd name="T12" fmla="*/ 9 w 107"/>
                <a:gd name="T13" fmla="*/ 13 h 84"/>
              </a:gdLst>
              <a:ahLst/>
              <a:cxnLst>
                <a:cxn ang="0">
                  <a:pos x="T0" y="T1"/>
                </a:cxn>
                <a:cxn ang="0">
                  <a:pos x="T2" y="T3"/>
                </a:cxn>
                <a:cxn ang="0">
                  <a:pos x="T4" y="T5"/>
                </a:cxn>
                <a:cxn ang="0">
                  <a:pos x="T6" y="T7"/>
                </a:cxn>
                <a:cxn ang="0">
                  <a:pos x="T8" y="T9"/>
                </a:cxn>
                <a:cxn ang="0">
                  <a:pos x="T10" y="T11"/>
                </a:cxn>
                <a:cxn ang="0">
                  <a:pos x="T12" y="T13"/>
                </a:cxn>
              </a:cxnLst>
              <a:rect l="0" t="0" r="r" b="b"/>
              <a:pathLst>
                <a:path w="107" h="84">
                  <a:moveTo>
                    <a:pt x="9" y="13"/>
                  </a:moveTo>
                  <a:cubicBezTo>
                    <a:pt x="21" y="6"/>
                    <a:pt x="54" y="41"/>
                    <a:pt x="60" y="48"/>
                  </a:cubicBezTo>
                  <a:cubicBezTo>
                    <a:pt x="72" y="59"/>
                    <a:pt x="84" y="72"/>
                    <a:pt x="97" y="81"/>
                  </a:cubicBezTo>
                  <a:cubicBezTo>
                    <a:pt x="100" y="84"/>
                    <a:pt x="107" y="80"/>
                    <a:pt x="103" y="77"/>
                  </a:cubicBezTo>
                  <a:cubicBezTo>
                    <a:pt x="84" y="63"/>
                    <a:pt x="68" y="44"/>
                    <a:pt x="50" y="28"/>
                  </a:cubicBezTo>
                  <a:cubicBezTo>
                    <a:pt x="40" y="20"/>
                    <a:pt x="20" y="0"/>
                    <a:pt x="5" y="8"/>
                  </a:cubicBezTo>
                  <a:cubicBezTo>
                    <a:pt x="0" y="11"/>
                    <a:pt x="5" y="15"/>
                    <a:pt x="9" y="1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6" name="Freeform 39"/>
            <p:cNvSpPr/>
            <p:nvPr/>
          </p:nvSpPr>
          <p:spPr bwMode="auto">
            <a:xfrm>
              <a:off x="2765" y="2023"/>
              <a:ext cx="191" cy="168"/>
            </a:xfrm>
            <a:custGeom>
              <a:avLst/>
              <a:gdLst>
                <a:gd name="T0" fmla="*/ 9 w 81"/>
                <a:gd name="T1" fmla="*/ 15 h 71"/>
                <a:gd name="T2" fmla="*/ 25 w 81"/>
                <a:gd name="T3" fmla="*/ 15 h 71"/>
                <a:gd name="T4" fmla="*/ 22 w 81"/>
                <a:gd name="T5" fmla="*/ 30 h 71"/>
                <a:gd name="T6" fmla="*/ 22 w 81"/>
                <a:gd name="T7" fmla="*/ 55 h 71"/>
                <a:gd name="T8" fmla="*/ 71 w 81"/>
                <a:gd name="T9" fmla="*/ 71 h 71"/>
                <a:gd name="T10" fmla="*/ 77 w 81"/>
                <a:gd name="T11" fmla="*/ 67 h 71"/>
                <a:gd name="T12" fmla="*/ 35 w 81"/>
                <a:gd name="T13" fmla="*/ 58 h 71"/>
                <a:gd name="T14" fmla="*/ 31 w 81"/>
                <a:gd name="T15" fmla="*/ 23 h 71"/>
                <a:gd name="T16" fmla="*/ 25 w 81"/>
                <a:gd name="T17" fmla="*/ 1 h 71"/>
                <a:gd name="T18" fmla="*/ 1 w 81"/>
                <a:gd name="T19" fmla="*/ 15 h 71"/>
                <a:gd name="T20" fmla="*/ 9 w 81"/>
                <a:gd name="T21" fmla="*/ 1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 h="71">
                  <a:moveTo>
                    <a:pt x="9" y="15"/>
                  </a:moveTo>
                  <a:cubicBezTo>
                    <a:pt x="14" y="8"/>
                    <a:pt x="25" y="3"/>
                    <a:pt x="25" y="15"/>
                  </a:cubicBezTo>
                  <a:cubicBezTo>
                    <a:pt x="24" y="20"/>
                    <a:pt x="23" y="25"/>
                    <a:pt x="22" y="30"/>
                  </a:cubicBezTo>
                  <a:cubicBezTo>
                    <a:pt x="20" y="38"/>
                    <a:pt x="18" y="47"/>
                    <a:pt x="22" y="55"/>
                  </a:cubicBezTo>
                  <a:cubicBezTo>
                    <a:pt x="28" y="70"/>
                    <a:pt x="58" y="69"/>
                    <a:pt x="71" y="71"/>
                  </a:cubicBezTo>
                  <a:cubicBezTo>
                    <a:pt x="74" y="71"/>
                    <a:pt x="81" y="67"/>
                    <a:pt x="77" y="67"/>
                  </a:cubicBezTo>
                  <a:cubicBezTo>
                    <a:pt x="63" y="65"/>
                    <a:pt x="47" y="65"/>
                    <a:pt x="35" y="58"/>
                  </a:cubicBezTo>
                  <a:cubicBezTo>
                    <a:pt x="23" y="51"/>
                    <a:pt x="29" y="34"/>
                    <a:pt x="31" y="23"/>
                  </a:cubicBezTo>
                  <a:cubicBezTo>
                    <a:pt x="33" y="16"/>
                    <a:pt x="37" y="3"/>
                    <a:pt x="25" y="1"/>
                  </a:cubicBezTo>
                  <a:cubicBezTo>
                    <a:pt x="14" y="0"/>
                    <a:pt x="6" y="8"/>
                    <a:pt x="1" y="15"/>
                  </a:cubicBezTo>
                  <a:cubicBezTo>
                    <a:pt x="0" y="18"/>
                    <a:pt x="8" y="17"/>
                    <a:pt x="9" y="1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7" name="Freeform 40"/>
            <p:cNvSpPr/>
            <p:nvPr/>
          </p:nvSpPr>
          <p:spPr bwMode="auto">
            <a:xfrm>
              <a:off x="2980" y="2136"/>
              <a:ext cx="66" cy="244"/>
            </a:xfrm>
            <a:custGeom>
              <a:avLst/>
              <a:gdLst>
                <a:gd name="T0" fmla="*/ 11 w 28"/>
                <a:gd name="T1" fmla="*/ 2 h 103"/>
                <a:gd name="T2" fmla="*/ 19 w 28"/>
                <a:gd name="T3" fmla="*/ 102 h 103"/>
                <a:gd name="T4" fmla="*/ 28 w 28"/>
                <a:gd name="T5" fmla="*/ 100 h 103"/>
                <a:gd name="T6" fmla="*/ 19 w 28"/>
                <a:gd name="T7" fmla="*/ 1 h 103"/>
                <a:gd name="T8" fmla="*/ 11 w 28"/>
                <a:gd name="T9" fmla="*/ 2 h 103"/>
              </a:gdLst>
              <a:ahLst/>
              <a:cxnLst>
                <a:cxn ang="0">
                  <a:pos x="T0" y="T1"/>
                </a:cxn>
                <a:cxn ang="0">
                  <a:pos x="T2" y="T3"/>
                </a:cxn>
                <a:cxn ang="0">
                  <a:pos x="T4" y="T5"/>
                </a:cxn>
                <a:cxn ang="0">
                  <a:pos x="T6" y="T7"/>
                </a:cxn>
                <a:cxn ang="0">
                  <a:pos x="T8" y="T9"/>
                </a:cxn>
              </a:cxnLst>
              <a:rect l="0" t="0" r="r" b="b"/>
              <a:pathLst>
                <a:path w="28" h="103">
                  <a:moveTo>
                    <a:pt x="11" y="2"/>
                  </a:moveTo>
                  <a:cubicBezTo>
                    <a:pt x="0" y="36"/>
                    <a:pt x="14" y="69"/>
                    <a:pt x="19" y="102"/>
                  </a:cubicBezTo>
                  <a:cubicBezTo>
                    <a:pt x="19" y="103"/>
                    <a:pt x="28" y="101"/>
                    <a:pt x="28" y="100"/>
                  </a:cubicBezTo>
                  <a:cubicBezTo>
                    <a:pt x="23" y="67"/>
                    <a:pt x="8" y="34"/>
                    <a:pt x="19" y="1"/>
                  </a:cubicBezTo>
                  <a:cubicBezTo>
                    <a:pt x="20" y="0"/>
                    <a:pt x="12" y="1"/>
                    <a:pt x="11"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8" name="Freeform 41"/>
            <p:cNvSpPr/>
            <p:nvPr/>
          </p:nvSpPr>
          <p:spPr bwMode="auto">
            <a:xfrm>
              <a:off x="2949" y="2229"/>
              <a:ext cx="215" cy="85"/>
            </a:xfrm>
            <a:custGeom>
              <a:avLst/>
              <a:gdLst>
                <a:gd name="T0" fmla="*/ 12 w 91"/>
                <a:gd name="T1" fmla="*/ 29 h 36"/>
                <a:gd name="T2" fmla="*/ 17 w 91"/>
                <a:gd name="T3" fmla="*/ 23 h 36"/>
                <a:gd name="T4" fmla="*/ 41 w 91"/>
                <a:gd name="T5" fmla="*/ 18 h 36"/>
                <a:gd name="T6" fmla="*/ 86 w 91"/>
                <a:gd name="T7" fmla="*/ 7 h 36"/>
                <a:gd name="T8" fmla="*/ 84 w 91"/>
                <a:gd name="T9" fmla="*/ 2 h 36"/>
                <a:gd name="T10" fmla="*/ 3 w 91"/>
                <a:gd name="T11" fmla="*/ 21 h 36"/>
                <a:gd name="T12" fmla="*/ 0 w 91"/>
                <a:gd name="T13" fmla="*/ 24 h 36"/>
                <a:gd name="T14" fmla="*/ 4 w 91"/>
                <a:gd name="T15" fmla="*/ 33 h 36"/>
                <a:gd name="T16" fmla="*/ 12 w 91"/>
                <a:gd name="T17" fmla="*/ 29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1" h="36">
                  <a:moveTo>
                    <a:pt x="12" y="29"/>
                  </a:moveTo>
                  <a:cubicBezTo>
                    <a:pt x="7" y="25"/>
                    <a:pt x="11" y="25"/>
                    <a:pt x="17" y="23"/>
                  </a:cubicBezTo>
                  <a:cubicBezTo>
                    <a:pt x="25" y="21"/>
                    <a:pt x="33" y="20"/>
                    <a:pt x="41" y="18"/>
                  </a:cubicBezTo>
                  <a:cubicBezTo>
                    <a:pt x="56" y="15"/>
                    <a:pt x="71" y="12"/>
                    <a:pt x="86" y="7"/>
                  </a:cubicBezTo>
                  <a:cubicBezTo>
                    <a:pt x="91" y="6"/>
                    <a:pt x="89" y="0"/>
                    <a:pt x="84" y="2"/>
                  </a:cubicBezTo>
                  <a:cubicBezTo>
                    <a:pt x="58" y="10"/>
                    <a:pt x="30" y="14"/>
                    <a:pt x="3" y="21"/>
                  </a:cubicBezTo>
                  <a:cubicBezTo>
                    <a:pt x="2" y="21"/>
                    <a:pt x="0" y="22"/>
                    <a:pt x="0" y="24"/>
                  </a:cubicBezTo>
                  <a:cubicBezTo>
                    <a:pt x="0" y="28"/>
                    <a:pt x="1" y="30"/>
                    <a:pt x="4" y="33"/>
                  </a:cubicBezTo>
                  <a:cubicBezTo>
                    <a:pt x="7" y="36"/>
                    <a:pt x="15" y="32"/>
                    <a:pt x="12"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79" name="Freeform 42"/>
            <p:cNvSpPr/>
            <p:nvPr/>
          </p:nvSpPr>
          <p:spPr bwMode="auto">
            <a:xfrm>
              <a:off x="3143" y="2160"/>
              <a:ext cx="227" cy="483"/>
            </a:xfrm>
            <a:custGeom>
              <a:avLst/>
              <a:gdLst>
                <a:gd name="T0" fmla="*/ 11 w 96"/>
                <a:gd name="T1" fmla="*/ 4 h 204"/>
                <a:gd name="T2" fmla="*/ 43 w 96"/>
                <a:gd name="T3" fmla="*/ 28 h 204"/>
                <a:gd name="T4" fmla="*/ 80 w 96"/>
                <a:gd name="T5" fmla="*/ 28 h 204"/>
                <a:gd name="T6" fmla="*/ 82 w 96"/>
                <a:gd name="T7" fmla="*/ 78 h 204"/>
                <a:gd name="T8" fmla="*/ 65 w 96"/>
                <a:gd name="T9" fmla="*/ 164 h 204"/>
                <a:gd name="T10" fmla="*/ 24 w 96"/>
                <a:gd name="T11" fmla="*/ 185 h 204"/>
                <a:gd name="T12" fmla="*/ 13 w 96"/>
                <a:gd name="T13" fmla="*/ 144 h 204"/>
                <a:gd name="T14" fmla="*/ 59 w 96"/>
                <a:gd name="T15" fmla="*/ 83 h 204"/>
                <a:gd name="T16" fmla="*/ 51 w 96"/>
                <a:gd name="T17" fmla="*/ 83 h 204"/>
                <a:gd name="T18" fmla="*/ 5 w 96"/>
                <a:gd name="T19" fmla="*/ 145 h 204"/>
                <a:gd name="T20" fmla="*/ 30 w 96"/>
                <a:gd name="T21" fmla="*/ 196 h 204"/>
                <a:gd name="T22" fmla="*/ 81 w 96"/>
                <a:gd name="T23" fmla="*/ 132 h 204"/>
                <a:gd name="T24" fmla="*/ 91 w 96"/>
                <a:gd name="T25" fmla="*/ 69 h 204"/>
                <a:gd name="T26" fmla="*/ 86 w 96"/>
                <a:gd name="T27" fmla="*/ 22 h 204"/>
                <a:gd name="T28" fmla="*/ 19 w 96"/>
                <a:gd name="T29" fmla="*/ 3 h 204"/>
                <a:gd name="T30" fmla="*/ 11 w 96"/>
                <a:gd name="T31" fmla="*/ 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6" h="204">
                  <a:moveTo>
                    <a:pt x="11" y="4"/>
                  </a:moveTo>
                  <a:cubicBezTo>
                    <a:pt x="3" y="30"/>
                    <a:pt x="20" y="34"/>
                    <a:pt x="43" y="28"/>
                  </a:cubicBezTo>
                  <a:cubicBezTo>
                    <a:pt x="55" y="25"/>
                    <a:pt x="73" y="14"/>
                    <a:pt x="80" y="28"/>
                  </a:cubicBezTo>
                  <a:cubicBezTo>
                    <a:pt x="87" y="43"/>
                    <a:pt x="84" y="63"/>
                    <a:pt x="82" y="78"/>
                  </a:cubicBezTo>
                  <a:cubicBezTo>
                    <a:pt x="79" y="106"/>
                    <a:pt x="76" y="138"/>
                    <a:pt x="65" y="164"/>
                  </a:cubicBezTo>
                  <a:cubicBezTo>
                    <a:pt x="60" y="178"/>
                    <a:pt x="41" y="202"/>
                    <a:pt x="24" y="185"/>
                  </a:cubicBezTo>
                  <a:cubicBezTo>
                    <a:pt x="14" y="175"/>
                    <a:pt x="12" y="157"/>
                    <a:pt x="13" y="144"/>
                  </a:cubicBezTo>
                  <a:cubicBezTo>
                    <a:pt x="17" y="120"/>
                    <a:pt x="43" y="101"/>
                    <a:pt x="59" y="83"/>
                  </a:cubicBezTo>
                  <a:cubicBezTo>
                    <a:pt x="62" y="80"/>
                    <a:pt x="53" y="81"/>
                    <a:pt x="51" y="83"/>
                  </a:cubicBezTo>
                  <a:cubicBezTo>
                    <a:pt x="34" y="102"/>
                    <a:pt x="12" y="120"/>
                    <a:pt x="5" y="145"/>
                  </a:cubicBezTo>
                  <a:cubicBezTo>
                    <a:pt x="0" y="163"/>
                    <a:pt x="10" y="191"/>
                    <a:pt x="30" y="196"/>
                  </a:cubicBezTo>
                  <a:cubicBezTo>
                    <a:pt x="65" y="204"/>
                    <a:pt x="77" y="154"/>
                    <a:pt x="81" y="132"/>
                  </a:cubicBezTo>
                  <a:cubicBezTo>
                    <a:pt x="86" y="111"/>
                    <a:pt x="90" y="90"/>
                    <a:pt x="91" y="69"/>
                  </a:cubicBezTo>
                  <a:cubicBezTo>
                    <a:pt x="93" y="55"/>
                    <a:pt x="96" y="33"/>
                    <a:pt x="86" y="22"/>
                  </a:cubicBezTo>
                  <a:cubicBezTo>
                    <a:pt x="68" y="0"/>
                    <a:pt x="4" y="54"/>
                    <a:pt x="19" y="3"/>
                  </a:cubicBezTo>
                  <a:cubicBezTo>
                    <a:pt x="20" y="0"/>
                    <a:pt x="11" y="1"/>
                    <a:pt x="1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0" name="Freeform 43"/>
            <p:cNvSpPr/>
            <p:nvPr/>
          </p:nvSpPr>
          <p:spPr bwMode="auto">
            <a:xfrm>
              <a:off x="3411" y="2044"/>
              <a:ext cx="184" cy="168"/>
            </a:xfrm>
            <a:custGeom>
              <a:avLst/>
              <a:gdLst>
                <a:gd name="T0" fmla="*/ 5 w 78"/>
                <a:gd name="T1" fmla="*/ 5 h 71"/>
                <a:gd name="T2" fmla="*/ 17 w 78"/>
                <a:gd name="T3" fmla="*/ 29 h 71"/>
                <a:gd name="T4" fmla="*/ 23 w 78"/>
                <a:gd name="T5" fmla="*/ 54 h 71"/>
                <a:gd name="T6" fmla="*/ 71 w 78"/>
                <a:gd name="T7" fmla="*/ 66 h 71"/>
                <a:gd name="T8" fmla="*/ 72 w 78"/>
                <a:gd name="T9" fmla="*/ 61 h 71"/>
                <a:gd name="T10" fmla="*/ 37 w 78"/>
                <a:gd name="T11" fmla="*/ 58 h 71"/>
                <a:gd name="T12" fmla="*/ 26 w 78"/>
                <a:gd name="T13" fmla="*/ 31 h 71"/>
                <a:gd name="T14" fmla="*/ 9 w 78"/>
                <a:gd name="T15" fmla="*/ 0 h 71"/>
                <a:gd name="T16" fmla="*/ 5 w 78"/>
                <a:gd name="T17" fmla="*/ 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71">
                  <a:moveTo>
                    <a:pt x="5" y="5"/>
                  </a:moveTo>
                  <a:cubicBezTo>
                    <a:pt x="17" y="6"/>
                    <a:pt x="17" y="21"/>
                    <a:pt x="17" y="29"/>
                  </a:cubicBezTo>
                  <a:cubicBezTo>
                    <a:pt x="18" y="38"/>
                    <a:pt x="18" y="46"/>
                    <a:pt x="23" y="54"/>
                  </a:cubicBezTo>
                  <a:cubicBezTo>
                    <a:pt x="33" y="71"/>
                    <a:pt x="55" y="68"/>
                    <a:pt x="71" y="66"/>
                  </a:cubicBezTo>
                  <a:cubicBezTo>
                    <a:pt x="75" y="65"/>
                    <a:pt x="78" y="61"/>
                    <a:pt x="72" y="61"/>
                  </a:cubicBezTo>
                  <a:cubicBezTo>
                    <a:pt x="60" y="63"/>
                    <a:pt x="47" y="66"/>
                    <a:pt x="37" y="58"/>
                  </a:cubicBezTo>
                  <a:cubicBezTo>
                    <a:pt x="28" y="52"/>
                    <a:pt x="26" y="41"/>
                    <a:pt x="26" y="31"/>
                  </a:cubicBezTo>
                  <a:cubicBezTo>
                    <a:pt x="26" y="18"/>
                    <a:pt x="26" y="2"/>
                    <a:pt x="9" y="0"/>
                  </a:cubicBezTo>
                  <a:cubicBezTo>
                    <a:pt x="6" y="0"/>
                    <a:pt x="0" y="4"/>
                    <a:pt x="5"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1" name="Freeform 44"/>
            <p:cNvSpPr/>
            <p:nvPr/>
          </p:nvSpPr>
          <p:spPr bwMode="auto">
            <a:xfrm>
              <a:off x="3626" y="2262"/>
              <a:ext cx="199" cy="16"/>
            </a:xfrm>
            <a:custGeom>
              <a:avLst/>
              <a:gdLst>
                <a:gd name="T0" fmla="*/ 9 w 84"/>
                <a:gd name="T1" fmla="*/ 5 h 7"/>
                <a:gd name="T2" fmla="*/ 45 w 84"/>
                <a:gd name="T3" fmla="*/ 5 h 7"/>
                <a:gd name="T4" fmla="*/ 75 w 84"/>
                <a:gd name="T5" fmla="*/ 7 h 7"/>
                <a:gd name="T6" fmla="*/ 80 w 84"/>
                <a:gd name="T7" fmla="*/ 4 h 7"/>
                <a:gd name="T8" fmla="*/ 28 w 84"/>
                <a:gd name="T9" fmla="*/ 1 h 7"/>
                <a:gd name="T10" fmla="*/ 1 w 84"/>
                <a:gd name="T11" fmla="*/ 6 h 7"/>
                <a:gd name="T12" fmla="*/ 9 w 84"/>
                <a:gd name="T13" fmla="*/ 5 h 7"/>
              </a:gdLst>
              <a:ahLst/>
              <a:cxnLst>
                <a:cxn ang="0">
                  <a:pos x="T0" y="T1"/>
                </a:cxn>
                <a:cxn ang="0">
                  <a:pos x="T2" y="T3"/>
                </a:cxn>
                <a:cxn ang="0">
                  <a:pos x="T4" y="T5"/>
                </a:cxn>
                <a:cxn ang="0">
                  <a:pos x="T6" y="T7"/>
                </a:cxn>
                <a:cxn ang="0">
                  <a:pos x="T8" y="T9"/>
                </a:cxn>
                <a:cxn ang="0">
                  <a:pos x="T10" y="T11"/>
                </a:cxn>
                <a:cxn ang="0">
                  <a:pos x="T12" y="T13"/>
                </a:cxn>
              </a:cxnLst>
              <a:rect l="0" t="0" r="r" b="b"/>
              <a:pathLst>
                <a:path w="84" h="7">
                  <a:moveTo>
                    <a:pt x="9" y="5"/>
                  </a:moveTo>
                  <a:cubicBezTo>
                    <a:pt x="13" y="0"/>
                    <a:pt x="39" y="5"/>
                    <a:pt x="45" y="5"/>
                  </a:cubicBezTo>
                  <a:cubicBezTo>
                    <a:pt x="55" y="6"/>
                    <a:pt x="65" y="7"/>
                    <a:pt x="75" y="7"/>
                  </a:cubicBezTo>
                  <a:cubicBezTo>
                    <a:pt x="77" y="7"/>
                    <a:pt x="84" y="4"/>
                    <a:pt x="80" y="4"/>
                  </a:cubicBezTo>
                  <a:cubicBezTo>
                    <a:pt x="63" y="4"/>
                    <a:pt x="46" y="1"/>
                    <a:pt x="28" y="1"/>
                  </a:cubicBezTo>
                  <a:cubicBezTo>
                    <a:pt x="21" y="1"/>
                    <a:pt x="6" y="0"/>
                    <a:pt x="1" y="6"/>
                  </a:cubicBezTo>
                  <a:cubicBezTo>
                    <a:pt x="0" y="7"/>
                    <a:pt x="8" y="7"/>
                    <a:pt x="9"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2" name="Freeform 45"/>
            <p:cNvSpPr/>
            <p:nvPr/>
          </p:nvSpPr>
          <p:spPr bwMode="auto">
            <a:xfrm>
              <a:off x="3960" y="2120"/>
              <a:ext cx="104" cy="310"/>
            </a:xfrm>
            <a:custGeom>
              <a:avLst/>
              <a:gdLst>
                <a:gd name="T0" fmla="*/ 9 w 44"/>
                <a:gd name="T1" fmla="*/ 66 h 131"/>
                <a:gd name="T2" fmla="*/ 18 w 44"/>
                <a:gd name="T3" fmla="*/ 5 h 131"/>
                <a:gd name="T4" fmla="*/ 9 w 44"/>
                <a:gd name="T5" fmla="*/ 6 h 131"/>
                <a:gd name="T6" fmla="*/ 22 w 44"/>
                <a:gd name="T7" fmla="*/ 76 h 131"/>
                <a:gd name="T8" fmla="*/ 34 w 44"/>
                <a:gd name="T9" fmla="*/ 128 h 131"/>
                <a:gd name="T10" fmla="*/ 41 w 44"/>
                <a:gd name="T11" fmla="*/ 125 h 131"/>
                <a:gd name="T12" fmla="*/ 30 w 44"/>
                <a:gd name="T13" fmla="*/ 69 h 131"/>
                <a:gd name="T14" fmla="*/ 18 w 44"/>
                <a:gd name="T15" fmla="*/ 4 h 131"/>
                <a:gd name="T16" fmla="*/ 9 w 44"/>
                <a:gd name="T17" fmla="*/ 5 h 131"/>
                <a:gd name="T18" fmla="*/ 1 w 44"/>
                <a:gd name="T19" fmla="*/ 65 h 131"/>
                <a:gd name="T20" fmla="*/ 9 w 44"/>
                <a:gd name="T21" fmla="*/ 66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 h="131">
                  <a:moveTo>
                    <a:pt x="9" y="66"/>
                  </a:moveTo>
                  <a:cubicBezTo>
                    <a:pt x="17" y="46"/>
                    <a:pt x="18" y="26"/>
                    <a:pt x="18" y="5"/>
                  </a:cubicBezTo>
                  <a:cubicBezTo>
                    <a:pt x="15" y="5"/>
                    <a:pt x="12" y="6"/>
                    <a:pt x="9" y="6"/>
                  </a:cubicBezTo>
                  <a:cubicBezTo>
                    <a:pt x="16" y="29"/>
                    <a:pt x="18" y="53"/>
                    <a:pt x="22" y="76"/>
                  </a:cubicBezTo>
                  <a:cubicBezTo>
                    <a:pt x="25" y="95"/>
                    <a:pt x="23" y="112"/>
                    <a:pt x="34" y="128"/>
                  </a:cubicBezTo>
                  <a:cubicBezTo>
                    <a:pt x="36" y="131"/>
                    <a:pt x="44" y="128"/>
                    <a:pt x="41" y="125"/>
                  </a:cubicBezTo>
                  <a:cubicBezTo>
                    <a:pt x="30" y="108"/>
                    <a:pt x="33" y="88"/>
                    <a:pt x="30" y="69"/>
                  </a:cubicBezTo>
                  <a:cubicBezTo>
                    <a:pt x="26" y="47"/>
                    <a:pt x="24" y="25"/>
                    <a:pt x="18" y="4"/>
                  </a:cubicBezTo>
                  <a:cubicBezTo>
                    <a:pt x="16" y="0"/>
                    <a:pt x="9" y="2"/>
                    <a:pt x="9" y="5"/>
                  </a:cubicBezTo>
                  <a:cubicBezTo>
                    <a:pt x="9" y="26"/>
                    <a:pt x="9" y="46"/>
                    <a:pt x="1" y="65"/>
                  </a:cubicBezTo>
                  <a:cubicBezTo>
                    <a:pt x="0" y="70"/>
                    <a:pt x="8" y="70"/>
                    <a:pt x="9" y="6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3" name="Freeform 46"/>
            <p:cNvSpPr/>
            <p:nvPr/>
          </p:nvSpPr>
          <p:spPr bwMode="auto">
            <a:xfrm>
              <a:off x="4177" y="2174"/>
              <a:ext cx="239" cy="64"/>
            </a:xfrm>
            <a:custGeom>
              <a:avLst/>
              <a:gdLst>
                <a:gd name="T0" fmla="*/ 11 w 101"/>
                <a:gd name="T1" fmla="*/ 8 h 27"/>
                <a:gd name="T2" fmla="*/ 8 w 101"/>
                <a:gd name="T3" fmla="*/ 10 h 27"/>
                <a:gd name="T4" fmla="*/ 7 w 101"/>
                <a:gd name="T5" fmla="*/ 14 h 27"/>
                <a:gd name="T6" fmla="*/ 91 w 101"/>
                <a:gd name="T7" fmla="*/ 25 h 27"/>
                <a:gd name="T8" fmla="*/ 99 w 101"/>
                <a:gd name="T9" fmla="*/ 22 h 27"/>
                <a:gd name="T10" fmla="*/ 6 w 101"/>
                <a:gd name="T11" fmla="*/ 10 h 27"/>
                <a:gd name="T12" fmla="*/ 5 w 101"/>
                <a:gd name="T13" fmla="*/ 15 h 27"/>
                <a:gd name="T14" fmla="*/ 18 w 101"/>
                <a:gd name="T15" fmla="*/ 9 h 27"/>
                <a:gd name="T16" fmla="*/ 11 w 101"/>
                <a:gd name="T1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27">
                  <a:moveTo>
                    <a:pt x="11" y="8"/>
                  </a:moveTo>
                  <a:cubicBezTo>
                    <a:pt x="10" y="9"/>
                    <a:pt x="9" y="9"/>
                    <a:pt x="8" y="10"/>
                  </a:cubicBezTo>
                  <a:cubicBezTo>
                    <a:pt x="7" y="12"/>
                    <a:pt x="7" y="13"/>
                    <a:pt x="7" y="14"/>
                  </a:cubicBezTo>
                  <a:cubicBezTo>
                    <a:pt x="32" y="7"/>
                    <a:pt x="72" y="5"/>
                    <a:pt x="91" y="25"/>
                  </a:cubicBezTo>
                  <a:cubicBezTo>
                    <a:pt x="93" y="27"/>
                    <a:pt x="101" y="24"/>
                    <a:pt x="99" y="22"/>
                  </a:cubicBezTo>
                  <a:cubicBezTo>
                    <a:pt x="78" y="0"/>
                    <a:pt x="33" y="2"/>
                    <a:pt x="6" y="10"/>
                  </a:cubicBezTo>
                  <a:cubicBezTo>
                    <a:pt x="3" y="11"/>
                    <a:pt x="0" y="15"/>
                    <a:pt x="5" y="15"/>
                  </a:cubicBezTo>
                  <a:cubicBezTo>
                    <a:pt x="10" y="14"/>
                    <a:pt x="13" y="13"/>
                    <a:pt x="18" y="9"/>
                  </a:cubicBezTo>
                  <a:cubicBezTo>
                    <a:pt x="21" y="6"/>
                    <a:pt x="13" y="6"/>
                    <a:pt x="11" y="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4" name="Freeform 47"/>
            <p:cNvSpPr/>
            <p:nvPr/>
          </p:nvSpPr>
          <p:spPr bwMode="auto">
            <a:xfrm>
              <a:off x="4222" y="2286"/>
              <a:ext cx="223" cy="45"/>
            </a:xfrm>
            <a:custGeom>
              <a:avLst/>
              <a:gdLst>
                <a:gd name="T0" fmla="*/ 5 w 94"/>
                <a:gd name="T1" fmla="*/ 10 h 19"/>
                <a:gd name="T2" fmla="*/ 89 w 94"/>
                <a:gd name="T3" fmla="*/ 6 h 19"/>
                <a:gd name="T4" fmla="*/ 87 w 94"/>
                <a:gd name="T5" fmla="*/ 0 h 19"/>
                <a:gd name="T6" fmla="*/ 10 w 94"/>
                <a:gd name="T7" fmla="*/ 4 h 19"/>
                <a:gd name="T8" fmla="*/ 5 w 94"/>
                <a:gd name="T9" fmla="*/ 10 h 19"/>
              </a:gdLst>
              <a:ahLst/>
              <a:cxnLst>
                <a:cxn ang="0">
                  <a:pos x="T0" y="T1"/>
                </a:cxn>
                <a:cxn ang="0">
                  <a:pos x="T2" y="T3"/>
                </a:cxn>
                <a:cxn ang="0">
                  <a:pos x="T4" y="T5"/>
                </a:cxn>
                <a:cxn ang="0">
                  <a:pos x="T6" y="T7"/>
                </a:cxn>
                <a:cxn ang="0">
                  <a:pos x="T8" y="T9"/>
                </a:cxn>
              </a:cxnLst>
              <a:rect l="0" t="0" r="r" b="b"/>
              <a:pathLst>
                <a:path w="94" h="19">
                  <a:moveTo>
                    <a:pt x="5" y="10"/>
                  </a:moveTo>
                  <a:cubicBezTo>
                    <a:pt x="32" y="19"/>
                    <a:pt x="62" y="11"/>
                    <a:pt x="89" y="6"/>
                  </a:cubicBezTo>
                  <a:cubicBezTo>
                    <a:pt x="94" y="5"/>
                    <a:pt x="93" y="0"/>
                    <a:pt x="87" y="0"/>
                  </a:cubicBezTo>
                  <a:cubicBezTo>
                    <a:pt x="63" y="4"/>
                    <a:pt x="34" y="12"/>
                    <a:pt x="10" y="4"/>
                  </a:cubicBezTo>
                  <a:cubicBezTo>
                    <a:pt x="6" y="3"/>
                    <a:pt x="0" y="8"/>
                    <a:pt x="5" y="1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5" name="Freeform 48"/>
            <p:cNvSpPr/>
            <p:nvPr/>
          </p:nvSpPr>
          <p:spPr bwMode="auto">
            <a:xfrm>
              <a:off x="4561" y="2108"/>
              <a:ext cx="229" cy="317"/>
            </a:xfrm>
            <a:custGeom>
              <a:avLst/>
              <a:gdLst>
                <a:gd name="T0" fmla="*/ 11 w 97"/>
                <a:gd name="T1" fmla="*/ 0 h 134"/>
                <a:gd name="T2" fmla="*/ 7 w 97"/>
                <a:gd name="T3" fmla="*/ 0 h 134"/>
                <a:gd name="T4" fmla="*/ 5 w 97"/>
                <a:gd name="T5" fmla="*/ 5 h 134"/>
                <a:gd name="T6" fmla="*/ 24 w 97"/>
                <a:gd name="T7" fmla="*/ 102 h 134"/>
                <a:gd name="T8" fmla="*/ 94 w 97"/>
                <a:gd name="T9" fmla="*/ 110 h 134"/>
                <a:gd name="T10" fmla="*/ 87 w 97"/>
                <a:gd name="T11" fmla="*/ 108 h 134"/>
                <a:gd name="T12" fmla="*/ 37 w 97"/>
                <a:gd name="T13" fmla="*/ 110 h 134"/>
                <a:gd name="T14" fmla="*/ 35 w 97"/>
                <a:gd name="T15" fmla="*/ 84 h 134"/>
                <a:gd name="T16" fmla="*/ 48 w 97"/>
                <a:gd name="T17" fmla="*/ 37 h 134"/>
                <a:gd name="T18" fmla="*/ 8 w 97"/>
                <a:gd name="T19" fmla="*/ 0 h 134"/>
                <a:gd name="T20" fmla="*/ 6 w 97"/>
                <a:gd name="T21" fmla="*/ 5 h 134"/>
                <a:gd name="T22" fmla="*/ 8 w 97"/>
                <a:gd name="T23" fmla="*/ 5 h 134"/>
                <a:gd name="T24" fmla="*/ 11 w 97"/>
                <a:gd name="T25" fmla="*/ 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134">
                  <a:moveTo>
                    <a:pt x="11" y="0"/>
                  </a:moveTo>
                  <a:cubicBezTo>
                    <a:pt x="10" y="0"/>
                    <a:pt x="8" y="0"/>
                    <a:pt x="7" y="0"/>
                  </a:cubicBezTo>
                  <a:cubicBezTo>
                    <a:pt x="4" y="0"/>
                    <a:pt x="0" y="4"/>
                    <a:pt x="5" y="5"/>
                  </a:cubicBezTo>
                  <a:cubicBezTo>
                    <a:pt x="68" y="10"/>
                    <a:pt x="23" y="68"/>
                    <a:pt x="24" y="102"/>
                  </a:cubicBezTo>
                  <a:cubicBezTo>
                    <a:pt x="26" y="134"/>
                    <a:pt x="79" y="126"/>
                    <a:pt x="94" y="110"/>
                  </a:cubicBezTo>
                  <a:cubicBezTo>
                    <a:pt x="97" y="106"/>
                    <a:pt x="89" y="105"/>
                    <a:pt x="87" y="108"/>
                  </a:cubicBezTo>
                  <a:cubicBezTo>
                    <a:pt x="75" y="122"/>
                    <a:pt x="51" y="123"/>
                    <a:pt x="37" y="110"/>
                  </a:cubicBezTo>
                  <a:cubicBezTo>
                    <a:pt x="30" y="104"/>
                    <a:pt x="33" y="92"/>
                    <a:pt x="35" y="84"/>
                  </a:cubicBezTo>
                  <a:cubicBezTo>
                    <a:pt x="39" y="68"/>
                    <a:pt x="45" y="53"/>
                    <a:pt x="48" y="37"/>
                  </a:cubicBezTo>
                  <a:cubicBezTo>
                    <a:pt x="52" y="11"/>
                    <a:pt x="31" y="2"/>
                    <a:pt x="8" y="0"/>
                  </a:cubicBezTo>
                  <a:cubicBezTo>
                    <a:pt x="7" y="1"/>
                    <a:pt x="7" y="3"/>
                    <a:pt x="6" y="5"/>
                  </a:cubicBezTo>
                  <a:cubicBezTo>
                    <a:pt x="7" y="5"/>
                    <a:pt x="8" y="5"/>
                    <a:pt x="8" y="5"/>
                  </a:cubicBezTo>
                  <a:cubicBezTo>
                    <a:pt x="12" y="5"/>
                    <a:pt x="17" y="0"/>
                    <a:pt x="11" y="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6" name="Freeform 49"/>
            <p:cNvSpPr/>
            <p:nvPr/>
          </p:nvSpPr>
          <p:spPr bwMode="auto">
            <a:xfrm>
              <a:off x="4584" y="2236"/>
              <a:ext cx="152" cy="38"/>
            </a:xfrm>
            <a:custGeom>
              <a:avLst/>
              <a:gdLst>
                <a:gd name="T0" fmla="*/ 8 w 64"/>
                <a:gd name="T1" fmla="*/ 12 h 16"/>
                <a:gd name="T2" fmla="*/ 8 w 64"/>
                <a:gd name="T3" fmla="*/ 8 h 16"/>
                <a:gd name="T4" fmla="*/ 5 w 64"/>
                <a:gd name="T5" fmla="*/ 10 h 16"/>
                <a:gd name="T6" fmla="*/ 55 w 64"/>
                <a:gd name="T7" fmla="*/ 7 h 16"/>
                <a:gd name="T8" fmla="*/ 58 w 64"/>
                <a:gd name="T9" fmla="*/ 3 h 16"/>
                <a:gd name="T10" fmla="*/ 2 w 64"/>
                <a:gd name="T11" fmla="*/ 8 h 16"/>
                <a:gd name="T12" fmla="*/ 0 w 64"/>
                <a:gd name="T13" fmla="*/ 10 h 16"/>
                <a:gd name="T14" fmla="*/ 0 w 64"/>
                <a:gd name="T15" fmla="*/ 14 h 16"/>
                <a:gd name="T16" fmla="*/ 8 w 64"/>
                <a:gd name="T17"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6">
                  <a:moveTo>
                    <a:pt x="8" y="12"/>
                  </a:moveTo>
                  <a:cubicBezTo>
                    <a:pt x="8" y="8"/>
                    <a:pt x="8" y="8"/>
                    <a:pt x="8" y="8"/>
                  </a:cubicBezTo>
                  <a:cubicBezTo>
                    <a:pt x="7" y="9"/>
                    <a:pt x="6" y="10"/>
                    <a:pt x="5" y="10"/>
                  </a:cubicBezTo>
                  <a:cubicBezTo>
                    <a:pt x="21" y="4"/>
                    <a:pt x="38" y="7"/>
                    <a:pt x="55" y="7"/>
                  </a:cubicBezTo>
                  <a:cubicBezTo>
                    <a:pt x="57" y="7"/>
                    <a:pt x="64" y="3"/>
                    <a:pt x="58" y="3"/>
                  </a:cubicBezTo>
                  <a:cubicBezTo>
                    <a:pt x="39" y="3"/>
                    <a:pt x="20" y="0"/>
                    <a:pt x="2" y="8"/>
                  </a:cubicBezTo>
                  <a:cubicBezTo>
                    <a:pt x="1" y="8"/>
                    <a:pt x="0" y="9"/>
                    <a:pt x="0" y="10"/>
                  </a:cubicBezTo>
                  <a:cubicBezTo>
                    <a:pt x="0" y="14"/>
                    <a:pt x="0" y="14"/>
                    <a:pt x="0" y="14"/>
                  </a:cubicBezTo>
                  <a:cubicBezTo>
                    <a:pt x="0" y="16"/>
                    <a:pt x="8" y="15"/>
                    <a:pt x="8" y="1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7" name="Freeform 50"/>
            <p:cNvSpPr/>
            <p:nvPr/>
          </p:nvSpPr>
          <p:spPr bwMode="auto">
            <a:xfrm>
              <a:off x="2599" y="2783"/>
              <a:ext cx="182" cy="282"/>
            </a:xfrm>
            <a:custGeom>
              <a:avLst/>
              <a:gdLst>
                <a:gd name="T0" fmla="*/ 67 w 77"/>
                <a:gd name="T1" fmla="*/ 3 h 119"/>
                <a:gd name="T2" fmla="*/ 34 w 77"/>
                <a:gd name="T3" fmla="*/ 66 h 119"/>
                <a:gd name="T4" fmla="*/ 7 w 77"/>
                <a:gd name="T5" fmla="*/ 115 h 119"/>
                <a:gd name="T6" fmla="*/ 6 w 77"/>
                <a:gd name="T7" fmla="*/ 118 h 119"/>
                <a:gd name="T8" fmla="*/ 35 w 77"/>
                <a:gd name="T9" fmla="*/ 87 h 119"/>
                <a:gd name="T10" fmla="*/ 75 w 77"/>
                <a:gd name="T11" fmla="*/ 2 h 119"/>
                <a:gd name="T12" fmla="*/ 67 w 77"/>
                <a:gd name="T13" fmla="*/ 3 h 119"/>
              </a:gdLst>
              <a:ahLst/>
              <a:cxnLst>
                <a:cxn ang="0">
                  <a:pos x="T0" y="T1"/>
                </a:cxn>
                <a:cxn ang="0">
                  <a:pos x="T2" y="T3"/>
                </a:cxn>
                <a:cxn ang="0">
                  <a:pos x="T4" y="T5"/>
                </a:cxn>
                <a:cxn ang="0">
                  <a:pos x="T6" y="T7"/>
                </a:cxn>
                <a:cxn ang="0">
                  <a:pos x="T8" y="T9"/>
                </a:cxn>
                <a:cxn ang="0">
                  <a:pos x="T10" y="T11"/>
                </a:cxn>
                <a:cxn ang="0">
                  <a:pos x="T12" y="T13"/>
                </a:cxn>
              </a:cxnLst>
              <a:rect l="0" t="0" r="r" b="b"/>
              <a:pathLst>
                <a:path w="77" h="119">
                  <a:moveTo>
                    <a:pt x="67" y="3"/>
                  </a:moveTo>
                  <a:cubicBezTo>
                    <a:pt x="52" y="22"/>
                    <a:pt x="41" y="43"/>
                    <a:pt x="34" y="66"/>
                  </a:cubicBezTo>
                  <a:cubicBezTo>
                    <a:pt x="30" y="79"/>
                    <a:pt x="25" y="113"/>
                    <a:pt x="7" y="115"/>
                  </a:cubicBezTo>
                  <a:cubicBezTo>
                    <a:pt x="4" y="116"/>
                    <a:pt x="0" y="119"/>
                    <a:pt x="6" y="118"/>
                  </a:cubicBezTo>
                  <a:cubicBezTo>
                    <a:pt x="23" y="116"/>
                    <a:pt x="30" y="102"/>
                    <a:pt x="35" y="87"/>
                  </a:cubicBezTo>
                  <a:cubicBezTo>
                    <a:pt x="47" y="57"/>
                    <a:pt x="54" y="29"/>
                    <a:pt x="75" y="2"/>
                  </a:cubicBezTo>
                  <a:cubicBezTo>
                    <a:pt x="77" y="0"/>
                    <a:pt x="69" y="1"/>
                    <a:pt x="67"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8" name="Freeform 51"/>
            <p:cNvSpPr/>
            <p:nvPr/>
          </p:nvSpPr>
          <p:spPr bwMode="auto">
            <a:xfrm>
              <a:off x="2568" y="2871"/>
              <a:ext cx="253" cy="120"/>
            </a:xfrm>
            <a:custGeom>
              <a:avLst/>
              <a:gdLst>
                <a:gd name="T0" fmla="*/ 10 w 107"/>
                <a:gd name="T1" fmla="*/ 8 h 51"/>
                <a:gd name="T2" fmla="*/ 58 w 107"/>
                <a:gd name="T3" fmla="*/ 31 h 51"/>
                <a:gd name="T4" fmla="*/ 97 w 107"/>
                <a:gd name="T5" fmla="*/ 51 h 51"/>
                <a:gd name="T6" fmla="*/ 104 w 107"/>
                <a:gd name="T7" fmla="*/ 48 h 51"/>
                <a:gd name="T8" fmla="*/ 41 w 107"/>
                <a:gd name="T9" fmla="*/ 13 h 51"/>
                <a:gd name="T10" fmla="*/ 5 w 107"/>
                <a:gd name="T11" fmla="*/ 7 h 51"/>
                <a:gd name="T12" fmla="*/ 10 w 107"/>
                <a:gd name="T13" fmla="*/ 8 h 51"/>
              </a:gdLst>
              <a:ahLst/>
              <a:cxnLst>
                <a:cxn ang="0">
                  <a:pos x="T0" y="T1"/>
                </a:cxn>
                <a:cxn ang="0">
                  <a:pos x="T2" y="T3"/>
                </a:cxn>
                <a:cxn ang="0">
                  <a:pos x="T4" y="T5"/>
                </a:cxn>
                <a:cxn ang="0">
                  <a:pos x="T6" y="T7"/>
                </a:cxn>
                <a:cxn ang="0">
                  <a:pos x="T8" y="T9"/>
                </a:cxn>
                <a:cxn ang="0">
                  <a:pos x="T10" y="T11"/>
                </a:cxn>
                <a:cxn ang="0">
                  <a:pos x="T12" y="T13"/>
                </a:cxn>
              </a:cxnLst>
              <a:rect l="0" t="0" r="r" b="b"/>
              <a:pathLst>
                <a:path w="107" h="51">
                  <a:moveTo>
                    <a:pt x="10" y="8"/>
                  </a:moveTo>
                  <a:cubicBezTo>
                    <a:pt x="21" y="2"/>
                    <a:pt x="49" y="26"/>
                    <a:pt x="58" y="31"/>
                  </a:cubicBezTo>
                  <a:cubicBezTo>
                    <a:pt x="70" y="39"/>
                    <a:pt x="83" y="48"/>
                    <a:pt x="97" y="51"/>
                  </a:cubicBezTo>
                  <a:cubicBezTo>
                    <a:pt x="99" y="51"/>
                    <a:pt x="107" y="48"/>
                    <a:pt x="104" y="48"/>
                  </a:cubicBezTo>
                  <a:cubicBezTo>
                    <a:pt x="81" y="43"/>
                    <a:pt x="61" y="24"/>
                    <a:pt x="41" y="13"/>
                  </a:cubicBezTo>
                  <a:cubicBezTo>
                    <a:pt x="30" y="7"/>
                    <a:pt x="17" y="0"/>
                    <a:pt x="5" y="7"/>
                  </a:cubicBezTo>
                  <a:cubicBezTo>
                    <a:pt x="0" y="9"/>
                    <a:pt x="8" y="9"/>
                    <a:pt x="10" y="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89" name="Freeform 52"/>
            <p:cNvSpPr/>
            <p:nvPr/>
          </p:nvSpPr>
          <p:spPr bwMode="auto">
            <a:xfrm>
              <a:off x="2838" y="2653"/>
              <a:ext cx="156" cy="201"/>
            </a:xfrm>
            <a:custGeom>
              <a:avLst/>
              <a:gdLst>
                <a:gd name="T0" fmla="*/ 11 w 66"/>
                <a:gd name="T1" fmla="*/ 16 h 85"/>
                <a:gd name="T2" fmla="*/ 27 w 66"/>
                <a:gd name="T3" fmla="*/ 14 h 85"/>
                <a:gd name="T4" fmla="*/ 27 w 66"/>
                <a:gd name="T5" fmla="*/ 31 h 85"/>
                <a:gd name="T6" fmla="*/ 26 w 66"/>
                <a:gd name="T7" fmla="*/ 55 h 85"/>
                <a:gd name="T8" fmla="*/ 56 w 66"/>
                <a:gd name="T9" fmla="*/ 83 h 85"/>
                <a:gd name="T10" fmla="*/ 62 w 66"/>
                <a:gd name="T11" fmla="*/ 78 h 85"/>
                <a:gd name="T12" fmla="*/ 35 w 66"/>
                <a:gd name="T13" fmla="*/ 55 h 85"/>
                <a:gd name="T14" fmla="*/ 36 w 66"/>
                <a:gd name="T15" fmla="*/ 19 h 85"/>
                <a:gd name="T16" fmla="*/ 24 w 66"/>
                <a:gd name="T17" fmla="*/ 1 h 85"/>
                <a:gd name="T18" fmla="*/ 3 w 66"/>
                <a:gd name="T19" fmla="*/ 15 h 85"/>
                <a:gd name="T20" fmla="*/ 11 w 66"/>
                <a:gd name="T21" fmla="*/ 1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85">
                  <a:moveTo>
                    <a:pt x="11" y="16"/>
                  </a:moveTo>
                  <a:cubicBezTo>
                    <a:pt x="14" y="11"/>
                    <a:pt x="24" y="3"/>
                    <a:pt x="27" y="14"/>
                  </a:cubicBezTo>
                  <a:cubicBezTo>
                    <a:pt x="28" y="19"/>
                    <a:pt x="28" y="25"/>
                    <a:pt x="27" y="31"/>
                  </a:cubicBezTo>
                  <a:cubicBezTo>
                    <a:pt x="27" y="39"/>
                    <a:pt x="25" y="47"/>
                    <a:pt x="26" y="55"/>
                  </a:cubicBezTo>
                  <a:cubicBezTo>
                    <a:pt x="28" y="68"/>
                    <a:pt x="46" y="75"/>
                    <a:pt x="56" y="83"/>
                  </a:cubicBezTo>
                  <a:cubicBezTo>
                    <a:pt x="59" y="85"/>
                    <a:pt x="66" y="81"/>
                    <a:pt x="62" y="78"/>
                  </a:cubicBezTo>
                  <a:cubicBezTo>
                    <a:pt x="53" y="72"/>
                    <a:pt x="40" y="66"/>
                    <a:pt x="35" y="55"/>
                  </a:cubicBezTo>
                  <a:cubicBezTo>
                    <a:pt x="31" y="44"/>
                    <a:pt x="37" y="30"/>
                    <a:pt x="36" y="19"/>
                  </a:cubicBezTo>
                  <a:cubicBezTo>
                    <a:pt x="35" y="11"/>
                    <a:pt x="34" y="2"/>
                    <a:pt x="24" y="1"/>
                  </a:cubicBezTo>
                  <a:cubicBezTo>
                    <a:pt x="14" y="0"/>
                    <a:pt x="7" y="8"/>
                    <a:pt x="3" y="15"/>
                  </a:cubicBezTo>
                  <a:cubicBezTo>
                    <a:pt x="0" y="19"/>
                    <a:pt x="9" y="19"/>
                    <a:pt x="11" y="1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0" name="Freeform 53"/>
            <p:cNvSpPr/>
            <p:nvPr/>
          </p:nvSpPr>
          <p:spPr bwMode="auto">
            <a:xfrm>
              <a:off x="3013" y="2823"/>
              <a:ext cx="69" cy="246"/>
            </a:xfrm>
            <a:custGeom>
              <a:avLst/>
              <a:gdLst>
                <a:gd name="T0" fmla="*/ 1 w 29"/>
                <a:gd name="T1" fmla="*/ 6 h 104"/>
                <a:gd name="T2" fmla="*/ 17 w 29"/>
                <a:gd name="T3" fmla="*/ 100 h 104"/>
                <a:gd name="T4" fmla="*/ 26 w 29"/>
                <a:gd name="T5" fmla="*/ 99 h 104"/>
                <a:gd name="T6" fmla="*/ 10 w 29"/>
                <a:gd name="T7" fmla="*/ 4 h 104"/>
                <a:gd name="T8" fmla="*/ 1 w 29"/>
                <a:gd name="T9" fmla="*/ 6 h 104"/>
              </a:gdLst>
              <a:ahLst/>
              <a:cxnLst>
                <a:cxn ang="0">
                  <a:pos x="T0" y="T1"/>
                </a:cxn>
                <a:cxn ang="0">
                  <a:pos x="T2" y="T3"/>
                </a:cxn>
                <a:cxn ang="0">
                  <a:pos x="T4" y="T5"/>
                </a:cxn>
                <a:cxn ang="0">
                  <a:pos x="T6" y="T7"/>
                </a:cxn>
                <a:cxn ang="0">
                  <a:pos x="T8" y="T9"/>
                </a:cxn>
              </a:cxnLst>
              <a:rect l="0" t="0" r="r" b="b"/>
              <a:pathLst>
                <a:path w="29" h="104">
                  <a:moveTo>
                    <a:pt x="1" y="6"/>
                  </a:moveTo>
                  <a:cubicBezTo>
                    <a:pt x="11" y="35"/>
                    <a:pt x="21" y="69"/>
                    <a:pt x="17" y="100"/>
                  </a:cubicBezTo>
                  <a:cubicBezTo>
                    <a:pt x="17" y="104"/>
                    <a:pt x="25" y="102"/>
                    <a:pt x="26" y="99"/>
                  </a:cubicBezTo>
                  <a:cubicBezTo>
                    <a:pt x="29" y="67"/>
                    <a:pt x="20" y="34"/>
                    <a:pt x="10" y="4"/>
                  </a:cubicBezTo>
                  <a:cubicBezTo>
                    <a:pt x="8" y="0"/>
                    <a:pt x="0" y="3"/>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1" name="Freeform 54"/>
            <p:cNvSpPr/>
            <p:nvPr/>
          </p:nvSpPr>
          <p:spPr bwMode="auto">
            <a:xfrm>
              <a:off x="2942" y="2918"/>
              <a:ext cx="187" cy="66"/>
            </a:xfrm>
            <a:custGeom>
              <a:avLst/>
              <a:gdLst>
                <a:gd name="T0" fmla="*/ 10 w 79"/>
                <a:gd name="T1" fmla="*/ 26 h 28"/>
                <a:gd name="T2" fmla="*/ 70 w 79"/>
                <a:gd name="T3" fmla="*/ 5 h 28"/>
                <a:gd name="T4" fmla="*/ 73 w 79"/>
                <a:gd name="T5" fmla="*/ 0 h 28"/>
                <a:gd name="T6" fmla="*/ 4 w 79"/>
                <a:gd name="T7" fmla="*/ 25 h 28"/>
                <a:gd name="T8" fmla="*/ 10 w 79"/>
                <a:gd name="T9" fmla="*/ 26 h 28"/>
              </a:gdLst>
              <a:ahLst/>
              <a:cxnLst>
                <a:cxn ang="0">
                  <a:pos x="T0" y="T1"/>
                </a:cxn>
                <a:cxn ang="0">
                  <a:pos x="T2" y="T3"/>
                </a:cxn>
                <a:cxn ang="0">
                  <a:pos x="T4" y="T5"/>
                </a:cxn>
                <a:cxn ang="0">
                  <a:pos x="T6" y="T7"/>
                </a:cxn>
                <a:cxn ang="0">
                  <a:pos x="T8" y="T9"/>
                </a:cxn>
              </a:cxnLst>
              <a:rect l="0" t="0" r="r" b="b"/>
              <a:pathLst>
                <a:path w="79" h="28">
                  <a:moveTo>
                    <a:pt x="10" y="26"/>
                  </a:moveTo>
                  <a:cubicBezTo>
                    <a:pt x="26" y="12"/>
                    <a:pt x="49" y="6"/>
                    <a:pt x="70" y="5"/>
                  </a:cubicBezTo>
                  <a:cubicBezTo>
                    <a:pt x="74" y="5"/>
                    <a:pt x="79" y="0"/>
                    <a:pt x="73" y="0"/>
                  </a:cubicBezTo>
                  <a:cubicBezTo>
                    <a:pt x="48" y="1"/>
                    <a:pt x="22" y="8"/>
                    <a:pt x="4" y="25"/>
                  </a:cubicBezTo>
                  <a:cubicBezTo>
                    <a:pt x="0" y="28"/>
                    <a:pt x="8" y="28"/>
                    <a:pt x="10" y="2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2" name="Freeform 55"/>
            <p:cNvSpPr/>
            <p:nvPr/>
          </p:nvSpPr>
          <p:spPr bwMode="auto">
            <a:xfrm>
              <a:off x="3155" y="2790"/>
              <a:ext cx="144" cy="234"/>
            </a:xfrm>
            <a:custGeom>
              <a:avLst/>
              <a:gdLst>
                <a:gd name="T0" fmla="*/ 10 w 61"/>
                <a:gd name="T1" fmla="*/ 23 h 99"/>
                <a:gd name="T2" fmla="*/ 16 w 61"/>
                <a:gd name="T3" fmla="*/ 13 h 99"/>
                <a:gd name="T4" fmla="*/ 34 w 61"/>
                <a:gd name="T5" fmla="*/ 22 h 99"/>
                <a:gd name="T6" fmla="*/ 29 w 61"/>
                <a:gd name="T7" fmla="*/ 40 h 99"/>
                <a:gd name="T8" fmla="*/ 13 w 61"/>
                <a:gd name="T9" fmla="*/ 74 h 99"/>
                <a:gd name="T10" fmla="*/ 54 w 61"/>
                <a:gd name="T11" fmla="*/ 94 h 99"/>
                <a:gd name="T12" fmla="*/ 55 w 61"/>
                <a:gd name="T13" fmla="*/ 88 h 99"/>
                <a:gd name="T14" fmla="*/ 30 w 61"/>
                <a:gd name="T15" fmla="*/ 89 h 99"/>
                <a:gd name="T16" fmla="*/ 26 w 61"/>
                <a:gd name="T17" fmla="*/ 63 h 99"/>
                <a:gd name="T18" fmla="*/ 42 w 61"/>
                <a:gd name="T19" fmla="*/ 25 h 99"/>
                <a:gd name="T20" fmla="*/ 27 w 61"/>
                <a:gd name="T21" fmla="*/ 4 h 99"/>
                <a:gd name="T22" fmla="*/ 2 w 61"/>
                <a:gd name="T23" fmla="*/ 22 h 99"/>
                <a:gd name="T24" fmla="*/ 10 w 61"/>
                <a:gd name="T25" fmla="*/ 2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99">
                  <a:moveTo>
                    <a:pt x="10" y="23"/>
                  </a:moveTo>
                  <a:cubicBezTo>
                    <a:pt x="11" y="19"/>
                    <a:pt x="13" y="16"/>
                    <a:pt x="16" y="13"/>
                  </a:cubicBezTo>
                  <a:cubicBezTo>
                    <a:pt x="25" y="0"/>
                    <a:pt x="34" y="15"/>
                    <a:pt x="34" y="22"/>
                  </a:cubicBezTo>
                  <a:cubicBezTo>
                    <a:pt x="34" y="28"/>
                    <a:pt x="31" y="35"/>
                    <a:pt x="29" y="40"/>
                  </a:cubicBezTo>
                  <a:cubicBezTo>
                    <a:pt x="25" y="52"/>
                    <a:pt x="17" y="62"/>
                    <a:pt x="13" y="74"/>
                  </a:cubicBezTo>
                  <a:cubicBezTo>
                    <a:pt x="5" y="99"/>
                    <a:pt x="37" y="94"/>
                    <a:pt x="54" y="94"/>
                  </a:cubicBezTo>
                  <a:cubicBezTo>
                    <a:pt x="59" y="93"/>
                    <a:pt x="61" y="88"/>
                    <a:pt x="55" y="88"/>
                  </a:cubicBezTo>
                  <a:cubicBezTo>
                    <a:pt x="47" y="89"/>
                    <a:pt x="38" y="89"/>
                    <a:pt x="30" y="89"/>
                  </a:cubicBezTo>
                  <a:cubicBezTo>
                    <a:pt x="13" y="88"/>
                    <a:pt x="22" y="71"/>
                    <a:pt x="26" y="63"/>
                  </a:cubicBezTo>
                  <a:cubicBezTo>
                    <a:pt x="33" y="50"/>
                    <a:pt x="39" y="39"/>
                    <a:pt x="42" y="25"/>
                  </a:cubicBezTo>
                  <a:cubicBezTo>
                    <a:pt x="44" y="14"/>
                    <a:pt x="40" y="5"/>
                    <a:pt x="27" y="4"/>
                  </a:cubicBezTo>
                  <a:cubicBezTo>
                    <a:pt x="14" y="3"/>
                    <a:pt x="6" y="12"/>
                    <a:pt x="2" y="22"/>
                  </a:cubicBezTo>
                  <a:cubicBezTo>
                    <a:pt x="0" y="26"/>
                    <a:pt x="9" y="26"/>
                    <a:pt x="10" y="2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3" name="Freeform 56"/>
            <p:cNvSpPr/>
            <p:nvPr/>
          </p:nvSpPr>
          <p:spPr bwMode="auto">
            <a:xfrm>
              <a:off x="3380" y="2766"/>
              <a:ext cx="165" cy="434"/>
            </a:xfrm>
            <a:custGeom>
              <a:avLst/>
              <a:gdLst>
                <a:gd name="T0" fmla="*/ 20 w 70"/>
                <a:gd name="T1" fmla="*/ 2 h 183"/>
                <a:gd name="T2" fmla="*/ 16 w 70"/>
                <a:gd name="T3" fmla="*/ 36 h 183"/>
                <a:gd name="T4" fmla="*/ 47 w 70"/>
                <a:gd name="T5" fmla="*/ 29 h 183"/>
                <a:gd name="T6" fmla="*/ 40 w 70"/>
                <a:gd name="T7" fmla="*/ 30 h 183"/>
                <a:gd name="T8" fmla="*/ 51 w 70"/>
                <a:gd name="T9" fmla="*/ 59 h 183"/>
                <a:gd name="T10" fmla="*/ 58 w 70"/>
                <a:gd name="T11" fmla="*/ 109 h 183"/>
                <a:gd name="T12" fmla="*/ 56 w 70"/>
                <a:gd name="T13" fmla="*/ 153 h 183"/>
                <a:gd name="T14" fmla="*/ 29 w 70"/>
                <a:gd name="T15" fmla="*/ 147 h 183"/>
                <a:gd name="T16" fmla="*/ 20 w 70"/>
                <a:gd name="T17" fmla="*/ 116 h 183"/>
                <a:gd name="T18" fmla="*/ 12 w 70"/>
                <a:gd name="T19" fmla="*/ 117 h 183"/>
                <a:gd name="T20" fmla="*/ 66 w 70"/>
                <a:gd name="T21" fmla="*/ 144 h 183"/>
                <a:gd name="T22" fmla="*/ 63 w 70"/>
                <a:gd name="T23" fmla="*/ 77 h 183"/>
                <a:gd name="T24" fmla="*/ 48 w 70"/>
                <a:gd name="T25" fmla="*/ 27 h 183"/>
                <a:gd name="T26" fmla="*/ 41 w 70"/>
                <a:gd name="T27" fmla="*/ 28 h 183"/>
                <a:gd name="T28" fmla="*/ 28 w 70"/>
                <a:gd name="T29" fmla="*/ 2 h 183"/>
                <a:gd name="T30" fmla="*/ 20 w 70"/>
                <a:gd name="T31" fmla="*/ 2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0" h="183">
                  <a:moveTo>
                    <a:pt x="20" y="2"/>
                  </a:moveTo>
                  <a:cubicBezTo>
                    <a:pt x="10" y="11"/>
                    <a:pt x="5" y="26"/>
                    <a:pt x="16" y="36"/>
                  </a:cubicBezTo>
                  <a:cubicBezTo>
                    <a:pt x="25" y="43"/>
                    <a:pt x="41" y="34"/>
                    <a:pt x="47" y="29"/>
                  </a:cubicBezTo>
                  <a:cubicBezTo>
                    <a:pt x="45" y="29"/>
                    <a:pt x="43" y="30"/>
                    <a:pt x="40" y="30"/>
                  </a:cubicBezTo>
                  <a:cubicBezTo>
                    <a:pt x="48" y="34"/>
                    <a:pt x="50" y="52"/>
                    <a:pt x="51" y="59"/>
                  </a:cubicBezTo>
                  <a:cubicBezTo>
                    <a:pt x="55" y="75"/>
                    <a:pt x="57" y="92"/>
                    <a:pt x="58" y="109"/>
                  </a:cubicBezTo>
                  <a:cubicBezTo>
                    <a:pt x="59" y="123"/>
                    <a:pt x="60" y="139"/>
                    <a:pt x="56" y="153"/>
                  </a:cubicBezTo>
                  <a:cubicBezTo>
                    <a:pt x="52" y="166"/>
                    <a:pt x="35" y="153"/>
                    <a:pt x="29" y="147"/>
                  </a:cubicBezTo>
                  <a:cubicBezTo>
                    <a:pt x="22" y="139"/>
                    <a:pt x="16" y="126"/>
                    <a:pt x="20" y="116"/>
                  </a:cubicBezTo>
                  <a:cubicBezTo>
                    <a:pt x="21" y="114"/>
                    <a:pt x="13" y="115"/>
                    <a:pt x="12" y="117"/>
                  </a:cubicBezTo>
                  <a:cubicBezTo>
                    <a:pt x="0" y="149"/>
                    <a:pt x="59" y="183"/>
                    <a:pt x="66" y="144"/>
                  </a:cubicBezTo>
                  <a:cubicBezTo>
                    <a:pt x="70" y="122"/>
                    <a:pt x="67" y="98"/>
                    <a:pt x="63" y="77"/>
                  </a:cubicBezTo>
                  <a:cubicBezTo>
                    <a:pt x="62" y="66"/>
                    <a:pt x="60" y="34"/>
                    <a:pt x="48" y="27"/>
                  </a:cubicBezTo>
                  <a:cubicBezTo>
                    <a:pt x="46" y="26"/>
                    <a:pt x="43" y="27"/>
                    <a:pt x="41" y="28"/>
                  </a:cubicBezTo>
                  <a:cubicBezTo>
                    <a:pt x="14" y="47"/>
                    <a:pt x="16" y="13"/>
                    <a:pt x="28" y="2"/>
                  </a:cubicBezTo>
                  <a:cubicBezTo>
                    <a:pt x="30" y="0"/>
                    <a:pt x="22" y="1"/>
                    <a:pt x="20"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4" name="Freeform 57"/>
            <p:cNvSpPr/>
            <p:nvPr/>
          </p:nvSpPr>
          <p:spPr bwMode="auto">
            <a:xfrm>
              <a:off x="3486" y="2707"/>
              <a:ext cx="185" cy="190"/>
            </a:xfrm>
            <a:custGeom>
              <a:avLst/>
              <a:gdLst>
                <a:gd name="T0" fmla="*/ 9 w 78"/>
                <a:gd name="T1" fmla="*/ 26 h 80"/>
                <a:gd name="T2" fmla="*/ 39 w 78"/>
                <a:gd name="T3" fmla="*/ 57 h 80"/>
                <a:gd name="T4" fmla="*/ 73 w 78"/>
                <a:gd name="T5" fmla="*/ 76 h 80"/>
                <a:gd name="T6" fmla="*/ 71 w 78"/>
                <a:gd name="T7" fmla="*/ 70 h 80"/>
                <a:gd name="T8" fmla="*/ 5 w 78"/>
                <a:gd name="T9" fmla="*/ 21 h 80"/>
                <a:gd name="T10" fmla="*/ 9 w 78"/>
                <a:gd name="T11" fmla="*/ 26 h 80"/>
              </a:gdLst>
              <a:ahLst/>
              <a:cxnLst>
                <a:cxn ang="0">
                  <a:pos x="T0" y="T1"/>
                </a:cxn>
                <a:cxn ang="0">
                  <a:pos x="T2" y="T3"/>
                </a:cxn>
                <a:cxn ang="0">
                  <a:pos x="T4" y="T5"/>
                </a:cxn>
                <a:cxn ang="0">
                  <a:pos x="T6" y="T7"/>
                </a:cxn>
                <a:cxn ang="0">
                  <a:pos x="T8" y="T9"/>
                </a:cxn>
                <a:cxn ang="0">
                  <a:pos x="T10" y="T11"/>
                </a:cxn>
              </a:cxnLst>
              <a:rect l="0" t="0" r="r" b="b"/>
              <a:pathLst>
                <a:path w="78" h="80">
                  <a:moveTo>
                    <a:pt x="9" y="26"/>
                  </a:moveTo>
                  <a:cubicBezTo>
                    <a:pt x="28" y="17"/>
                    <a:pt x="33" y="46"/>
                    <a:pt x="39" y="57"/>
                  </a:cubicBezTo>
                  <a:cubicBezTo>
                    <a:pt x="45" y="71"/>
                    <a:pt x="56" y="80"/>
                    <a:pt x="73" y="76"/>
                  </a:cubicBezTo>
                  <a:cubicBezTo>
                    <a:pt x="78" y="74"/>
                    <a:pt x="76" y="69"/>
                    <a:pt x="71" y="70"/>
                  </a:cubicBezTo>
                  <a:cubicBezTo>
                    <a:pt x="35" y="79"/>
                    <a:pt x="48" y="0"/>
                    <a:pt x="5" y="21"/>
                  </a:cubicBezTo>
                  <a:cubicBezTo>
                    <a:pt x="0" y="23"/>
                    <a:pt x="5" y="28"/>
                    <a:pt x="9" y="2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5" name="Freeform 58"/>
            <p:cNvSpPr/>
            <p:nvPr/>
          </p:nvSpPr>
          <p:spPr bwMode="auto">
            <a:xfrm>
              <a:off x="3721" y="2871"/>
              <a:ext cx="172" cy="52"/>
            </a:xfrm>
            <a:custGeom>
              <a:avLst/>
              <a:gdLst>
                <a:gd name="T0" fmla="*/ 9 w 73"/>
                <a:gd name="T1" fmla="*/ 18 h 22"/>
                <a:gd name="T2" fmla="*/ 64 w 73"/>
                <a:gd name="T3" fmla="*/ 9 h 22"/>
                <a:gd name="T4" fmla="*/ 68 w 73"/>
                <a:gd name="T5" fmla="*/ 6 h 22"/>
                <a:gd name="T6" fmla="*/ 1 w 73"/>
                <a:gd name="T7" fmla="*/ 20 h 22"/>
                <a:gd name="T8" fmla="*/ 9 w 73"/>
                <a:gd name="T9" fmla="*/ 18 h 22"/>
              </a:gdLst>
              <a:ahLst/>
              <a:cxnLst>
                <a:cxn ang="0">
                  <a:pos x="T0" y="T1"/>
                </a:cxn>
                <a:cxn ang="0">
                  <a:pos x="T2" y="T3"/>
                </a:cxn>
                <a:cxn ang="0">
                  <a:pos x="T4" y="T5"/>
                </a:cxn>
                <a:cxn ang="0">
                  <a:pos x="T6" y="T7"/>
                </a:cxn>
                <a:cxn ang="0">
                  <a:pos x="T8" y="T9"/>
                </a:cxn>
              </a:cxnLst>
              <a:rect l="0" t="0" r="r" b="b"/>
              <a:pathLst>
                <a:path w="73" h="22">
                  <a:moveTo>
                    <a:pt x="9" y="18"/>
                  </a:moveTo>
                  <a:cubicBezTo>
                    <a:pt x="15" y="4"/>
                    <a:pt x="51" y="9"/>
                    <a:pt x="64" y="9"/>
                  </a:cubicBezTo>
                  <a:cubicBezTo>
                    <a:pt x="67" y="9"/>
                    <a:pt x="73" y="6"/>
                    <a:pt x="68" y="6"/>
                  </a:cubicBezTo>
                  <a:cubicBezTo>
                    <a:pt x="51" y="5"/>
                    <a:pt x="8" y="0"/>
                    <a:pt x="1" y="20"/>
                  </a:cubicBezTo>
                  <a:cubicBezTo>
                    <a:pt x="0" y="22"/>
                    <a:pt x="9" y="21"/>
                    <a:pt x="9"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6" name="Freeform 59"/>
            <p:cNvSpPr/>
            <p:nvPr/>
          </p:nvSpPr>
          <p:spPr bwMode="auto">
            <a:xfrm>
              <a:off x="3945" y="2728"/>
              <a:ext cx="197" cy="287"/>
            </a:xfrm>
            <a:custGeom>
              <a:avLst/>
              <a:gdLst>
                <a:gd name="T0" fmla="*/ 11 w 83"/>
                <a:gd name="T1" fmla="*/ 19 h 121"/>
                <a:gd name="T2" fmla="*/ 27 w 83"/>
                <a:gd name="T3" fmla="*/ 45 h 121"/>
                <a:gd name="T4" fmla="*/ 38 w 83"/>
                <a:gd name="T5" fmla="*/ 64 h 121"/>
                <a:gd name="T6" fmla="*/ 56 w 83"/>
                <a:gd name="T7" fmla="*/ 80 h 121"/>
                <a:gd name="T8" fmla="*/ 63 w 83"/>
                <a:gd name="T9" fmla="*/ 87 h 121"/>
                <a:gd name="T10" fmla="*/ 54 w 83"/>
                <a:gd name="T11" fmla="*/ 112 h 121"/>
                <a:gd name="T12" fmla="*/ 39 w 83"/>
                <a:gd name="T13" fmla="*/ 114 h 121"/>
                <a:gd name="T14" fmla="*/ 40 w 83"/>
                <a:gd name="T15" fmla="*/ 120 h 121"/>
                <a:gd name="T16" fmla="*/ 78 w 83"/>
                <a:gd name="T17" fmla="*/ 101 h 121"/>
                <a:gd name="T18" fmla="*/ 51 w 83"/>
                <a:gd name="T19" fmla="*/ 66 h 121"/>
                <a:gd name="T20" fmla="*/ 37 w 83"/>
                <a:gd name="T21" fmla="*/ 32 h 121"/>
                <a:gd name="T22" fmla="*/ 29 w 83"/>
                <a:gd name="T23" fmla="*/ 10 h 121"/>
                <a:gd name="T24" fmla="*/ 4 w 83"/>
                <a:gd name="T25" fmla="*/ 17 h 121"/>
                <a:gd name="T26" fmla="*/ 11 w 83"/>
                <a:gd name="T27" fmla="*/ 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 h="121">
                  <a:moveTo>
                    <a:pt x="11" y="19"/>
                  </a:moveTo>
                  <a:cubicBezTo>
                    <a:pt x="29" y="0"/>
                    <a:pt x="28" y="38"/>
                    <a:pt x="27" y="45"/>
                  </a:cubicBezTo>
                  <a:cubicBezTo>
                    <a:pt x="26" y="51"/>
                    <a:pt x="34" y="60"/>
                    <a:pt x="38" y="64"/>
                  </a:cubicBezTo>
                  <a:cubicBezTo>
                    <a:pt x="43" y="70"/>
                    <a:pt x="50" y="75"/>
                    <a:pt x="56" y="80"/>
                  </a:cubicBezTo>
                  <a:cubicBezTo>
                    <a:pt x="59" y="83"/>
                    <a:pt x="61" y="85"/>
                    <a:pt x="63" y="87"/>
                  </a:cubicBezTo>
                  <a:cubicBezTo>
                    <a:pt x="72" y="94"/>
                    <a:pt x="68" y="103"/>
                    <a:pt x="54" y="112"/>
                  </a:cubicBezTo>
                  <a:cubicBezTo>
                    <a:pt x="49" y="112"/>
                    <a:pt x="44" y="113"/>
                    <a:pt x="39" y="114"/>
                  </a:cubicBezTo>
                  <a:cubicBezTo>
                    <a:pt x="34" y="116"/>
                    <a:pt x="35" y="121"/>
                    <a:pt x="40" y="120"/>
                  </a:cubicBezTo>
                  <a:cubicBezTo>
                    <a:pt x="56" y="115"/>
                    <a:pt x="70" y="118"/>
                    <a:pt x="78" y="101"/>
                  </a:cubicBezTo>
                  <a:cubicBezTo>
                    <a:pt x="83" y="88"/>
                    <a:pt x="59" y="73"/>
                    <a:pt x="51" y="66"/>
                  </a:cubicBezTo>
                  <a:cubicBezTo>
                    <a:pt x="39" y="55"/>
                    <a:pt x="36" y="47"/>
                    <a:pt x="37" y="32"/>
                  </a:cubicBezTo>
                  <a:cubicBezTo>
                    <a:pt x="38" y="24"/>
                    <a:pt x="34" y="16"/>
                    <a:pt x="29" y="10"/>
                  </a:cubicBezTo>
                  <a:cubicBezTo>
                    <a:pt x="21" y="1"/>
                    <a:pt x="9" y="11"/>
                    <a:pt x="4" y="17"/>
                  </a:cubicBezTo>
                  <a:cubicBezTo>
                    <a:pt x="0" y="21"/>
                    <a:pt x="8" y="22"/>
                    <a:pt x="11" y="1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7" name="Freeform 60"/>
            <p:cNvSpPr/>
            <p:nvPr/>
          </p:nvSpPr>
          <p:spPr bwMode="auto">
            <a:xfrm>
              <a:off x="4165" y="2790"/>
              <a:ext cx="213" cy="62"/>
            </a:xfrm>
            <a:custGeom>
              <a:avLst/>
              <a:gdLst>
                <a:gd name="T0" fmla="*/ 9 w 90"/>
                <a:gd name="T1" fmla="*/ 24 h 26"/>
                <a:gd name="T2" fmla="*/ 80 w 90"/>
                <a:gd name="T3" fmla="*/ 20 h 26"/>
                <a:gd name="T4" fmla="*/ 88 w 90"/>
                <a:gd name="T5" fmla="*/ 17 h 26"/>
                <a:gd name="T6" fmla="*/ 5 w 90"/>
                <a:gd name="T7" fmla="*/ 21 h 26"/>
                <a:gd name="T8" fmla="*/ 9 w 90"/>
                <a:gd name="T9" fmla="*/ 24 h 26"/>
              </a:gdLst>
              <a:ahLst/>
              <a:cxnLst>
                <a:cxn ang="0">
                  <a:pos x="T0" y="T1"/>
                </a:cxn>
                <a:cxn ang="0">
                  <a:pos x="T2" y="T3"/>
                </a:cxn>
                <a:cxn ang="0">
                  <a:pos x="T4" y="T5"/>
                </a:cxn>
                <a:cxn ang="0">
                  <a:pos x="T6" y="T7"/>
                </a:cxn>
                <a:cxn ang="0">
                  <a:pos x="T8" y="T9"/>
                </a:cxn>
              </a:cxnLst>
              <a:rect l="0" t="0" r="r" b="b"/>
              <a:pathLst>
                <a:path w="90" h="26">
                  <a:moveTo>
                    <a:pt x="9" y="24"/>
                  </a:moveTo>
                  <a:cubicBezTo>
                    <a:pt x="28" y="16"/>
                    <a:pt x="62" y="6"/>
                    <a:pt x="80" y="20"/>
                  </a:cubicBezTo>
                  <a:cubicBezTo>
                    <a:pt x="82" y="22"/>
                    <a:pt x="90" y="19"/>
                    <a:pt x="88" y="17"/>
                  </a:cubicBezTo>
                  <a:cubicBezTo>
                    <a:pt x="67" y="0"/>
                    <a:pt x="28" y="11"/>
                    <a:pt x="5" y="21"/>
                  </a:cubicBezTo>
                  <a:cubicBezTo>
                    <a:pt x="0" y="23"/>
                    <a:pt x="5" y="26"/>
                    <a:pt x="9" y="2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8" name="Freeform 61"/>
            <p:cNvSpPr/>
            <p:nvPr/>
          </p:nvSpPr>
          <p:spPr bwMode="auto">
            <a:xfrm>
              <a:off x="4217" y="2899"/>
              <a:ext cx="173" cy="33"/>
            </a:xfrm>
            <a:custGeom>
              <a:avLst/>
              <a:gdLst>
                <a:gd name="T0" fmla="*/ 1 w 73"/>
                <a:gd name="T1" fmla="*/ 5 h 14"/>
                <a:gd name="T2" fmla="*/ 64 w 73"/>
                <a:gd name="T3" fmla="*/ 5 h 14"/>
                <a:gd name="T4" fmla="*/ 68 w 73"/>
                <a:gd name="T5" fmla="*/ 1 h 14"/>
                <a:gd name="T6" fmla="*/ 9 w 73"/>
                <a:gd name="T7" fmla="*/ 2 h 14"/>
                <a:gd name="T8" fmla="*/ 1 w 73"/>
                <a:gd name="T9" fmla="*/ 5 h 14"/>
              </a:gdLst>
              <a:ahLst/>
              <a:cxnLst>
                <a:cxn ang="0">
                  <a:pos x="T0" y="T1"/>
                </a:cxn>
                <a:cxn ang="0">
                  <a:pos x="T2" y="T3"/>
                </a:cxn>
                <a:cxn ang="0">
                  <a:pos x="T4" y="T5"/>
                </a:cxn>
                <a:cxn ang="0">
                  <a:pos x="T6" y="T7"/>
                </a:cxn>
                <a:cxn ang="0">
                  <a:pos x="T8" y="T9"/>
                </a:cxn>
              </a:cxnLst>
              <a:rect l="0" t="0" r="r" b="b"/>
              <a:pathLst>
                <a:path w="73" h="14">
                  <a:moveTo>
                    <a:pt x="1" y="5"/>
                  </a:moveTo>
                  <a:cubicBezTo>
                    <a:pt x="19" y="14"/>
                    <a:pt x="45" y="5"/>
                    <a:pt x="64" y="5"/>
                  </a:cubicBezTo>
                  <a:cubicBezTo>
                    <a:pt x="67" y="5"/>
                    <a:pt x="73" y="1"/>
                    <a:pt x="68" y="1"/>
                  </a:cubicBezTo>
                  <a:cubicBezTo>
                    <a:pt x="50" y="2"/>
                    <a:pt x="26" y="10"/>
                    <a:pt x="9" y="2"/>
                  </a:cubicBezTo>
                  <a:cubicBezTo>
                    <a:pt x="7" y="0"/>
                    <a:pt x="0" y="4"/>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199" name="Freeform 62"/>
            <p:cNvSpPr/>
            <p:nvPr/>
          </p:nvSpPr>
          <p:spPr bwMode="auto">
            <a:xfrm>
              <a:off x="4459" y="2740"/>
              <a:ext cx="234" cy="292"/>
            </a:xfrm>
            <a:custGeom>
              <a:avLst/>
              <a:gdLst>
                <a:gd name="T0" fmla="*/ 13 w 99"/>
                <a:gd name="T1" fmla="*/ 31 h 123"/>
                <a:gd name="T2" fmla="*/ 36 w 99"/>
                <a:gd name="T3" fmla="*/ 25 h 123"/>
                <a:gd name="T4" fmla="*/ 37 w 99"/>
                <a:gd name="T5" fmla="*/ 39 h 123"/>
                <a:gd name="T6" fmla="*/ 33 w 99"/>
                <a:gd name="T7" fmla="*/ 56 h 123"/>
                <a:gd name="T8" fmla="*/ 29 w 99"/>
                <a:gd name="T9" fmla="*/ 95 h 123"/>
                <a:gd name="T10" fmla="*/ 94 w 99"/>
                <a:gd name="T11" fmla="*/ 103 h 123"/>
                <a:gd name="T12" fmla="*/ 92 w 99"/>
                <a:gd name="T13" fmla="*/ 98 h 123"/>
                <a:gd name="T14" fmla="*/ 51 w 99"/>
                <a:gd name="T15" fmla="*/ 106 h 123"/>
                <a:gd name="T16" fmla="*/ 38 w 99"/>
                <a:gd name="T17" fmla="*/ 72 h 123"/>
                <a:gd name="T18" fmla="*/ 46 w 99"/>
                <a:gd name="T19" fmla="*/ 26 h 123"/>
                <a:gd name="T20" fmla="*/ 4 w 99"/>
                <a:gd name="T21" fmla="*/ 33 h 123"/>
                <a:gd name="T22" fmla="*/ 13 w 99"/>
                <a:gd name="T23" fmla="*/ 3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23">
                  <a:moveTo>
                    <a:pt x="13" y="31"/>
                  </a:moveTo>
                  <a:cubicBezTo>
                    <a:pt x="25" y="16"/>
                    <a:pt x="33" y="14"/>
                    <a:pt x="36" y="25"/>
                  </a:cubicBezTo>
                  <a:cubicBezTo>
                    <a:pt x="38" y="29"/>
                    <a:pt x="37" y="35"/>
                    <a:pt x="37" y="39"/>
                  </a:cubicBezTo>
                  <a:cubicBezTo>
                    <a:pt x="37" y="45"/>
                    <a:pt x="35" y="51"/>
                    <a:pt x="33" y="56"/>
                  </a:cubicBezTo>
                  <a:cubicBezTo>
                    <a:pt x="29" y="69"/>
                    <a:pt x="26" y="82"/>
                    <a:pt x="29" y="95"/>
                  </a:cubicBezTo>
                  <a:cubicBezTo>
                    <a:pt x="35" y="123"/>
                    <a:pt x="77" y="109"/>
                    <a:pt x="94" y="103"/>
                  </a:cubicBezTo>
                  <a:cubicBezTo>
                    <a:pt x="99" y="102"/>
                    <a:pt x="98" y="96"/>
                    <a:pt x="92" y="98"/>
                  </a:cubicBezTo>
                  <a:cubicBezTo>
                    <a:pt x="80" y="102"/>
                    <a:pt x="65" y="108"/>
                    <a:pt x="51" y="106"/>
                  </a:cubicBezTo>
                  <a:cubicBezTo>
                    <a:pt x="34" y="102"/>
                    <a:pt x="36" y="84"/>
                    <a:pt x="38" y="72"/>
                  </a:cubicBezTo>
                  <a:cubicBezTo>
                    <a:pt x="41" y="56"/>
                    <a:pt x="47" y="42"/>
                    <a:pt x="46" y="26"/>
                  </a:cubicBezTo>
                  <a:cubicBezTo>
                    <a:pt x="43" y="0"/>
                    <a:pt x="0" y="7"/>
                    <a:pt x="4" y="33"/>
                  </a:cubicBezTo>
                  <a:cubicBezTo>
                    <a:pt x="5" y="37"/>
                    <a:pt x="13" y="35"/>
                    <a:pt x="13" y="3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0" name="Freeform 63"/>
            <p:cNvSpPr/>
            <p:nvPr/>
          </p:nvSpPr>
          <p:spPr bwMode="auto">
            <a:xfrm>
              <a:off x="4646" y="2747"/>
              <a:ext cx="236" cy="247"/>
            </a:xfrm>
            <a:custGeom>
              <a:avLst/>
              <a:gdLst>
                <a:gd name="T0" fmla="*/ 10 w 100"/>
                <a:gd name="T1" fmla="*/ 17 h 104"/>
                <a:gd name="T2" fmla="*/ 38 w 100"/>
                <a:gd name="T3" fmla="*/ 34 h 104"/>
                <a:gd name="T4" fmla="*/ 47 w 100"/>
                <a:gd name="T5" fmla="*/ 70 h 104"/>
                <a:gd name="T6" fmla="*/ 99 w 100"/>
                <a:gd name="T7" fmla="*/ 82 h 104"/>
                <a:gd name="T8" fmla="*/ 91 w 100"/>
                <a:gd name="T9" fmla="*/ 83 h 104"/>
                <a:gd name="T10" fmla="*/ 54 w 100"/>
                <a:gd name="T11" fmla="*/ 63 h 104"/>
                <a:gd name="T12" fmla="*/ 44 w 100"/>
                <a:gd name="T13" fmla="*/ 24 h 104"/>
                <a:gd name="T14" fmla="*/ 2 w 100"/>
                <a:gd name="T15" fmla="*/ 18 h 104"/>
                <a:gd name="T16" fmla="*/ 10 w 100"/>
                <a:gd name="T17" fmla="*/ 1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104">
                  <a:moveTo>
                    <a:pt x="10" y="17"/>
                  </a:moveTo>
                  <a:cubicBezTo>
                    <a:pt x="28" y="0"/>
                    <a:pt x="34" y="19"/>
                    <a:pt x="38" y="34"/>
                  </a:cubicBezTo>
                  <a:cubicBezTo>
                    <a:pt x="41" y="46"/>
                    <a:pt x="42" y="59"/>
                    <a:pt x="47" y="70"/>
                  </a:cubicBezTo>
                  <a:cubicBezTo>
                    <a:pt x="54" y="83"/>
                    <a:pt x="92" y="104"/>
                    <a:pt x="99" y="82"/>
                  </a:cubicBezTo>
                  <a:cubicBezTo>
                    <a:pt x="100" y="80"/>
                    <a:pt x="92" y="81"/>
                    <a:pt x="91" y="83"/>
                  </a:cubicBezTo>
                  <a:cubicBezTo>
                    <a:pt x="86" y="98"/>
                    <a:pt x="56" y="71"/>
                    <a:pt x="54" y="63"/>
                  </a:cubicBezTo>
                  <a:cubicBezTo>
                    <a:pt x="49" y="51"/>
                    <a:pt x="48" y="37"/>
                    <a:pt x="44" y="24"/>
                  </a:cubicBezTo>
                  <a:cubicBezTo>
                    <a:pt x="37" y="0"/>
                    <a:pt x="18" y="2"/>
                    <a:pt x="2" y="18"/>
                  </a:cubicBezTo>
                  <a:cubicBezTo>
                    <a:pt x="0" y="20"/>
                    <a:pt x="9" y="19"/>
                    <a:pt x="10" y="1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1" name="Freeform 64"/>
            <p:cNvSpPr/>
            <p:nvPr/>
          </p:nvSpPr>
          <p:spPr bwMode="auto">
            <a:xfrm>
              <a:off x="4674" y="2816"/>
              <a:ext cx="211" cy="55"/>
            </a:xfrm>
            <a:custGeom>
              <a:avLst/>
              <a:gdLst>
                <a:gd name="T0" fmla="*/ 6 w 89"/>
                <a:gd name="T1" fmla="*/ 22 h 23"/>
                <a:gd name="T2" fmla="*/ 83 w 89"/>
                <a:gd name="T3" fmla="*/ 6 h 23"/>
                <a:gd name="T4" fmla="*/ 83 w 89"/>
                <a:gd name="T5" fmla="*/ 1 h 23"/>
                <a:gd name="T6" fmla="*/ 7 w 89"/>
                <a:gd name="T7" fmla="*/ 16 h 23"/>
                <a:gd name="T8" fmla="*/ 6 w 89"/>
                <a:gd name="T9" fmla="*/ 22 h 23"/>
              </a:gdLst>
              <a:ahLst/>
              <a:cxnLst>
                <a:cxn ang="0">
                  <a:pos x="T0" y="T1"/>
                </a:cxn>
                <a:cxn ang="0">
                  <a:pos x="T2" y="T3"/>
                </a:cxn>
                <a:cxn ang="0">
                  <a:pos x="T4" y="T5"/>
                </a:cxn>
                <a:cxn ang="0">
                  <a:pos x="T6" y="T7"/>
                </a:cxn>
                <a:cxn ang="0">
                  <a:pos x="T8" y="T9"/>
                </a:cxn>
              </a:cxnLst>
              <a:rect l="0" t="0" r="r" b="b"/>
              <a:pathLst>
                <a:path w="89" h="23">
                  <a:moveTo>
                    <a:pt x="6" y="22"/>
                  </a:moveTo>
                  <a:cubicBezTo>
                    <a:pt x="32" y="17"/>
                    <a:pt x="57" y="10"/>
                    <a:pt x="83" y="6"/>
                  </a:cubicBezTo>
                  <a:cubicBezTo>
                    <a:pt x="87" y="6"/>
                    <a:pt x="89" y="0"/>
                    <a:pt x="83" y="1"/>
                  </a:cubicBezTo>
                  <a:cubicBezTo>
                    <a:pt x="58" y="5"/>
                    <a:pt x="32" y="12"/>
                    <a:pt x="7" y="16"/>
                  </a:cubicBezTo>
                  <a:cubicBezTo>
                    <a:pt x="2" y="17"/>
                    <a:pt x="0" y="23"/>
                    <a:pt x="6" y="2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2" name="Freeform 65"/>
            <p:cNvSpPr/>
            <p:nvPr/>
          </p:nvSpPr>
          <p:spPr bwMode="auto">
            <a:xfrm>
              <a:off x="2365" y="2792"/>
              <a:ext cx="196" cy="320"/>
            </a:xfrm>
            <a:custGeom>
              <a:avLst/>
              <a:gdLst>
                <a:gd name="T0" fmla="*/ 9 w 83"/>
                <a:gd name="T1" fmla="*/ 25 h 135"/>
                <a:gd name="T2" fmla="*/ 39 w 83"/>
                <a:gd name="T3" fmla="*/ 19 h 135"/>
                <a:gd name="T4" fmla="*/ 32 w 83"/>
                <a:gd name="T5" fmla="*/ 41 h 135"/>
                <a:gd name="T6" fmla="*/ 40 w 83"/>
                <a:gd name="T7" fmla="*/ 72 h 135"/>
                <a:gd name="T8" fmla="*/ 72 w 83"/>
                <a:gd name="T9" fmla="*/ 102 h 135"/>
                <a:gd name="T10" fmla="*/ 19 w 83"/>
                <a:gd name="T11" fmla="*/ 131 h 135"/>
                <a:gd name="T12" fmla="*/ 22 w 83"/>
                <a:gd name="T13" fmla="*/ 133 h 135"/>
                <a:gd name="T14" fmla="*/ 62 w 83"/>
                <a:gd name="T15" fmla="*/ 129 h 135"/>
                <a:gd name="T16" fmla="*/ 80 w 83"/>
                <a:gd name="T17" fmla="*/ 103 h 135"/>
                <a:gd name="T18" fmla="*/ 39 w 83"/>
                <a:gd name="T19" fmla="*/ 59 h 135"/>
                <a:gd name="T20" fmla="*/ 40 w 83"/>
                <a:gd name="T21" fmla="*/ 3 h 135"/>
                <a:gd name="T22" fmla="*/ 0 w 83"/>
                <a:gd name="T23" fmla="*/ 26 h 135"/>
                <a:gd name="T24" fmla="*/ 9 w 83"/>
                <a:gd name="T25" fmla="*/ 2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135">
                  <a:moveTo>
                    <a:pt x="9" y="25"/>
                  </a:moveTo>
                  <a:cubicBezTo>
                    <a:pt x="12" y="12"/>
                    <a:pt x="42" y="0"/>
                    <a:pt x="39" y="19"/>
                  </a:cubicBezTo>
                  <a:cubicBezTo>
                    <a:pt x="38" y="27"/>
                    <a:pt x="35" y="34"/>
                    <a:pt x="32" y="41"/>
                  </a:cubicBezTo>
                  <a:cubicBezTo>
                    <a:pt x="28" y="53"/>
                    <a:pt x="29" y="63"/>
                    <a:pt x="40" y="72"/>
                  </a:cubicBezTo>
                  <a:cubicBezTo>
                    <a:pt x="51" y="82"/>
                    <a:pt x="67" y="87"/>
                    <a:pt x="72" y="102"/>
                  </a:cubicBezTo>
                  <a:cubicBezTo>
                    <a:pt x="79" y="127"/>
                    <a:pt x="36" y="125"/>
                    <a:pt x="19" y="131"/>
                  </a:cubicBezTo>
                  <a:cubicBezTo>
                    <a:pt x="14" y="133"/>
                    <a:pt x="19" y="134"/>
                    <a:pt x="22" y="133"/>
                  </a:cubicBezTo>
                  <a:cubicBezTo>
                    <a:pt x="35" y="129"/>
                    <a:pt x="50" y="135"/>
                    <a:pt x="62" y="129"/>
                  </a:cubicBezTo>
                  <a:cubicBezTo>
                    <a:pt x="72" y="124"/>
                    <a:pt x="79" y="113"/>
                    <a:pt x="80" y="103"/>
                  </a:cubicBezTo>
                  <a:cubicBezTo>
                    <a:pt x="83" y="84"/>
                    <a:pt x="48" y="73"/>
                    <a:pt x="39" y="59"/>
                  </a:cubicBezTo>
                  <a:cubicBezTo>
                    <a:pt x="33" y="49"/>
                    <a:pt x="61" y="5"/>
                    <a:pt x="40" y="3"/>
                  </a:cubicBezTo>
                  <a:cubicBezTo>
                    <a:pt x="25" y="2"/>
                    <a:pt x="4" y="11"/>
                    <a:pt x="0" y="26"/>
                  </a:cubicBezTo>
                  <a:cubicBezTo>
                    <a:pt x="0" y="28"/>
                    <a:pt x="8" y="27"/>
                    <a:pt x="9" y="2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3" name="Freeform 66"/>
            <p:cNvSpPr/>
            <p:nvPr/>
          </p:nvSpPr>
          <p:spPr bwMode="auto">
            <a:xfrm>
              <a:off x="1882" y="2608"/>
              <a:ext cx="135" cy="132"/>
            </a:xfrm>
            <a:custGeom>
              <a:avLst/>
              <a:gdLst>
                <a:gd name="T0" fmla="*/ 48 w 57"/>
                <a:gd name="T1" fmla="*/ 2 h 56"/>
                <a:gd name="T2" fmla="*/ 5 w 57"/>
                <a:gd name="T3" fmla="*/ 54 h 56"/>
                <a:gd name="T4" fmla="*/ 10 w 57"/>
                <a:gd name="T5" fmla="*/ 55 h 56"/>
                <a:gd name="T6" fmla="*/ 56 w 57"/>
                <a:gd name="T7" fmla="*/ 1 h 56"/>
                <a:gd name="T8" fmla="*/ 48 w 57"/>
                <a:gd name="T9" fmla="*/ 2 h 56"/>
              </a:gdLst>
              <a:ahLst/>
              <a:cxnLst>
                <a:cxn ang="0">
                  <a:pos x="T0" y="T1"/>
                </a:cxn>
                <a:cxn ang="0">
                  <a:pos x="T2" y="T3"/>
                </a:cxn>
                <a:cxn ang="0">
                  <a:pos x="T4" y="T5"/>
                </a:cxn>
                <a:cxn ang="0">
                  <a:pos x="T6" y="T7"/>
                </a:cxn>
                <a:cxn ang="0">
                  <a:pos x="T8" y="T9"/>
                </a:cxn>
              </a:cxnLst>
              <a:rect l="0" t="0" r="r" b="b"/>
              <a:pathLst>
                <a:path w="57" h="56">
                  <a:moveTo>
                    <a:pt x="48" y="2"/>
                  </a:moveTo>
                  <a:cubicBezTo>
                    <a:pt x="40" y="22"/>
                    <a:pt x="27" y="45"/>
                    <a:pt x="5" y="54"/>
                  </a:cubicBezTo>
                  <a:cubicBezTo>
                    <a:pt x="0" y="56"/>
                    <a:pt x="8" y="56"/>
                    <a:pt x="10" y="55"/>
                  </a:cubicBezTo>
                  <a:cubicBezTo>
                    <a:pt x="33" y="45"/>
                    <a:pt x="47" y="22"/>
                    <a:pt x="56" y="1"/>
                  </a:cubicBezTo>
                  <a:cubicBezTo>
                    <a:pt x="57" y="0"/>
                    <a:pt x="49" y="0"/>
                    <a:pt x="48"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4" name="Freeform 67"/>
            <p:cNvSpPr/>
            <p:nvPr/>
          </p:nvSpPr>
          <p:spPr bwMode="auto">
            <a:xfrm>
              <a:off x="1898" y="2622"/>
              <a:ext cx="138" cy="95"/>
            </a:xfrm>
            <a:custGeom>
              <a:avLst/>
              <a:gdLst>
                <a:gd name="T0" fmla="*/ 1 w 58"/>
                <a:gd name="T1" fmla="*/ 4 h 40"/>
                <a:gd name="T2" fmla="*/ 49 w 58"/>
                <a:gd name="T3" fmla="*/ 39 h 40"/>
                <a:gd name="T4" fmla="*/ 57 w 58"/>
                <a:gd name="T5" fmla="*/ 36 h 40"/>
                <a:gd name="T6" fmla="*/ 9 w 58"/>
                <a:gd name="T7" fmla="*/ 2 h 40"/>
                <a:gd name="T8" fmla="*/ 1 w 58"/>
                <a:gd name="T9" fmla="*/ 4 h 40"/>
              </a:gdLst>
              <a:ahLst/>
              <a:cxnLst>
                <a:cxn ang="0">
                  <a:pos x="T0" y="T1"/>
                </a:cxn>
                <a:cxn ang="0">
                  <a:pos x="T2" y="T3"/>
                </a:cxn>
                <a:cxn ang="0">
                  <a:pos x="T4" y="T5"/>
                </a:cxn>
                <a:cxn ang="0">
                  <a:pos x="T6" y="T7"/>
                </a:cxn>
                <a:cxn ang="0">
                  <a:pos x="T8" y="T9"/>
                </a:cxn>
              </a:cxnLst>
              <a:rect l="0" t="0" r="r" b="b"/>
              <a:pathLst>
                <a:path w="58" h="40">
                  <a:moveTo>
                    <a:pt x="1" y="4"/>
                  </a:moveTo>
                  <a:cubicBezTo>
                    <a:pt x="17" y="16"/>
                    <a:pt x="35" y="25"/>
                    <a:pt x="49" y="39"/>
                  </a:cubicBezTo>
                  <a:cubicBezTo>
                    <a:pt x="51" y="40"/>
                    <a:pt x="58" y="37"/>
                    <a:pt x="57" y="36"/>
                  </a:cubicBezTo>
                  <a:cubicBezTo>
                    <a:pt x="43" y="23"/>
                    <a:pt x="25" y="13"/>
                    <a:pt x="9" y="2"/>
                  </a:cubicBezTo>
                  <a:cubicBezTo>
                    <a:pt x="7" y="0"/>
                    <a:pt x="0" y="4"/>
                    <a:pt x="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5" name="Freeform 68"/>
            <p:cNvSpPr/>
            <p:nvPr/>
          </p:nvSpPr>
          <p:spPr bwMode="auto">
            <a:xfrm>
              <a:off x="2017" y="2638"/>
              <a:ext cx="120" cy="31"/>
            </a:xfrm>
            <a:custGeom>
              <a:avLst/>
              <a:gdLst>
                <a:gd name="T0" fmla="*/ 5 w 51"/>
                <a:gd name="T1" fmla="*/ 10 h 13"/>
                <a:gd name="T2" fmla="*/ 45 w 51"/>
                <a:gd name="T3" fmla="*/ 6 h 13"/>
                <a:gd name="T4" fmla="*/ 42 w 51"/>
                <a:gd name="T5" fmla="*/ 2 h 13"/>
                <a:gd name="T6" fmla="*/ 10 w 51"/>
                <a:gd name="T7" fmla="*/ 5 h 13"/>
                <a:gd name="T8" fmla="*/ 5 w 51"/>
                <a:gd name="T9" fmla="*/ 10 h 13"/>
              </a:gdLst>
              <a:ahLst/>
              <a:cxnLst>
                <a:cxn ang="0">
                  <a:pos x="T0" y="T1"/>
                </a:cxn>
                <a:cxn ang="0">
                  <a:pos x="T2" y="T3"/>
                </a:cxn>
                <a:cxn ang="0">
                  <a:pos x="T4" y="T5"/>
                </a:cxn>
                <a:cxn ang="0">
                  <a:pos x="T6" y="T7"/>
                </a:cxn>
                <a:cxn ang="0">
                  <a:pos x="T8" y="T9"/>
                </a:cxn>
              </a:cxnLst>
              <a:rect l="0" t="0" r="r" b="b"/>
              <a:pathLst>
                <a:path w="51" h="13">
                  <a:moveTo>
                    <a:pt x="5" y="10"/>
                  </a:moveTo>
                  <a:cubicBezTo>
                    <a:pt x="18" y="13"/>
                    <a:pt x="33" y="11"/>
                    <a:pt x="45" y="6"/>
                  </a:cubicBezTo>
                  <a:cubicBezTo>
                    <a:pt x="51" y="3"/>
                    <a:pt x="46" y="0"/>
                    <a:pt x="42" y="2"/>
                  </a:cubicBezTo>
                  <a:cubicBezTo>
                    <a:pt x="32" y="6"/>
                    <a:pt x="20" y="8"/>
                    <a:pt x="10" y="5"/>
                  </a:cubicBezTo>
                  <a:cubicBezTo>
                    <a:pt x="7" y="4"/>
                    <a:pt x="0" y="8"/>
                    <a:pt x="5" y="1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6" name="Freeform 69"/>
            <p:cNvSpPr/>
            <p:nvPr/>
          </p:nvSpPr>
          <p:spPr bwMode="auto">
            <a:xfrm>
              <a:off x="2064" y="2601"/>
              <a:ext cx="111" cy="125"/>
            </a:xfrm>
            <a:custGeom>
              <a:avLst/>
              <a:gdLst>
                <a:gd name="T0" fmla="*/ 24 w 47"/>
                <a:gd name="T1" fmla="*/ 6 h 53"/>
                <a:gd name="T2" fmla="*/ 30 w 47"/>
                <a:gd name="T3" fmla="*/ 33 h 53"/>
                <a:gd name="T4" fmla="*/ 4 w 47"/>
                <a:gd name="T5" fmla="*/ 49 h 53"/>
                <a:gd name="T6" fmla="*/ 11 w 47"/>
                <a:gd name="T7" fmla="*/ 51 h 53"/>
                <a:gd name="T8" fmla="*/ 41 w 47"/>
                <a:gd name="T9" fmla="*/ 28 h 53"/>
                <a:gd name="T10" fmla="*/ 32 w 47"/>
                <a:gd name="T11" fmla="*/ 3 h 53"/>
                <a:gd name="T12" fmla="*/ 24 w 47"/>
                <a:gd name="T13" fmla="*/ 6 h 53"/>
              </a:gdLst>
              <a:ahLst/>
              <a:cxnLst>
                <a:cxn ang="0">
                  <a:pos x="T0" y="T1"/>
                </a:cxn>
                <a:cxn ang="0">
                  <a:pos x="T2" y="T3"/>
                </a:cxn>
                <a:cxn ang="0">
                  <a:pos x="T4" y="T5"/>
                </a:cxn>
                <a:cxn ang="0">
                  <a:pos x="T6" y="T7"/>
                </a:cxn>
                <a:cxn ang="0">
                  <a:pos x="T8" y="T9"/>
                </a:cxn>
                <a:cxn ang="0">
                  <a:pos x="T10" y="T11"/>
                </a:cxn>
                <a:cxn ang="0">
                  <a:pos x="T12" y="T13"/>
                </a:cxn>
              </a:cxnLst>
              <a:rect l="0" t="0" r="r" b="b"/>
              <a:pathLst>
                <a:path w="47" h="53">
                  <a:moveTo>
                    <a:pt x="24" y="6"/>
                  </a:moveTo>
                  <a:cubicBezTo>
                    <a:pt x="31" y="15"/>
                    <a:pt x="41" y="22"/>
                    <a:pt x="30" y="33"/>
                  </a:cubicBezTo>
                  <a:cubicBezTo>
                    <a:pt x="23" y="40"/>
                    <a:pt x="12" y="43"/>
                    <a:pt x="4" y="49"/>
                  </a:cubicBezTo>
                  <a:cubicBezTo>
                    <a:pt x="0" y="52"/>
                    <a:pt x="9" y="53"/>
                    <a:pt x="11" y="51"/>
                  </a:cubicBezTo>
                  <a:cubicBezTo>
                    <a:pt x="21" y="43"/>
                    <a:pt x="35" y="41"/>
                    <a:pt x="41" y="28"/>
                  </a:cubicBezTo>
                  <a:cubicBezTo>
                    <a:pt x="47" y="17"/>
                    <a:pt x="38" y="12"/>
                    <a:pt x="32" y="3"/>
                  </a:cubicBezTo>
                  <a:cubicBezTo>
                    <a:pt x="30" y="0"/>
                    <a:pt x="22" y="3"/>
                    <a:pt x="24"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7" name="Freeform 70"/>
            <p:cNvSpPr/>
            <p:nvPr/>
          </p:nvSpPr>
          <p:spPr bwMode="auto">
            <a:xfrm>
              <a:off x="2180" y="2582"/>
              <a:ext cx="118" cy="132"/>
            </a:xfrm>
            <a:custGeom>
              <a:avLst/>
              <a:gdLst>
                <a:gd name="T0" fmla="*/ 12 w 50"/>
                <a:gd name="T1" fmla="*/ 11 h 56"/>
                <a:gd name="T2" fmla="*/ 8 w 50"/>
                <a:gd name="T3" fmla="*/ 44 h 56"/>
                <a:gd name="T4" fmla="*/ 43 w 50"/>
                <a:gd name="T5" fmla="*/ 39 h 56"/>
                <a:gd name="T6" fmla="*/ 38 w 50"/>
                <a:gd name="T7" fmla="*/ 4 h 56"/>
                <a:gd name="T8" fmla="*/ 23 w 50"/>
                <a:gd name="T9" fmla="*/ 2 h 56"/>
                <a:gd name="T10" fmla="*/ 11 w 50"/>
                <a:gd name="T11" fmla="*/ 17 h 56"/>
                <a:gd name="T12" fmla="*/ 19 w 50"/>
                <a:gd name="T13" fmla="*/ 16 h 56"/>
                <a:gd name="T14" fmla="*/ 27 w 50"/>
                <a:gd name="T15" fmla="*/ 6 h 56"/>
                <a:gd name="T16" fmla="*/ 34 w 50"/>
                <a:gd name="T17" fmla="*/ 12 h 56"/>
                <a:gd name="T18" fmla="*/ 35 w 50"/>
                <a:gd name="T19" fmla="*/ 38 h 56"/>
                <a:gd name="T20" fmla="*/ 23 w 50"/>
                <a:gd name="T21" fmla="*/ 45 h 56"/>
                <a:gd name="T22" fmla="*/ 14 w 50"/>
                <a:gd name="T23" fmla="*/ 38 h 56"/>
                <a:gd name="T24" fmla="*/ 18 w 50"/>
                <a:gd name="T25" fmla="*/ 14 h 56"/>
                <a:gd name="T26" fmla="*/ 12 w 50"/>
                <a:gd name="T27" fmla="*/ 11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0" h="56">
                  <a:moveTo>
                    <a:pt x="12" y="11"/>
                  </a:moveTo>
                  <a:cubicBezTo>
                    <a:pt x="0" y="18"/>
                    <a:pt x="0" y="34"/>
                    <a:pt x="8" y="44"/>
                  </a:cubicBezTo>
                  <a:cubicBezTo>
                    <a:pt x="18" y="56"/>
                    <a:pt x="35" y="50"/>
                    <a:pt x="43" y="39"/>
                  </a:cubicBezTo>
                  <a:cubicBezTo>
                    <a:pt x="50" y="29"/>
                    <a:pt x="47" y="13"/>
                    <a:pt x="38" y="4"/>
                  </a:cubicBezTo>
                  <a:cubicBezTo>
                    <a:pt x="34" y="1"/>
                    <a:pt x="28" y="0"/>
                    <a:pt x="23" y="2"/>
                  </a:cubicBezTo>
                  <a:cubicBezTo>
                    <a:pt x="16" y="4"/>
                    <a:pt x="13" y="11"/>
                    <a:pt x="11" y="17"/>
                  </a:cubicBezTo>
                  <a:cubicBezTo>
                    <a:pt x="10" y="20"/>
                    <a:pt x="18" y="19"/>
                    <a:pt x="19" y="16"/>
                  </a:cubicBezTo>
                  <a:cubicBezTo>
                    <a:pt x="20" y="14"/>
                    <a:pt x="23" y="6"/>
                    <a:pt x="27" y="6"/>
                  </a:cubicBezTo>
                  <a:cubicBezTo>
                    <a:pt x="30" y="6"/>
                    <a:pt x="32" y="10"/>
                    <a:pt x="34" y="12"/>
                  </a:cubicBezTo>
                  <a:cubicBezTo>
                    <a:pt x="39" y="20"/>
                    <a:pt x="39" y="30"/>
                    <a:pt x="35" y="38"/>
                  </a:cubicBezTo>
                  <a:cubicBezTo>
                    <a:pt x="33" y="41"/>
                    <a:pt x="29" y="46"/>
                    <a:pt x="23" y="45"/>
                  </a:cubicBezTo>
                  <a:cubicBezTo>
                    <a:pt x="19" y="45"/>
                    <a:pt x="16" y="41"/>
                    <a:pt x="14" y="38"/>
                  </a:cubicBezTo>
                  <a:cubicBezTo>
                    <a:pt x="9" y="31"/>
                    <a:pt x="9" y="19"/>
                    <a:pt x="18" y="14"/>
                  </a:cubicBezTo>
                  <a:cubicBezTo>
                    <a:pt x="23" y="11"/>
                    <a:pt x="15" y="9"/>
                    <a:pt x="12" y="1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8" name="Freeform 71"/>
            <p:cNvSpPr/>
            <p:nvPr/>
          </p:nvSpPr>
          <p:spPr bwMode="auto">
            <a:xfrm>
              <a:off x="2502" y="3257"/>
              <a:ext cx="170" cy="163"/>
            </a:xfrm>
            <a:custGeom>
              <a:avLst/>
              <a:gdLst>
                <a:gd name="T0" fmla="*/ 6 w 72"/>
                <a:gd name="T1" fmla="*/ 6 h 69"/>
                <a:gd name="T2" fmla="*/ 61 w 72"/>
                <a:gd name="T3" fmla="*/ 67 h 69"/>
                <a:gd name="T4" fmla="*/ 68 w 72"/>
                <a:gd name="T5" fmla="*/ 62 h 69"/>
                <a:gd name="T6" fmla="*/ 10 w 72"/>
                <a:gd name="T7" fmla="*/ 1 h 69"/>
                <a:gd name="T8" fmla="*/ 6 w 72"/>
                <a:gd name="T9" fmla="*/ 6 h 69"/>
              </a:gdLst>
              <a:ahLst/>
              <a:cxnLst>
                <a:cxn ang="0">
                  <a:pos x="T0" y="T1"/>
                </a:cxn>
                <a:cxn ang="0">
                  <a:pos x="T2" y="T3"/>
                </a:cxn>
                <a:cxn ang="0">
                  <a:pos x="T4" y="T5"/>
                </a:cxn>
                <a:cxn ang="0">
                  <a:pos x="T6" y="T7"/>
                </a:cxn>
                <a:cxn ang="0">
                  <a:pos x="T8" y="T9"/>
                </a:cxn>
              </a:cxnLst>
              <a:rect l="0" t="0" r="r" b="b"/>
              <a:pathLst>
                <a:path w="72" h="69">
                  <a:moveTo>
                    <a:pt x="6" y="6"/>
                  </a:moveTo>
                  <a:cubicBezTo>
                    <a:pt x="32" y="16"/>
                    <a:pt x="40" y="50"/>
                    <a:pt x="61" y="67"/>
                  </a:cubicBezTo>
                  <a:cubicBezTo>
                    <a:pt x="64" y="69"/>
                    <a:pt x="72" y="65"/>
                    <a:pt x="68" y="62"/>
                  </a:cubicBezTo>
                  <a:cubicBezTo>
                    <a:pt x="46" y="45"/>
                    <a:pt x="39" y="11"/>
                    <a:pt x="10" y="1"/>
                  </a:cubicBezTo>
                  <a:cubicBezTo>
                    <a:pt x="7" y="0"/>
                    <a:pt x="0" y="5"/>
                    <a:pt x="6"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09" name="Freeform 72"/>
            <p:cNvSpPr/>
            <p:nvPr/>
          </p:nvSpPr>
          <p:spPr bwMode="auto">
            <a:xfrm>
              <a:off x="3091" y="3271"/>
              <a:ext cx="147" cy="225"/>
            </a:xfrm>
            <a:custGeom>
              <a:avLst/>
              <a:gdLst>
                <a:gd name="T0" fmla="*/ 14 w 62"/>
                <a:gd name="T1" fmla="*/ 16 h 95"/>
                <a:gd name="T2" fmla="*/ 10 w 62"/>
                <a:gd name="T3" fmla="*/ 11 h 95"/>
                <a:gd name="T4" fmla="*/ 14 w 62"/>
                <a:gd name="T5" fmla="*/ 8 h 95"/>
                <a:gd name="T6" fmla="*/ 31 w 62"/>
                <a:gd name="T7" fmla="*/ 11 h 95"/>
                <a:gd name="T8" fmla="*/ 30 w 62"/>
                <a:gd name="T9" fmla="*/ 35 h 95"/>
                <a:gd name="T10" fmla="*/ 35 w 62"/>
                <a:gd name="T11" fmla="*/ 56 h 95"/>
                <a:gd name="T12" fmla="*/ 42 w 62"/>
                <a:gd name="T13" fmla="*/ 66 h 95"/>
                <a:gd name="T14" fmla="*/ 16 w 62"/>
                <a:gd name="T15" fmla="*/ 87 h 95"/>
                <a:gd name="T16" fmla="*/ 11 w 62"/>
                <a:gd name="T17" fmla="*/ 91 h 95"/>
                <a:gd name="T18" fmla="*/ 45 w 62"/>
                <a:gd name="T19" fmla="*/ 78 h 95"/>
                <a:gd name="T20" fmla="*/ 37 w 62"/>
                <a:gd name="T21" fmla="*/ 38 h 95"/>
                <a:gd name="T22" fmla="*/ 29 w 62"/>
                <a:gd name="T23" fmla="*/ 1 h 95"/>
                <a:gd name="T24" fmla="*/ 1 w 62"/>
                <a:gd name="T25" fmla="*/ 13 h 95"/>
                <a:gd name="T26" fmla="*/ 4 w 62"/>
                <a:gd name="T27" fmla="*/ 15 h 95"/>
                <a:gd name="T28" fmla="*/ 5 w 62"/>
                <a:gd name="T29" fmla="*/ 18 h 95"/>
                <a:gd name="T30" fmla="*/ 14 w 62"/>
                <a:gd name="T31" fmla="*/ 16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2" h="95">
                  <a:moveTo>
                    <a:pt x="14" y="16"/>
                  </a:moveTo>
                  <a:cubicBezTo>
                    <a:pt x="14" y="13"/>
                    <a:pt x="13" y="11"/>
                    <a:pt x="10" y="11"/>
                  </a:cubicBezTo>
                  <a:cubicBezTo>
                    <a:pt x="11" y="10"/>
                    <a:pt x="13" y="9"/>
                    <a:pt x="14" y="8"/>
                  </a:cubicBezTo>
                  <a:cubicBezTo>
                    <a:pt x="22" y="5"/>
                    <a:pt x="28" y="6"/>
                    <a:pt x="31" y="11"/>
                  </a:cubicBezTo>
                  <a:cubicBezTo>
                    <a:pt x="38" y="17"/>
                    <a:pt x="32" y="28"/>
                    <a:pt x="30" y="35"/>
                  </a:cubicBezTo>
                  <a:cubicBezTo>
                    <a:pt x="27" y="43"/>
                    <a:pt x="30" y="49"/>
                    <a:pt x="35" y="56"/>
                  </a:cubicBezTo>
                  <a:cubicBezTo>
                    <a:pt x="37" y="60"/>
                    <a:pt x="40" y="62"/>
                    <a:pt x="42" y="66"/>
                  </a:cubicBezTo>
                  <a:cubicBezTo>
                    <a:pt x="47" y="76"/>
                    <a:pt x="25" y="89"/>
                    <a:pt x="16" y="87"/>
                  </a:cubicBezTo>
                  <a:cubicBezTo>
                    <a:pt x="14" y="86"/>
                    <a:pt x="6" y="90"/>
                    <a:pt x="11" y="91"/>
                  </a:cubicBezTo>
                  <a:cubicBezTo>
                    <a:pt x="24" y="95"/>
                    <a:pt x="36" y="86"/>
                    <a:pt x="45" y="78"/>
                  </a:cubicBezTo>
                  <a:cubicBezTo>
                    <a:pt x="62" y="64"/>
                    <a:pt x="36" y="53"/>
                    <a:pt x="37" y="38"/>
                  </a:cubicBezTo>
                  <a:cubicBezTo>
                    <a:pt x="38" y="27"/>
                    <a:pt x="51" y="4"/>
                    <a:pt x="29" y="1"/>
                  </a:cubicBezTo>
                  <a:cubicBezTo>
                    <a:pt x="18" y="0"/>
                    <a:pt x="8" y="4"/>
                    <a:pt x="1" y="13"/>
                  </a:cubicBezTo>
                  <a:cubicBezTo>
                    <a:pt x="0" y="14"/>
                    <a:pt x="3" y="15"/>
                    <a:pt x="4" y="15"/>
                  </a:cubicBezTo>
                  <a:cubicBezTo>
                    <a:pt x="4" y="16"/>
                    <a:pt x="5" y="17"/>
                    <a:pt x="5" y="18"/>
                  </a:cubicBezTo>
                  <a:cubicBezTo>
                    <a:pt x="5" y="20"/>
                    <a:pt x="14" y="19"/>
                    <a:pt x="14" y="1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0" name="Freeform 73"/>
            <p:cNvSpPr/>
            <p:nvPr/>
          </p:nvSpPr>
          <p:spPr bwMode="auto">
            <a:xfrm>
              <a:off x="3652" y="3193"/>
              <a:ext cx="393" cy="319"/>
            </a:xfrm>
            <a:custGeom>
              <a:avLst/>
              <a:gdLst>
                <a:gd name="T0" fmla="*/ 11 w 166"/>
                <a:gd name="T1" fmla="*/ 96 h 135"/>
                <a:gd name="T2" fmla="*/ 47 w 166"/>
                <a:gd name="T3" fmla="*/ 4 h 135"/>
                <a:gd name="T4" fmla="*/ 39 w 166"/>
                <a:gd name="T5" fmla="*/ 4 h 135"/>
                <a:gd name="T6" fmla="*/ 39 w 166"/>
                <a:gd name="T7" fmla="*/ 113 h 135"/>
                <a:gd name="T8" fmla="*/ 104 w 166"/>
                <a:gd name="T9" fmla="*/ 80 h 135"/>
                <a:gd name="T10" fmla="*/ 95 w 166"/>
                <a:gd name="T11" fmla="*/ 81 h 135"/>
                <a:gd name="T12" fmla="*/ 116 w 166"/>
                <a:gd name="T13" fmla="*/ 93 h 135"/>
                <a:gd name="T14" fmla="*/ 136 w 166"/>
                <a:gd name="T15" fmla="*/ 78 h 135"/>
                <a:gd name="T16" fmla="*/ 156 w 166"/>
                <a:gd name="T17" fmla="*/ 100 h 135"/>
                <a:gd name="T18" fmla="*/ 165 w 166"/>
                <a:gd name="T19" fmla="*/ 98 h 135"/>
                <a:gd name="T20" fmla="*/ 145 w 166"/>
                <a:gd name="T21" fmla="*/ 66 h 135"/>
                <a:gd name="T22" fmla="*/ 104 w 166"/>
                <a:gd name="T23" fmla="*/ 80 h 135"/>
                <a:gd name="T24" fmla="*/ 96 w 166"/>
                <a:gd name="T25" fmla="*/ 80 h 135"/>
                <a:gd name="T26" fmla="*/ 76 w 166"/>
                <a:gd name="T27" fmla="*/ 104 h 135"/>
                <a:gd name="T28" fmla="*/ 34 w 166"/>
                <a:gd name="T29" fmla="*/ 85 h 135"/>
                <a:gd name="T30" fmla="*/ 47 w 166"/>
                <a:gd name="T31" fmla="*/ 4 h 135"/>
                <a:gd name="T32" fmla="*/ 39 w 166"/>
                <a:gd name="T33" fmla="*/ 5 h 135"/>
                <a:gd name="T34" fmla="*/ 3 w 166"/>
                <a:gd name="T35" fmla="*/ 95 h 135"/>
                <a:gd name="T36" fmla="*/ 11 w 166"/>
                <a:gd name="T37" fmla="*/ 9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135">
                  <a:moveTo>
                    <a:pt x="11" y="96"/>
                  </a:moveTo>
                  <a:cubicBezTo>
                    <a:pt x="31" y="68"/>
                    <a:pt x="43" y="37"/>
                    <a:pt x="47" y="4"/>
                  </a:cubicBezTo>
                  <a:cubicBezTo>
                    <a:pt x="48" y="0"/>
                    <a:pt x="40" y="2"/>
                    <a:pt x="39" y="4"/>
                  </a:cubicBezTo>
                  <a:cubicBezTo>
                    <a:pt x="26" y="35"/>
                    <a:pt x="11" y="85"/>
                    <a:pt x="39" y="113"/>
                  </a:cubicBezTo>
                  <a:cubicBezTo>
                    <a:pt x="63" y="135"/>
                    <a:pt x="92" y="96"/>
                    <a:pt x="104" y="80"/>
                  </a:cubicBezTo>
                  <a:cubicBezTo>
                    <a:pt x="101" y="81"/>
                    <a:pt x="98" y="81"/>
                    <a:pt x="95" y="81"/>
                  </a:cubicBezTo>
                  <a:cubicBezTo>
                    <a:pt x="94" y="96"/>
                    <a:pt x="102" y="100"/>
                    <a:pt x="116" y="93"/>
                  </a:cubicBezTo>
                  <a:cubicBezTo>
                    <a:pt x="123" y="89"/>
                    <a:pt x="131" y="83"/>
                    <a:pt x="136" y="78"/>
                  </a:cubicBezTo>
                  <a:cubicBezTo>
                    <a:pt x="152" y="63"/>
                    <a:pt x="153" y="92"/>
                    <a:pt x="156" y="100"/>
                  </a:cubicBezTo>
                  <a:cubicBezTo>
                    <a:pt x="157" y="104"/>
                    <a:pt x="166" y="101"/>
                    <a:pt x="165" y="98"/>
                  </a:cubicBezTo>
                  <a:cubicBezTo>
                    <a:pt x="159" y="85"/>
                    <a:pt x="163" y="68"/>
                    <a:pt x="145" y="66"/>
                  </a:cubicBezTo>
                  <a:cubicBezTo>
                    <a:pt x="135" y="64"/>
                    <a:pt x="102" y="108"/>
                    <a:pt x="104" y="80"/>
                  </a:cubicBezTo>
                  <a:cubicBezTo>
                    <a:pt x="104" y="76"/>
                    <a:pt x="97" y="78"/>
                    <a:pt x="96" y="80"/>
                  </a:cubicBezTo>
                  <a:cubicBezTo>
                    <a:pt x="89" y="88"/>
                    <a:pt x="83" y="96"/>
                    <a:pt x="76" y="104"/>
                  </a:cubicBezTo>
                  <a:cubicBezTo>
                    <a:pt x="55" y="125"/>
                    <a:pt x="38" y="104"/>
                    <a:pt x="34" y="85"/>
                  </a:cubicBezTo>
                  <a:cubicBezTo>
                    <a:pt x="28" y="59"/>
                    <a:pt x="37" y="28"/>
                    <a:pt x="47" y="4"/>
                  </a:cubicBezTo>
                  <a:cubicBezTo>
                    <a:pt x="44" y="4"/>
                    <a:pt x="42" y="4"/>
                    <a:pt x="39" y="5"/>
                  </a:cubicBezTo>
                  <a:cubicBezTo>
                    <a:pt x="34" y="38"/>
                    <a:pt x="23" y="68"/>
                    <a:pt x="3" y="95"/>
                  </a:cubicBezTo>
                  <a:cubicBezTo>
                    <a:pt x="0" y="99"/>
                    <a:pt x="9" y="98"/>
                    <a:pt x="11" y="9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1" name="Freeform 74"/>
            <p:cNvSpPr/>
            <p:nvPr/>
          </p:nvSpPr>
          <p:spPr bwMode="auto">
            <a:xfrm>
              <a:off x="4042" y="3285"/>
              <a:ext cx="131" cy="133"/>
            </a:xfrm>
            <a:custGeom>
              <a:avLst/>
              <a:gdLst>
                <a:gd name="T0" fmla="*/ 44 w 55"/>
                <a:gd name="T1" fmla="*/ 2 h 56"/>
                <a:gd name="T2" fmla="*/ 4 w 55"/>
                <a:gd name="T3" fmla="*/ 52 h 56"/>
                <a:gd name="T4" fmla="*/ 11 w 55"/>
                <a:gd name="T5" fmla="*/ 53 h 56"/>
                <a:gd name="T6" fmla="*/ 51 w 55"/>
                <a:gd name="T7" fmla="*/ 4 h 56"/>
                <a:gd name="T8" fmla="*/ 44 w 55"/>
                <a:gd name="T9" fmla="*/ 2 h 56"/>
              </a:gdLst>
              <a:ahLst/>
              <a:cxnLst>
                <a:cxn ang="0">
                  <a:pos x="T0" y="T1"/>
                </a:cxn>
                <a:cxn ang="0">
                  <a:pos x="T2" y="T3"/>
                </a:cxn>
                <a:cxn ang="0">
                  <a:pos x="T4" y="T5"/>
                </a:cxn>
                <a:cxn ang="0">
                  <a:pos x="T6" y="T7"/>
                </a:cxn>
                <a:cxn ang="0">
                  <a:pos x="T8" y="T9"/>
                </a:cxn>
              </a:cxnLst>
              <a:rect l="0" t="0" r="r" b="b"/>
              <a:pathLst>
                <a:path w="55" h="56">
                  <a:moveTo>
                    <a:pt x="44" y="2"/>
                  </a:moveTo>
                  <a:cubicBezTo>
                    <a:pt x="27" y="16"/>
                    <a:pt x="19" y="37"/>
                    <a:pt x="4" y="52"/>
                  </a:cubicBezTo>
                  <a:cubicBezTo>
                    <a:pt x="0" y="55"/>
                    <a:pt x="9" y="56"/>
                    <a:pt x="11" y="53"/>
                  </a:cubicBezTo>
                  <a:cubicBezTo>
                    <a:pt x="26" y="38"/>
                    <a:pt x="34" y="18"/>
                    <a:pt x="51" y="4"/>
                  </a:cubicBezTo>
                  <a:cubicBezTo>
                    <a:pt x="55" y="1"/>
                    <a:pt x="47" y="0"/>
                    <a:pt x="44"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2" name="Freeform 75"/>
            <p:cNvSpPr/>
            <p:nvPr/>
          </p:nvSpPr>
          <p:spPr bwMode="auto">
            <a:xfrm>
              <a:off x="4920" y="2020"/>
              <a:ext cx="346" cy="929"/>
            </a:xfrm>
            <a:custGeom>
              <a:avLst/>
              <a:gdLst>
                <a:gd name="T0" fmla="*/ 11 w 146"/>
                <a:gd name="T1" fmla="*/ 29 h 392"/>
                <a:gd name="T2" fmla="*/ 62 w 146"/>
                <a:gd name="T3" fmla="*/ 50 h 392"/>
                <a:gd name="T4" fmla="*/ 66 w 146"/>
                <a:gd name="T5" fmla="*/ 88 h 392"/>
                <a:gd name="T6" fmla="*/ 82 w 146"/>
                <a:gd name="T7" fmla="*/ 158 h 392"/>
                <a:gd name="T8" fmla="*/ 137 w 146"/>
                <a:gd name="T9" fmla="*/ 180 h 392"/>
                <a:gd name="T10" fmla="*/ 128 w 146"/>
                <a:gd name="T11" fmla="*/ 181 h 392"/>
                <a:gd name="T12" fmla="*/ 133 w 146"/>
                <a:gd name="T13" fmla="*/ 299 h 392"/>
                <a:gd name="T14" fmla="*/ 131 w 146"/>
                <a:gd name="T15" fmla="*/ 362 h 392"/>
                <a:gd name="T16" fmla="*/ 94 w 146"/>
                <a:gd name="T17" fmla="*/ 388 h 392"/>
                <a:gd name="T18" fmla="*/ 99 w 146"/>
                <a:gd name="T19" fmla="*/ 391 h 392"/>
                <a:gd name="T20" fmla="*/ 145 w 146"/>
                <a:gd name="T21" fmla="*/ 331 h 392"/>
                <a:gd name="T22" fmla="*/ 137 w 146"/>
                <a:gd name="T23" fmla="*/ 180 h 392"/>
                <a:gd name="T24" fmla="*/ 128 w 146"/>
                <a:gd name="T25" fmla="*/ 181 h 392"/>
                <a:gd name="T26" fmla="*/ 104 w 146"/>
                <a:gd name="T27" fmla="*/ 174 h 392"/>
                <a:gd name="T28" fmla="*/ 82 w 146"/>
                <a:gd name="T29" fmla="*/ 133 h 392"/>
                <a:gd name="T30" fmla="*/ 73 w 146"/>
                <a:gd name="T31" fmla="*/ 64 h 392"/>
                <a:gd name="T32" fmla="*/ 48 w 146"/>
                <a:gd name="T33" fmla="*/ 16 h 392"/>
                <a:gd name="T34" fmla="*/ 4 w 146"/>
                <a:gd name="T35" fmla="*/ 27 h 392"/>
                <a:gd name="T36" fmla="*/ 11 w 146"/>
                <a:gd name="T37" fmla="*/ 2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6" h="392">
                  <a:moveTo>
                    <a:pt x="11" y="29"/>
                  </a:moveTo>
                  <a:cubicBezTo>
                    <a:pt x="45" y="0"/>
                    <a:pt x="58" y="30"/>
                    <a:pt x="62" y="50"/>
                  </a:cubicBezTo>
                  <a:cubicBezTo>
                    <a:pt x="65" y="63"/>
                    <a:pt x="65" y="75"/>
                    <a:pt x="66" y="88"/>
                  </a:cubicBezTo>
                  <a:cubicBezTo>
                    <a:pt x="68" y="111"/>
                    <a:pt x="72" y="136"/>
                    <a:pt x="82" y="158"/>
                  </a:cubicBezTo>
                  <a:cubicBezTo>
                    <a:pt x="88" y="171"/>
                    <a:pt x="133" y="218"/>
                    <a:pt x="137" y="180"/>
                  </a:cubicBezTo>
                  <a:cubicBezTo>
                    <a:pt x="137" y="176"/>
                    <a:pt x="129" y="178"/>
                    <a:pt x="128" y="181"/>
                  </a:cubicBezTo>
                  <a:cubicBezTo>
                    <a:pt x="117" y="220"/>
                    <a:pt x="127" y="260"/>
                    <a:pt x="133" y="299"/>
                  </a:cubicBezTo>
                  <a:cubicBezTo>
                    <a:pt x="137" y="319"/>
                    <a:pt x="140" y="342"/>
                    <a:pt x="131" y="362"/>
                  </a:cubicBezTo>
                  <a:cubicBezTo>
                    <a:pt x="124" y="375"/>
                    <a:pt x="106" y="381"/>
                    <a:pt x="94" y="388"/>
                  </a:cubicBezTo>
                  <a:cubicBezTo>
                    <a:pt x="89" y="391"/>
                    <a:pt x="96" y="392"/>
                    <a:pt x="99" y="391"/>
                  </a:cubicBezTo>
                  <a:cubicBezTo>
                    <a:pt x="127" y="376"/>
                    <a:pt x="146" y="365"/>
                    <a:pt x="145" y="331"/>
                  </a:cubicBezTo>
                  <a:cubicBezTo>
                    <a:pt x="144" y="280"/>
                    <a:pt x="122" y="230"/>
                    <a:pt x="137" y="180"/>
                  </a:cubicBezTo>
                  <a:cubicBezTo>
                    <a:pt x="134" y="180"/>
                    <a:pt x="131" y="180"/>
                    <a:pt x="128" y="181"/>
                  </a:cubicBezTo>
                  <a:cubicBezTo>
                    <a:pt x="127" y="197"/>
                    <a:pt x="109" y="180"/>
                    <a:pt x="104" y="174"/>
                  </a:cubicBezTo>
                  <a:cubicBezTo>
                    <a:pt x="92" y="164"/>
                    <a:pt x="86" y="148"/>
                    <a:pt x="82" y="133"/>
                  </a:cubicBezTo>
                  <a:cubicBezTo>
                    <a:pt x="76" y="111"/>
                    <a:pt x="75" y="87"/>
                    <a:pt x="73" y="64"/>
                  </a:cubicBezTo>
                  <a:cubicBezTo>
                    <a:pt x="71" y="46"/>
                    <a:pt x="68" y="23"/>
                    <a:pt x="48" y="16"/>
                  </a:cubicBezTo>
                  <a:cubicBezTo>
                    <a:pt x="32" y="10"/>
                    <a:pt x="16" y="18"/>
                    <a:pt x="4" y="27"/>
                  </a:cubicBezTo>
                  <a:cubicBezTo>
                    <a:pt x="0" y="30"/>
                    <a:pt x="8" y="30"/>
                    <a:pt x="11"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3" name="Freeform 76"/>
            <p:cNvSpPr/>
            <p:nvPr/>
          </p:nvSpPr>
          <p:spPr bwMode="auto">
            <a:xfrm>
              <a:off x="2384" y="1386"/>
              <a:ext cx="1112" cy="504"/>
            </a:xfrm>
            <a:custGeom>
              <a:avLst/>
              <a:gdLst>
                <a:gd name="T0" fmla="*/ 175 w 470"/>
                <a:gd name="T1" fmla="*/ 75 h 213"/>
                <a:gd name="T2" fmla="*/ 70 w 470"/>
                <a:gd name="T3" fmla="*/ 184 h 213"/>
                <a:gd name="T4" fmla="*/ 203 w 470"/>
                <a:gd name="T5" fmla="*/ 210 h 213"/>
                <a:gd name="T6" fmla="*/ 349 w 470"/>
                <a:gd name="T7" fmla="*/ 175 h 213"/>
                <a:gd name="T8" fmla="*/ 448 w 470"/>
                <a:gd name="T9" fmla="*/ 109 h 213"/>
                <a:gd name="T10" fmla="*/ 428 w 470"/>
                <a:gd name="T11" fmla="*/ 17 h 213"/>
                <a:gd name="T12" fmla="*/ 306 w 470"/>
                <a:gd name="T13" fmla="*/ 11 h 213"/>
                <a:gd name="T14" fmla="*/ 161 w 470"/>
                <a:gd name="T15" fmla="*/ 46 h 213"/>
                <a:gd name="T16" fmla="*/ 166 w 470"/>
                <a:gd name="T17" fmla="*/ 47 h 213"/>
                <a:gd name="T18" fmla="*/ 294 w 470"/>
                <a:gd name="T19" fmla="*/ 16 h 213"/>
                <a:gd name="T20" fmla="*/ 401 w 470"/>
                <a:gd name="T21" fmla="*/ 13 h 213"/>
                <a:gd name="T22" fmla="*/ 453 w 470"/>
                <a:gd name="T23" fmla="*/ 82 h 213"/>
                <a:gd name="T24" fmla="*/ 376 w 470"/>
                <a:gd name="T25" fmla="*/ 160 h 213"/>
                <a:gd name="T26" fmla="*/ 266 w 470"/>
                <a:gd name="T27" fmla="*/ 196 h 213"/>
                <a:gd name="T28" fmla="*/ 137 w 470"/>
                <a:gd name="T29" fmla="*/ 204 h 213"/>
                <a:gd name="T30" fmla="*/ 56 w 470"/>
                <a:gd name="T31" fmla="*/ 135 h 213"/>
                <a:gd name="T32" fmla="*/ 168 w 470"/>
                <a:gd name="T33" fmla="*/ 79 h 213"/>
                <a:gd name="T34" fmla="*/ 175 w 470"/>
                <a:gd name="T35" fmla="*/ 7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70" h="213">
                  <a:moveTo>
                    <a:pt x="175" y="75"/>
                  </a:moveTo>
                  <a:cubicBezTo>
                    <a:pt x="112" y="53"/>
                    <a:pt x="0" y="127"/>
                    <a:pt x="70" y="184"/>
                  </a:cubicBezTo>
                  <a:cubicBezTo>
                    <a:pt x="105" y="213"/>
                    <a:pt x="160" y="213"/>
                    <a:pt x="203" y="210"/>
                  </a:cubicBezTo>
                  <a:cubicBezTo>
                    <a:pt x="253" y="205"/>
                    <a:pt x="303" y="192"/>
                    <a:pt x="349" y="175"/>
                  </a:cubicBezTo>
                  <a:cubicBezTo>
                    <a:pt x="385" y="162"/>
                    <a:pt x="427" y="142"/>
                    <a:pt x="448" y="109"/>
                  </a:cubicBezTo>
                  <a:cubicBezTo>
                    <a:pt x="469" y="76"/>
                    <a:pt x="470" y="37"/>
                    <a:pt x="428" y="17"/>
                  </a:cubicBezTo>
                  <a:cubicBezTo>
                    <a:pt x="391" y="0"/>
                    <a:pt x="346" y="5"/>
                    <a:pt x="306" y="11"/>
                  </a:cubicBezTo>
                  <a:cubicBezTo>
                    <a:pt x="256" y="18"/>
                    <a:pt x="206" y="23"/>
                    <a:pt x="161" y="46"/>
                  </a:cubicBezTo>
                  <a:cubicBezTo>
                    <a:pt x="156" y="48"/>
                    <a:pt x="163" y="48"/>
                    <a:pt x="166" y="47"/>
                  </a:cubicBezTo>
                  <a:cubicBezTo>
                    <a:pt x="206" y="27"/>
                    <a:pt x="249" y="24"/>
                    <a:pt x="294" y="16"/>
                  </a:cubicBezTo>
                  <a:cubicBezTo>
                    <a:pt x="329" y="10"/>
                    <a:pt x="366" y="6"/>
                    <a:pt x="401" y="13"/>
                  </a:cubicBezTo>
                  <a:cubicBezTo>
                    <a:pt x="437" y="21"/>
                    <a:pt x="460" y="47"/>
                    <a:pt x="453" y="82"/>
                  </a:cubicBezTo>
                  <a:cubicBezTo>
                    <a:pt x="445" y="119"/>
                    <a:pt x="409" y="143"/>
                    <a:pt x="376" y="160"/>
                  </a:cubicBezTo>
                  <a:cubicBezTo>
                    <a:pt x="341" y="177"/>
                    <a:pt x="304" y="187"/>
                    <a:pt x="266" y="196"/>
                  </a:cubicBezTo>
                  <a:cubicBezTo>
                    <a:pt x="224" y="205"/>
                    <a:pt x="180" y="211"/>
                    <a:pt x="137" y="204"/>
                  </a:cubicBezTo>
                  <a:cubicBezTo>
                    <a:pt x="100" y="199"/>
                    <a:pt x="51" y="177"/>
                    <a:pt x="56" y="135"/>
                  </a:cubicBezTo>
                  <a:cubicBezTo>
                    <a:pt x="60" y="93"/>
                    <a:pt x="130" y="65"/>
                    <a:pt x="168" y="79"/>
                  </a:cubicBezTo>
                  <a:cubicBezTo>
                    <a:pt x="170" y="79"/>
                    <a:pt x="178" y="76"/>
                    <a:pt x="175" y="7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4" name="Freeform 77"/>
            <p:cNvSpPr/>
            <p:nvPr/>
          </p:nvSpPr>
          <p:spPr bwMode="auto">
            <a:xfrm>
              <a:off x="2911" y="846"/>
              <a:ext cx="100" cy="679"/>
            </a:xfrm>
            <a:custGeom>
              <a:avLst/>
              <a:gdLst>
                <a:gd name="T0" fmla="*/ 1 w 42"/>
                <a:gd name="T1" fmla="*/ 5 h 287"/>
                <a:gd name="T2" fmla="*/ 17 w 42"/>
                <a:gd name="T3" fmla="*/ 136 h 287"/>
                <a:gd name="T4" fmla="*/ 33 w 42"/>
                <a:gd name="T5" fmla="*/ 283 h 287"/>
                <a:gd name="T6" fmla="*/ 41 w 42"/>
                <a:gd name="T7" fmla="*/ 281 h 287"/>
                <a:gd name="T8" fmla="*/ 27 w 42"/>
                <a:gd name="T9" fmla="*/ 149 h 287"/>
                <a:gd name="T10" fmla="*/ 9 w 42"/>
                <a:gd name="T11" fmla="*/ 4 h 287"/>
                <a:gd name="T12" fmla="*/ 1 w 42"/>
                <a:gd name="T13" fmla="*/ 5 h 287"/>
              </a:gdLst>
              <a:ahLst/>
              <a:cxnLst>
                <a:cxn ang="0">
                  <a:pos x="T0" y="T1"/>
                </a:cxn>
                <a:cxn ang="0">
                  <a:pos x="T2" y="T3"/>
                </a:cxn>
                <a:cxn ang="0">
                  <a:pos x="T4" y="T5"/>
                </a:cxn>
                <a:cxn ang="0">
                  <a:pos x="T6" y="T7"/>
                </a:cxn>
                <a:cxn ang="0">
                  <a:pos x="T8" y="T9"/>
                </a:cxn>
                <a:cxn ang="0">
                  <a:pos x="T10" y="T11"/>
                </a:cxn>
                <a:cxn ang="0">
                  <a:pos x="T12" y="T13"/>
                </a:cxn>
              </a:cxnLst>
              <a:rect l="0" t="0" r="r" b="b"/>
              <a:pathLst>
                <a:path w="42" h="287">
                  <a:moveTo>
                    <a:pt x="1" y="5"/>
                  </a:moveTo>
                  <a:cubicBezTo>
                    <a:pt x="1" y="49"/>
                    <a:pt x="11" y="92"/>
                    <a:pt x="17" y="136"/>
                  </a:cubicBezTo>
                  <a:cubicBezTo>
                    <a:pt x="22" y="185"/>
                    <a:pt x="26" y="234"/>
                    <a:pt x="33" y="283"/>
                  </a:cubicBezTo>
                  <a:cubicBezTo>
                    <a:pt x="33" y="287"/>
                    <a:pt x="42" y="285"/>
                    <a:pt x="41" y="281"/>
                  </a:cubicBezTo>
                  <a:cubicBezTo>
                    <a:pt x="36" y="237"/>
                    <a:pt x="32" y="193"/>
                    <a:pt x="27" y="149"/>
                  </a:cubicBezTo>
                  <a:cubicBezTo>
                    <a:pt x="22" y="101"/>
                    <a:pt x="10" y="53"/>
                    <a:pt x="9" y="4"/>
                  </a:cubicBezTo>
                  <a:cubicBezTo>
                    <a:pt x="9" y="0"/>
                    <a:pt x="0" y="1"/>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5" name="Freeform 78"/>
            <p:cNvSpPr/>
            <p:nvPr/>
          </p:nvSpPr>
          <p:spPr bwMode="auto">
            <a:xfrm>
              <a:off x="2556" y="834"/>
              <a:ext cx="360" cy="739"/>
            </a:xfrm>
            <a:custGeom>
              <a:avLst/>
              <a:gdLst>
                <a:gd name="T0" fmla="*/ 143 w 152"/>
                <a:gd name="T1" fmla="*/ 2 h 312"/>
                <a:gd name="T2" fmla="*/ 1 w 152"/>
                <a:gd name="T3" fmla="*/ 311 h 312"/>
                <a:gd name="T4" fmla="*/ 9 w 152"/>
                <a:gd name="T5" fmla="*/ 309 h 312"/>
                <a:gd name="T6" fmla="*/ 151 w 152"/>
                <a:gd name="T7" fmla="*/ 1 h 312"/>
                <a:gd name="T8" fmla="*/ 143 w 152"/>
                <a:gd name="T9" fmla="*/ 2 h 312"/>
              </a:gdLst>
              <a:ahLst/>
              <a:cxnLst>
                <a:cxn ang="0">
                  <a:pos x="T0" y="T1"/>
                </a:cxn>
                <a:cxn ang="0">
                  <a:pos x="T2" y="T3"/>
                </a:cxn>
                <a:cxn ang="0">
                  <a:pos x="T4" y="T5"/>
                </a:cxn>
                <a:cxn ang="0">
                  <a:pos x="T6" y="T7"/>
                </a:cxn>
                <a:cxn ang="0">
                  <a:pos x="T8" y="T9"/>
                </a:cxn>
              </a:cxnLst>
              <a:rect l="0" t="0" r="r" b="b"/>
              <a:pathLst>
                <a:path w="152" h="312">
                  <a:moveTo>
                    <a:pt x="143" y="2"/>
                  </a:moveTo>
                  <a:cubicBezTo>
                    <a:pt x="87" y="101"/>
                    <a:pt x="54" y="210"/>
                    <a:pt x="1" y="311"/>
                  </a:cubicBezTo>
                  <a:cubicBezTo>
                    <a:pt x="0" y="312"/>
                    <a:pt x="8" y="311"/>
                    <a:pt x="9" y="309"/>
                  </a:cubicBezTo>
                  <a:cubicBezTo>
                    <a:pt x="62" y="209"/>
                    <a:pt x="95" y="100"/>
                    <a:pt x="151" y="1"/>
                  </a:cubicBezTo>
                  <a:cubicBezTo>
                    <a:pt x="152" y="0"/>
                    <a:pt x="144" y="0"/>
                    <a:pt x="143"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6" name="Freeform 79"/>
            <p:cNvSpPr/>
            <p:nvPr/>
          </p:nvSpPr>
          <p:spPr bwMode="auto">
            <a:xfrm>
              <a:off x="2899" y="801"/>
              <a:ext cx="554" cy="776"/>
            </a:xfrm>
            <a:custGeom>
              <a:avLst/>
              <a:gdLst>
                <a:gd name="T0" fmla="*/ 2 w 234"/>
                <a:gd name="T1" fmla="*/ 6 h 328"/>
                <a:gd name="T2" fmla="*/ 224 w 234"/>
                <a:gd name="T3" fmla="*/ 326 h 328"/>
                <a:gd name="T4" fmla="*/ 232 w 234"/>
                <a:gd name="T5" fmla="*/ 322 h 328"/>
                <a:gd name="T6" fmla="*/ 10 w 234"/>
                <a:gd name="T7" fmla="*/ 3 h 328"/>
                <a:gd name="T8" fmla="*/ 2 w 234"/>
                <a:gd name="T9" fmla="*/ 6 h 328"/>
              </a:gdLst>
              <a:ahLst/>
              <a:cxnLst>
                <a:cxn ang="0">
                  <a:pos x="T0" y="T1"/>
                </a:cxn>
                <a:cxn ang="0">
                  <a:pos x="T2" y="T3"/>
                </a:cxn>
                <a:cxn ang="0">
                  <a:pos x="T4" y="T5"/>
                </a:cxn>
                <a:cxn ang="0">
                  <a:pos x="T6" y="T7"/>
                </a:cxn>
                <a:cxn ang="0">
                  <a:pos x="T8" y="T9"/>
                </a:cxn>
              </a:cxnLst>
              <a:rect l="0" t="0" r="r" b="b"/>
              <a:pathLst>
                <a:path w="234" h="328">
                  <a:moveTo>
                    <a:pt x="2" y="6"/>
                  </a:moveTo>
                  <a:cubicBezTo>
                    <a:pt x="70" y="116"/>
                    <a:pt x="144" y="223"/>
                    <a:pt x="224" y="326"/>
                  </a:cubicBezTo>
                  <a:cubicBezTo>
                    <a:pt x="226" y="328"/>
                    <a:pt x="234" y="325"/>
                    <a:pt x="232" y="322"/>
                  </a:cubicBezTo>
                  <a:cubicBezTo>
                    <a:pt x="151" y="220"/>
                    <a:pt x="78" y="112"/>
                    <a:pt x="10" y="3"/>
                  </a:cubicBezTo>
                  <a:cubicBezTo>
                    <a:pt x="8" y="0"/>
                    <a:pt x="0" y="3"/>
                    <a:pt x="2"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7" name="Freeform 80"/>
            <p:cNvSpPr/>
            <p:nvPr/>
          </p:nvSpPr>
          <p:spPr bwMode="auto">
            <a:xfrm>
              <a:off x="2880" y="874"/>
              <a:ext cx="43" cy="123"/>
            </a:xfrm>
            <a:custGeom>
              <a:avLst/>
              <a:gdLst>
                <a:gd name="T0" fmla="*/ 1 w 18"/>
                <a:gd name="T1" fmla="*/ 5 h 52"/>
                <a:gd name="T2" fmla="*/ 1 w 18"/>
                <a:gd name="T3" fmla="*/ 50 h 52"/>
                <a:gd name="T4" fmla="*/ 10 w 18"/>
                <a:gd name="T5" fmla="*/ 49 h 52"/>
                <a:gd name="T6" fmla="*/ 10 w 18"/>
                <a:gd name="T7" fmla="*/ 3 h 52"/>
                <a:gd name="T8" fmla="*/ 1 w 18"/>
                <a:gd name="T9" fmla="*/ 5 h 52"/>
              </a:gdLst>
              <a:ahLst/>
              <a:cxnLst>
                <a:cxn ang="0">
                  <a:pos x="T0" y="T1"/>
                </a:cxn>
                <a:cxn ang="0">
                  <a:pos x="T2" y="T3"/>
                </a:cxn>
                <a:cxn ang="0">
                  <a:pos x="T4" y="T5"/>
                </a:cxn>
                <a:cxn ang="0">
                  <a:pos x="T6" y="T7"/>
                </a:cxn>
                <a:cxn ang="0">
                  <a:pos x="T8" y="T9"/>
                </a:cxn>
              </a:cxnLst>
              <a:rect l="0" t="0" r="r" b="b"/>
              <a:pathLst>
                <a:path w="18" h="52">
                  <a:moveTo>
                    <a:pt x="1" y="5"/>
                  </a:moveTo>
                  <a:cubicBezTo>
                    <a:pt x="10" y="18"/>
                    <a:pt x="6" y="36"/>
                    <a:pt x="1" y="50"/>
                  </a:cubicBezTo>
                  <a:cubicBezTo>
                    <a:pt x="1" y="52"/>
                    <a:pt x="9" y="51"/>
                    <a:pt x="10" y="49"/>
                  </a:cubicBezTo>
                  <a:cubicBezTo>
                    <a:pt x="15" y="35"/>
                    <a:pt x="18" y="16"/>
                    <a:pt x="10" y="3"/>
                  </a:cubicBezTo>
                  <a:cubicBezTo>
                    <a:pt x="8" y="0"/>
                    <a:pt x="0" y="3"/>
                    <a:pt x="1"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8" name="Freeform 81"/>
            <p:cNvSpPr/>
            <p:nvPr/>
          </p:nvSpPr>
          <p:spPr bwMode="auto">
            <a:xfrm>
              <a:off x="2864" y="1236"/>
              <a:ext cx="21" cy="60"/>
            </a:xfrm>
            <a:custGeom>
              <a:avLst/>
              <a:gdLst>
                <a:gd name="T0" fmla="*/ 0 w 9"/>
                <a:gd name="T1" fmla="*/ 4 h 25"/>
                <a:gd name="T2" fmla="*/ 0 w 9"/>
                <a:gd name="T3" fmla="*/ 23 h 25"/>
                <a:gd name="T4" fmla="*/ 9 w 9"/>
                <a:gd name="T5" fmla="*/ 21 h 25"/>
                <a:gd name="T6" fmla="*/ 9 w 9"/>
                <a:gd name="T7" fmla="*/ 2 h 25"/>
                <a:gd name="T8" fmla="*/ 0 w 9"/>
                <a:gd name="T9" fmla="*/ 4 h 25"/>
              </a:gdLst>
              <a:ahLst/>
              <a:cxnLst>
                <a:cxn ang="0">
                  <a:pos x="T0" y="T1"/>
                </a:cxn>
                <a:cxn ang="0">
                  <a:pos x="T2" y="T3"/>
                </a:cxn>
                <a:cxn ang="0">
                  <a:pos x="T4" y="T5"/>
                </a:cxn>
                <a:cxn ang="0">
                  <a:pos x="T6" y="T7"/>
                </a:cxn>
                <a:cxn ang="0">
                  <a:pos x="T8" y="T9"/>
                </a:cxn>
              </a:cxnLst>
              <a:rect l="0" t="0" r="r" b="b"/>
              <a:pathLst>
                <a:path w="9" h="25">
                  <a:moveTo>
                    <a:pt x="0" y="4"/>
                  </a:moveTo>
                  <a:cubicBezTo>
                    <a:pt x="0" y="23"/>
                    <a:pt x="0" y="23"/>
                    <a:pt x="0" y="23"/>
                  </a:cubicBezTo>
                  <a:cubicBezTo>
                    <a:pt x="0" y="25"/>
                    <a:pt x="9" y="23"/>
                    <a:pt x="9" y="21"/>
                  </a:cubicBezTo>
                  <a:cubicBezTo>
                    <a:pt x="9" y="2"/>
                    <a:pt x="9" y="2"/>
                    <a:pt x="9" y="2"/>
                  </a:cubicBezTo>
                  <a:cubicBezTo>
                    <a:pt x="9" y="0"/>
                    <a:pt x="0" y="1"/>
                    <a:pt x="0"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19" name="Freeform 82"/>
            <p:cNvSpPr/>
            <p:nvPr/>
          </p:nvSpPr>
          <p:spPr bwMode="auto">
            <a:xfrm>
              <a:off x="2836" y="1454"/>
              <a:ext cx="30" cy="64"/>
            </a:xfrm>
            <a:custGeom>
              <a:avLst/>
              <a:gdLst>
                <a:gd name="T0" fmla="*/ 4 w 13"/>
                <a:gd name="T1" fmla="*/ 3 h 27"/>
                <a:gd name="T2" fmla="*/ 0 w 13"/>
                <a:gd name="T3" fmla="*/ 26 h 27"/>
                <a:gd name="T4" fmla="*/ 9 w 13"/>
                <a:gd name="T5" fmla="*/ 24 h 27"/>
                <a:gd name="T6" fmla="*/ 13 w 13"/>
                <a:gd name="T7" fmla="*/ 1 h 27"/>
                <a:gd name="T8" fmla="*/ 4 w 13"/>
                <a:gd name="T9" fmla="*/ 3 h 27"/>
              </a:gdLst>
              <a:ahLst/>
              <a:cxnLst>
                <a:cxn ang="0">
                  <a:pos x="T0" y="T1"/>
                </a:cxn>
                <a:cxn ang="0">
                  <a:pos x="T2" y="T3"/>
                </a:cxn>
                <a:cxn ang="0">
                  <a:pos x="T4" y="T5"/>
                </a:cxn>
                <a:cxn ang="0">
                  <a:pos x="T6" y="T7"/>
                </a:cxn>
                <a:cxn ang="0">
                  <a:pos x="T8" y="T9"/>
                </a:cxn>
              </a:cxnLst>
              <a:rect l="0" t="0" r="r" b="b"/>
              <a:pathLst>
                <a:path w="13" h="27">
                  <a:moveTo>
                    <a:pt x="4" y="3"/>
                  </a:moveTo>
                  <a:cubicBezTo>
                    <a:pt x="4" y="11"/>
                    <a:pt x="1" y="18"/>
                    <a:pt x="0" y="26"/>
                  </a:cubicBezTo>
                  <a:cubicBezTo>
                    <a:pt x="0" y="27"/>
                    <a:pt x="9" y="26"/>
                    <a:pt x="9" y="24"/>
                  </a:cubicBezTo>
                  <a:cubicBezTo>
                    <a:pt x="9" y="16"/>
                    <a:pt x="12" y="9"/>
                    <a:pt x="13" y="1"/>
                  </a:cubicBezTo>
                  <a:cubicBezTo>
                    <a:pt x="13" y="0"/>
                    <a:pt x="4" y="1"/>
                    <a:pt x="4"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0" name="Freeform 83"/>
            <p:cNvSpPr/>
            <p:nvPr/>
          </p:nvSpPr>
          <p:spPr bwMode="auto">
            <a:xfrm>
              <a:off x="2826" y="1632"/>
              <a:ext cx="31" cy="78"/>
            </a:xfrm>
            <a:custGeom>
              <a:avLst/>
              <a:gdLst>
                <a:gd name="T0" fmla="*/ 4 w 13"/>
                <a:gd name="T1" fmla="*/ 4 h 33"/>
                <a:gd name="T2" fmla="*/ 0 w 13"/>
                <a:gd name="T3" fmla="*/ 31 h 33"/>
                <a:gd name="T4" fmla="*/ 9 w 13"/>
                <a:gd name="T5" fmla="*/ 29 h 33"/>
                <a:gd name="T6" fmla="*/ 13 w 13"/>
                <a:gd name="T7" fmla="*/ 2 h 33"/>
                <a:gd name="T8" fmla="*/ 4 w 13"/>
                <a:gd name="T9" fmla="*/ 4 h 33"/>
              </a:gdLst>
              <a:ahLst/>
              <a:cxnLst>
                <a:cxn ang="0">
                  <a:pos x="T0" y="T1"/>
                </a:cxn>
                <a:cxn ang="0">
                  <a:pos x="T2" y="T3"/>
                </a:cxn>
                <a:cxn ang="0">
                  <a:pos x="T4" y="T5"/>
                </a:cxn>
                <a:cxn ang="0">
                  <a:pos x="T6" y="T7"/>
                </a:cxn>
                <a:cxn ang="0">
                  <a:pos x="T8" y="T9"/>
                </a:cxn>
              </a:cxnLst>
              <a:rect l="0" t="0" r="r" b="b"/>
              <a:pathLst>
                <a:path w="13" h="33">
                  <a:moveTo>
                    <a:pt x="4" y="4"/>
                  </a:moveTo>
                  <a:cubicBezTo>
                    <a:pt x="4" y="13"/>
                    <a:pt x="0" y="22"/>
                    <a:pt x="0" y="31"/>
                  </a:cubicBezTo>
                  <a:cubicBezTo>
                    <a:pt x="0" y="33"/>
                    <a:pt x="9" y="32"/>
                    <a:pt x="9" y="29"/>
                  </a:cubicBezTo>
                  <a:cubicBezTo>
                    <a:pt x="9" y="20"/>
                    <a:pt x="12" y="11"/>
                    <a:pt x="13" y="2"/>
                  </a:cubicBezTo>
                  <a:cubicBezTo>
                    <a:pt x="13" y="0"/>
                    <a:pt x="4" y="2"/>
                    <a:pt x="4"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1" name="Freeform 84"/>
            <p:cNvSpPr/>
            <p:nvPr/>
          </p:nvSpPr>
          <p:spPr bwMode="auto">
            <a:xfrm>
              <a:off x="2779" y="1847"/>
              <a:ext cx="19" cy="52"/>
            </a:xfrm>
            <a:custGeom>
              <a:avLst/>
              <a:gdLst>
                <a:gd name="T0" fmla="*/ 0 w 8"/>
                <a:gd name="T1" fmla="*/ 5 h 22"/>
                <a:gd name="T2" fmla="*/ 0 w 8"/>
                <a:gd name="T3" fmla="*/ 20 h 22"/>
                <a:gd name="T4" fmla="*/ 8 w 8"/>
                <a:gd name="T5" fmla="*/ 18 h 22"/>
                <a:gd name="T6" fmla="*/ 8 w 8"/>
                <a:gd name="T7" fmla="*/ 3 h 22"/>
                <a:gd name="T8" fmla="*/ 0 w 8"/>
                <a:gd name="T9" fmla="*/ 5 h 22"/>
              </a:gdLst>
              <a:ahLst/>
              <a:cxnLst>
                <a:cxn ang="0">
                  <a:pos x="T0" y="T1"/>
                </a:cxn>
                <a:cxn ang="0">
                  <a:pos x="T2" y="T3"/>
                </a:cxn>
                <a:cxn ang="0">
                  <a:pos x="T4" y="T5"/>
                </a:cxn>
                <a:cxn ang="0">
                  <a:pos x="T6" y="T7"/>
                </a:cxn>
                <a:cxn ang="0">
                  <a:pos x="T8" y="T9"/>
                </a:cxn>
              </a:cxnLst>
              <a:rect l="0" t="0" r="r" b="b"/>
              <a:pathLst>
                <a:path w="8" h="22">
                  <a:moveTo>
                    <a:pt x="0" y="5"/>
                  </a:moveTo>
                  <a:cubicBezTo>
                    <a:pt x="0" y="20"/>
                    <a:pt x="0" y="20"/>
                    <a:pt x="0" y="20"/>
                  </a:cubicBezTo>
                  <a:cubicBezTo>
                    <a:pt x="0" y="22"/>
                    <a:pt x="8" y="21"/>
                    <a:pt x="8" y="18"/>
                  </a:cubicBezTo>
                  <a:cubicBezTo>
                    <a:pt x="8" y="3"/>
                    <a:pt x="8" y="3"/>
                    <a:pt x="8" y="3"/>
                  </a:cubicBezTo>
                  <a:cubicBezTo>
                    <a:pt x="8" y="0"/>
                    <a:pt x="0" y="2"/>
                    <a:pt x="0"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2" name="Freeform 85"/>
            <p:cNvSpPr/>
            <p:nvPr/>
          </p:nvSpPr>
          <p:spPr bwMode="auto">
            <a:xfrm>
              <a:off x="3820" y="1165"/>
              <a:ext cx="227" cy="320"/>
            </a:xfrm>
            <a:custGeom>
              <a:avLst/>
              <a:gdLst>
                <a:gd name="T0" fmla="*/ 9 w 96"/>
                <a:gd name="T1" fmla="*/ 29 h 135"/>
                <a:gd name="T2" fmla="*/ 13 w 96"/>
                <a:gd name="T3" fmla="*/ 7 h 135"/>
                <a:gd name="T4" fmla="*/ 4 w 96"/>
                <a:gd name="T5" fmla="*/ 7 h 135"/>
                <a:gd name="T6" fmla="*/ 23 w 96"/>
                <a:gd name="T7" fmla="*/ 77 h 135"/>
                <a:gd name="T8" fmla="*/ 41 w 96"/>
                <a:gd name="T9" fmla="*/ 133 h 135"/>
                <a:gd name="T10" fmla="*/ 48 w 96"/>
                <a:gd name="T11" fmla="*/ 133 h 135"/>
                <a:gd name="T12" fmla="*/ 68 w 96"/>
                <a:gd name="T13" fmla="*/ 67 h 135"/>
                <a:gd name="T14" fmla="*/ 72 w 96"/>
                <a:gd name="T15" fmla="*/ 37 h 135"/>
                <a:gd name="T16" fmla="*/ 77 w 96"/>
                <a:gd name="T17" fmla="*/ 16 h 135"/>
                <a:gd name="T18" fmla="*/ 86 w 96"/>
                <a:gd name="T19" fmla="*/ 19 h 135"/>
                <a:gd name="T20" fmla="*/ 93 w 96"/>
                <a:gd name="T21" fmla="*/ 16 h 135"/>
                <a:gd name="T22" fmla="*/ 77 w 96"/>
                <a:gd name="T23" fmla="*/ 5 h 135"/>
                <a:gd name="T24" fmla="*/ 64 w 96"/>
                <a:gd name="T25" fmla="*/ 33 h 135"/>
                <a:gd name="T26" fmla="*/ 58 w 96"/>
                <a:gd name="T27" fmla="*/ 76 h 135"/>
                <a:gd name="T28" fmla="*/ 42 w 96"/>
                <a:gd name="T29" fmla="*/ 131 h 135"/>
                <a:gd name="T30" fmla="*/ 49 w 96"/>
                <a:gd name="T31" fmla="*/ 130 h 135"/>
                <a:gd name="T32" fmla="*/ 31 w 96"/>
                <a:gd name="T33" fmla="*/ 75 h 135"/>
                <a:gd name="T34" fmla="*/ 13 w 96"/>
                <a:gd name="T35" fmla="*/ 5 h 135"/>
                <a:gd name="T36" fmla="*/ 5 w 96"/>
                <a:gd name="T37" fmla="*/ 6 h 135"/>
                <a:gd name="T38" fmla="*/ 0 w 96"/>
                <a:gd name="T39" fmla="*/ 29 h 135"/>
                <a:gd name="T40" fmla="*/ 9 w 96"/>
                <a:gd name="T41" fmla="*/ 2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 h="135">
                  <a:moveTo>
                    <a:pt x="9" y="29"/>
                  </a:moveTo>
                  <a:cubicBezTo>
                    <a:pt x="9" y="21"/>
                    <a:pt x="9" y="14"/>
                    <a:pt x="13" y="7"/>
                  </a:cubicBezTo>
                  <a:cubicBezTo>
                    <a:pt x="10" y="7"/>
                    <a:pt x="7" y="7"/>
                    <a:pt x="4" y="7"/>
                  </a:cubicBezTo>
                  <a:cubicBezTo>
                    <a:pt x="15" y="29"/>
                    <a:pt x="20" y="54"/>
                    <a:pt x="23" y="77"/>
                  </a:cubicBezTo>
                  <a:cubicBezTo>
                    <a:pt x="25" y="95"/>
                    <a:pt x="26" y="120"/>
                    <a:pt x="41" y="133"/>
                  </a:cubicBezTo>
                  <a:cubicBezTo>
                    <a:pt x="43" y="135"/>
                    <a:pt x="47" y="134"/>
                    <a:pt x="48" y="133"/>
                  </a:cubicBezTo>
                  <a:cubicBezTo>
                    <a:pt x="66" y="117"/>
                    <a:pt x="65" y="88"/>
                    <a:pt x="68" y="67"/>
                  </a:cubicBezTo>
                  <a:cubicBezTo>
                    <a:pt x="69" y="57"/>
                    <a:pt x="70" y="47"/>
                    <a:pt x="72" y="37"/>
                  </a:cubicBezTo>
                  <a:cubicBezTo>
                    <a:pt x="73" y="29"/>
                    <a:pt x="75" y="22"/>
                    <a:pt x="77" y="16"/>
                  </a:cubicBezTo>
                  <a:cubicBezTo>
                    <a:pt x="81" y="7"/>
                    <a:pt x="83" y="16"/>
                    <a:pt x="86" y="19"/>
                  </a:cubicBezTo>
                  <a:cubicBezTo>
                    <a:pt x="87" y="22"/>
                    <a:pt x="96" y="19"/>
                    <a:pt x="93" y="16"/>
                  </a:cubicBezTo>
                  <a:cubicBezTo>
                    <a:pt x="89" y="9"/>
                    <a:pt x="87" y="0"/>
                    <a:pt x="77" y="5"/>
                  </a:cubicBezTo>
                  <a:cubicBezTo>
                    <a:pt x="68" y="10"/>
                    <a:pt x="66" y="24"/>
                    <a:pt x="64" y="33"/>
                  </a:cubicBezTo>
                  <a:cubicBezTo>
                    <a:pt x="61" y="47"/>
                    <a:pt x="60" y="62"/>
                    <a:pt x="58" y="76"/>
                  </a:cubicBezTo>
                  <a:cubicBezTo>
                    <a:pt x="56" y="94"/>
                    <a:pt x="56" y="118"/>
                    <a:pt x="42" y="131"/>
                  </a:cubicBezTo>
                  <a:cubicBezTo>
                    <a:pt x="44" y="131"/>
                    <a:pt x="46" y="130"/>
                    <a:pt x="49" y="130"/>
                  </a:cubicBezTo>
                  <a:cubicBezTo>
                    <a:pt x="34" y="117"/>
                    <a:pt x="34" y="93"/>
                    <a:pt x="31" y="75"/>
                  </a:cubicBezTo>
                  <a:cubicBezTo>
                    <a:pt x="29" y="52"/>
                    <a:pt x="23" y="27"/>
                    <a:pt x="13" y="5"/>
                  </a:cubicBezTo>
                  <a:cubicBezTo>
                    <a:pt x="12" y="3"/>
                    <a:pt x="6" y="3"/>
                    <a:pt x="5" y="6"/>
                  </a:cubicBezTo>
                  <a:cubicBezTo>
                    <a:pt x="1" y="14"/>
                    <a:pt x="0" y="21"/>
                    <a:pt x="0" y="29"/>
                  </a:cubicBezTo>
                  <a:cubicBezTo>
                    <a:pt x="0" y="33"/>
                    <a:pt x="9" y="32"/>
                    <a:pt x="9" y="2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3" name="Freeform 86"/>
            <p:cNvSpPr/>
            <p:nvPr/>
          </p:nvSpPr>
          <p:spPr bwMode="auto">
            <a:xfrm>
              <a:off x="4099" y="1203"/>
              <a:ext cx="180" cy="26"/>
            </a:xfrm>
            <a:custGeom>
              <a:avLst/>
              <a:gdLst>
                <a:gd name="T0" fmla="*/ 6 w 76"/>
                <a:gd name="T1" fmla="*/ 11 h 11"/>
                <a:gd name="T2" fmla="*/ 66 w 76"/>
                <a:gd name="T3" fmla="*/ 7 h 11"/>
                <a:gd name="T4" fmla="*/ 71 w 76"/>
                <a:gd name="T5" fmla="*/ 4 h 11"/>
                <a:gd name="T6" fmla="*/ 10 w 76"/>
                <a:gd name="T7" fmla="*/ 7 h 11"/>
                <a:gd name="T8" fmla="*/ 6 w 76"/>
                <a:gd name="T9" fmla="*/ 11 h 11"/>
              </a:gdLst>
              <a:ahLst/>
              <a:cxnLst>
                <a:cxn ang="0">
                  <a:pos x="T0" y="T1"/>
                </a:cxn>
                <a:cxn ang="0">
                  <a:pos x="T2" y="T3"/>
                </a:cxn>
                <a:cxn ang="0">
                  <a:pos x="T4" y="T5"/>
                </a:cxn>
                <a:cxn ang="0">
                  <a:pos x="T6" y="T7"/>
                </a:cxn>
                <a:cxn ang="0">
                  <a:pos x="T8" y="T9"/>
                </a:cxn>
              </a:cxnLst>
              <a:rect l="0" t="0" r="r" b="b"/>
              <a:pathLst>
                <a:path w="76" h="11">
                  <a:moveTo>
                    <a:pt x="6" y="11"/>
                  </a:moveTo>
                  <a:cubicBezTo>
                    <a:pt x="26" y="11"/>
                    <a:pt x="46" y="4"/>
                    <a:pt x="66" y="7"/>
                  </a:cubicBezTo>
                  <a:cubicBezTo>
                    <a:pt x="68" y="8"/>
                    <a:pt x="76" y="4"/>
                    <a:pt x="71" y="4"/>
                  </a:cubicBezTo>
                  <a:cubicBezTo>
                    <a:pt x="50" y="0"/>
                    <a:pt x="30" y="7"/>
                    <a:pt x="10" y="7"/>
                  </a:cubicBezTo>
                  <a:cubicBezTo>
                    <a:pt x="7" y="7"/>
                    <a:pt x="0" y="11"/>
                    <a:pt x="6" y="1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4" name="Freeform 87"/>
            <p:cNvSpPr/>
            <p:nvPr/>
          </p:nvSpPr>
          <p:spPr bwMode="auto">
            <a:xfrm>
              <a:off x="4156" y="1265"/>
              <a:ext cx="130" cy="50"/>
            </a:xfrm>
            <a:custGeom>
              <a:avLst/>
              <a:gdLst>
                <a:gd name="T0" fmla="*/ 0 w 55"/>
                <a:gd name="T1" fmla="*/ 3 h 21"/>
                <a:gd name="T2" fmla="*/ 46 w 55"/>
                <a:gd name="T3" fmla="*/ 19 h 21"/>
                <a:gd name="T4" fmla="*/ 51 w 55"/>
                <a:gd name="T5" fmla="*/ 16 h 21"/>
                <a:gd name="T6" fmla="*/ 8 w 55"/>
                <a:gd name="T7" fmla="*/ 1 h 21"/>
                <a:gd name="T8" fmla="*/ 0 w 55"/>
                <a:gd name="T9" fmla="*/ 3 h 21"/>
              </a:gdLst>
              <a:ahLst/>
              <a:cxnLst>
                <a:cxn ang="0">
                  <a:pos x="T0" y="T1"/>
                </a:cxn>
                <a:cxn ang="0">
                  <a:pos x="T2" y="T3"/>
                </a:cxn>
                <a:cxn ang="0">
                  <a:pos x="T4" y="T5"/>
                </a:cxn>
                <a:cxn ang="0">
                  <a:pos x="T6" y="T7"/>
                </a:cxn>
                <a:cxn ang="0">
                  <a:pos x="T8" y="T9"/>
                </a:cxn>
              </a:cxnLst>
              <a:rect l="0" t="0" r="r" b="b"/>
              <a:pathLst>
                <a:path w="55" h="21">
                  <a:moveTo>
                    <a:pt x="0" y="3"/>
                  </a:moveTo>
                  <a:cubicBezTo>
                    <a:pt x="1" y="21"/>
                    <a:pt x="33" y="19"/>
                    <a:pt x="46" y="19"/>
                  </a:cubicBezTo>
                  <a:cubicBezTo>
                    <a:pt x="47" y="19"/>
                    <a:pt x="55" y="16"/>
                    <a:pt x="51" y="16"/>
                  </a:cubicBezTo>
                  <a:cubicBezTo>
                    <a:pt x="39" y="16"/>
                    <a:pt x="9" y="17"/>
                    <a:pt x="8" y="1"/>
                  </a:cubicBezTo>
                  <a:cubicBezTo>
                    <a:pt x="8" y="0"/>
                    <a:pt x="0" y="1"/>
                    <a:pt x="0"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5" name="Freeform 88"/>
            <p:cNvSpPr/>
            <p:nvPr/>
          </p:nvSpPr>
          <p:spPr bwMode="auto">
            <a:xfrm>
              <a:off x="4442" y="1113"/>
              <a:ext cx="59" cy="206"/>
            </a:xfrm>
            <a:custGeom>
              <a:avLst/>
              <a:gdLst>
                <a:gd name="T0" fmla="*/ 8 w 25"/>
                <a:gd name="T1" fmla="*/ 85 h 87"/>
                <a:gd name="T2" fmla="*/ 25 w 25"/>
                <a:gd name="T3" fmla="*/ 1 h 87"/>
                <a:gd name="T4" fmla="*/ 16 w 25"/>
                <a:gd name="T5" fmla="*/ 3 h 87"/>
                <a:gd name="T6" fmla="*/ 8 w 25"/>
                <a:gd name="T7" fmla="*/ 86 h 87"/>
                <a:gd name="T8" fmla="*/ 17 w 25"/>
                <a:gd name="T9" fmla="*/ 84 h 87"/>
                <a:gd name="T10" fmla="*/ 25 w 25"/>
                <a:gd name="T11" fmla="*/ 1 h 87"/>
                <a:gd name="T12" fmla="*/ 16 w 25"/>
                <a:gd name="T13" fmla="*/ 2 h 87"/>
                <a:gd name="T14" fmla="*/ 0 w 25"/>
                <a:gd name="T15" fmla="*/ 86 h 87"/>
                <a:gd name="T16" fmla="*/ 8 w 25"/>
                <a:gd name="T17" fmla="*/ 8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87">
                  <a:moveTo>
                    <a:pt x="8" y="85"/>
                  </a:moveTo>
                  <a:cubicBezTo>
                    <a:pt x="16" y="57"/>
                    <a:pt x="17" y="28"/>
                    <a:pt x="25" y="1"/>
                  </a:cubicBezTo>
                  <a:cubicBezTo>
                    <a:pt x="22" y="1"/>
                    <a:pt x="19" y="2"/>
                    <a:pt x="16" y="3"/>
                  </a:cubicBezTo>
                  <a:cubicBezTo>
                    <a:pt x="12" y="31"/>
                    <a:pt x="8" y="58"/>
                    <a:pt x="8" y="86"/>
                  </a:cubicBezTo>
                  <a:cubicBezTo>
                    <a:pt x="8" y="87"/>
                    <a:pt x="16" y="86"/>
                    <a:pt x="17" y="84"/>
                  </a:cubicBezTo>
                  <a:cubicBezTo>
                    <a:pt x="17" y="56"/>
                    <a:pt x="20" y="28"/>
                    <a:pt x="25" y="1"/>
                  </a:cubicBezTo>
                  <a:cubicBezTo>
                    <a:pt x="25" y="0"/>
                    <a:pt x="17" y="1"/>
                    <a:pt x="16" y="2"/>
                  </a:cubicBezTo>
                  <a:cubicBezTo>
                    <a:pt x="8" y="30"/>
                    <a:pt x="8" y="59"/>
                    <a:pt x="0" y="86"/>
                  </a:cubicBezTo>
                  <a:cubicBezTo>
                    <a:pt x="0" y="87"/>
                    <a:pt x="8" y="86"/>
                    <a:pt x="8" y="8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6" name="Freeform 89"/>
            <p:cNvSpPr/>
            <p:nvPr/>
          </p:nvSpPr>
          <p:spPr bwMode="auto">
            <a:xfrm>
              <a:off x="4516" y="1191"/>
              <a:ext cx="123" cy="313"/>
            </a:xfrm>
            <a:custGeom>
              <a:avLst/>
              <a:gdLst>
                <a:gd name="T0" fmla="*/ 42 w 52"/>
                <a:gd name="T1" fmla="*/ 3 h 132"/>
                <a:gd name="T2" fmla="*/ 21 w 52"/>
                <a:gd name="T3" fmla="*/ 53 h 132"/>
                <a:gd name="T4" fmla="*/ 1 w 52"/>
                <a:gd name="T5" fmla="*/ 129 h 132"/>
                <a:gd name="T6" fmla="*/ 10 w 52"/>
                <a:gd name="T7" fmla="*/ 128 h 132"/>
                <a:gd name="T8" fmla="*/ 28 w 52"/>
                <a:gd name="T9" fmla="*/ 59 h 132"/>
                <a:gd name="T10" fmla="*/ 50 w 52"/>
                <a:gd name="T11" fmla="*/ 3 h 132"/>
                <a:gd name="T12" fmla="*/ 42 w 52"/>
                <a:gd name="T13" fmla="*/ 3 h 132"/>
              </a:gdLst>
              <a:ahLst/>
              <a:cxnLst>
                <a:cxn ang="0">
                  <a:pos x="T0" y="T1"/>
                </a:cxn>
                <a:cxn ang="0">
                  <a:pos x="T2" y="T3"/>
                </a:cxn>
                <a:cxn ang="0">
                  <a:pos x="T4" y="T5"/>
                </a:cxn>
                <a:cxn ang="0">
                  <a:pos x="T6" y="T7"/>
                </a:cxn>
                <a:cxn ang="0">
                  <a:pos x="T8" y="T9"/>
                </a:cxn>
                <a:cxn ang="0">
                  <a:pos x="T10" y="T11"/>
                </a:cxn>
                <a:cxn ang="0">
                  <a:pos x="T12" y="T13"/>
                </a:cxn>
              </a:cxnLst>
              <a:rect l="0" t="0" r="r" b="b"/>
              <a:pathLst>
                <a:path w="52" h="132">
                  <a:moveTo>
                    <a:pt x="42" y="3"/>
                  </a:moveTo>
                  <a:cubicBezTo>
                    <a:pt x="29" y="17"/>
                    <a:pt x="26" y="35"/>
                    <a:pt x="21" y="53"/>
                  </a:cubicBezTo>
                  <a:cubicBezTo>
                    <a:pt x="15" y="78"/>
                    <a:pt x="10" y="104"/>
                    <a:pt x="1" y="129"/>
                  </a:cubicBezTo>
                  <a:cubicBezTo>
                    <a:pt x="0" y="132"/>
                    <a:pt x="9" y="131"/>
                    <a:pt x="10" y="128"/>
                  </a:cubicBezTo>
                  <a:cubicBezTo>
                    <a:pt x="17" y="105"/>
                    <a:pt x="22" y="82"/>
                    <a:pt x="28" y="59"/>
                  </a:cubicBezTo>
                  <a:cubicBezTo>
                    <a:pt x="33" y="40"/>
                    <a:pt x="36" y="18"/>
                    <a:pt x="50" y="3"/>
                  </a:cubicBezTo>
                  <a:cubicBezTo>
                    <a:pt x="52" y="0"/>
                    <a:pt x="44" y="1"/>
                    <a:pt x="42"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7" name="Freeform 90"/>
            <p:cNvSpPr/>
            <p:nvPr/>
          </p:nvSpPr>
          <p:spPr bwMode="auto">
            <a:xfrm>
              <a:off x="4613" y="1267"/>
              <a:ext cx="144" cy="303"/>
            </a:xfrm>
            <a:custGeom>
              <a:avLst/>
              <a:gdLst>
                <a:gd name="T0" fmla="*/ 16 w 61"/>
                <a:gd name="T1" fmla="*/ 18 h 128"/>
                <a:gd name="T2" fmla="*/ 27 w 61"/>
                <a:gd name="T3" fmla="*/ 39 h 128"/>
                <a:gd name="T4" fmla="*/ 22 w 61"/>
                <a:gd name="T5" fmla="*/ 55 h 128"/>
                <a:gd name="T6" fmla="*/ 31 w 61"/>
                <a:gd name="T7" fmla="*/ 81 h 128"/>
                <a:gd name="T8" fmla="*/ 38 w 61"/>
                <a:gd name="T9" fmla="*/ 87 h 128"/>
                <a:gd name="T10" fmla="*/ 23 w 61"/>
                <a:gd name="T11" fmla="*/ 110 h 128"/>
                <a:gd name="T12" fmla="*/ 21 w 61"/>
                <a:gd name="T13" fmla="*/ 124 h 128"/>
                <a:gd name="T14" fmla="*/ 29 w 61"/>
                <a:gd name="T15" fmla="*/ 122 h 128"/>
                <a:gd name="T16" fmla="*/ 50 w 61"/>
                <a:gd name="T17" fmla="*/ 87 h 128"/>
                <a:gd name="T18" fmla="*/ 31 w 61"/>
                <a:gd name="T19" fmla="*/ 64 h 128"/>
                <a:gd name="T20" fmla="*/ 41 w 61"/>
                <a:gd name="T21" fmla="*/ 27 h 128"/>
                <a:gd name="T22" fmla="*/ 10 w 61"/>
                <a:gd name="T23" fmla="*/ 23 h 128"/>
                <a:gd name="T24" fmla="*/ 16 w 61"/>
                <a:gd name="T25" fmla="*/ 1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 h="128">
                  <a:moveTo>
                    <a:pt x="16" y="18"/>
                  </a:moveTo>
                  <a:cubicBezTo>
                    <a:pt x="33" y="32"/>
                    <a:pt x="34" y="27"/>
                    <a:pt x="27" y="39"/>
                  </a:cubicBezTo>
                  <a:cubicBezTo>
                    <a:pt x="25" y="44"/>
                    <a:pt x="23" y="49"/>
                    <a:pt x="22" y="55"/>
                  </a:cubicBezTo>
                  <a:cubicBezTo>
                    <a:pt x="20" y="64"/>
                    <a:pt x="26" y="74"/>
                    <a:pt x="31" y="81"/>
                  </a:cubicBezTo>
                  <a:cubicBezTo>
                    <a:pt x="33" y="82"/>
                    <a:pt x="36" y="85"/>
                    <a:pt x="38" y="87"/>
                  </a:cubicBezTo>
                  <a:cubicBezTo>
                    <a:pt x="49" y="95"/>
                    <a:pt x="27" y="106"/>
                    <a:pt x="23" y="110"/>
                  </a:cubicBezTo>
                  <a:cubicBezTo>
                    <a:pt x="18" y="114"/>
                    <a:pt x="18" y="119"/>
                    <a:pt x="21" y="124"/>
                  </a:cubicBezTo>
                  <a:cubicBezTo>
                    <a:pt x="23" y="128"/>
                    <a:pt x="31" y="125"/>
                    <a:pt x="29" y="122"/>
                  </a:cubicBezTo>
                  <a:cubicBezTo>
                    <a:pt x="24" y="110"/>
                    <a:pt x="61" y="98"/>
                    <a:pt x="50" y="87"/>
                  </a:cubicBezTo>
                  <a:cubicBezTo>
                    <a:pt x="42" y="79"/>
                    <a:pt x="36" y="74"/>
                    <a:pt x="31" y="64"/>
                  </a:cubicBezTo>
                  <a:cubicBezTo>
                    <a:pt x="25" y="51"/>
                    <a:pt x="39" y="39"/>
                    <a:pt x="41" y="27"/>
                  </a:cubicBezTo>
                  <a:cubicBezTo>
                    <a:pt x="46" y="0"/>
                    <a:pt x="0" y="15"/>
                    <a:pt x="10" y="23"/>
                  </a:cubicBezTo>
                  <a:cubicBezTo>
                    <a:pt x="13" y="25"/>
                    <a:pt x="20" y="21"/>
                    <a:pt x="16"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8" name="Freeform 91"/>
            <p:cNvSpPr/>
            <p:nvPr/>
          </p:nvSpPr>
          <p:spPr bwMode="auto">
            <a:xfrm>
              <a:off x="4849" y="1189"/>
              <a:ext cx="88" cy="234"/>
            </a:xfrm>
            <a:custGeom>
              <a:avLst/>
              <a:gdLst>
                <a:gd name="T0" fmla="*/ 2 w 37"/>
                <a:gd name="T1" fmla="*/ 5 h 99"/>
                <a:gd name="T2" fmla="*/ 14 w 37"/>
                <a:gd name="T3" fmla="*/ 96 h 99"/>
                <a:gd name="T4" fmla="*/ 22 w 37"/>
                <a:gd name="T5" fmla="*/ 94 h 99"/>
                <a:gd name="T6" fmla="*/ 10 w 37"/>
                <a:gd name="T7" fmla="*/ 2 h 99"/>
                <a:gd name="T8" fmla="*/ 2 w 37"/>
                <a:gd name="T9" fmla="*/ 5 h 99"/>
              </a:gdLst>
              <a:ahLst/>
              <a:cxnLst>
                <a:cxn ang="0">
                  <a:pos x="T0" y="T1"/>
                </a:cxn>
                <a:cxn ang="0">
                  <a:pos x="T2" y="T3"/>
                </a:cxn>
                <a:cxn ang="0">
                  <a:pos x="T4" y="T5"/>
                </a:cxn>
                <a:cxn ang="0">
                  <a:pos x="T6" y="T7"/>
                </a:cxn>
                <a:cxn ang="0">
                  <a:pos x="T8" y="T9"/>
                </a:cxn>
              </a:cxnLst>
              <a:rect l="0" t="0" r="r" b="b"/>
              <a:pathLst>
                <a:path w="37" h="99">
                  <a:moveTo>
                    <a:pt x="2" y="5"/>
                  </a:moveTo>
                  <a:cubicBezTo>
                    <a:pt x="29" y="25"/>
                    <a:pt x="6" y="69"/>
                    <a:pt x="14" y="96"/>
                  </a:cubicBezTo>
                  <a:cubicBezTo>
                    <a:pt x="15" y="99"/>
                    <a:pt x="23" y="97"/>
                    <a:pt x="22" y="94"/>
                  </a:cubicBezTo>
                  <a:cubicBezTo>
                    <a:pt x="15" y="67"/>
                    <a:pt x="37" y="22"/>
                    <a:pt x="10" y="2"/>
                  </a:cubicBezTo>
                  <a:cubicBezTo>
                    <a:pt x="7" y="0"/>
                    <a:pt x="0" y="4"/>
                    <a:pt x="2"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29" name="Freeform 92"/>
            <p:cNvSpPr/>
            <p:nvPr/>
          </p:nvSpPr>
          <p:spPr bwMode="auto">
            <a:xfrm>
              <a:off x="4840" y="1146"/>
              <a:ext cx="158" cy="263"/>
            </a:xfrm>
            <a:custGeom>
              <a:avLst/>
              <a:gdLst>
                <a:gd name="T0" fmla="*/ 10 w 67"/>
                <a:gd name="T1" fmla="*/ 18 h 111"/>
                <a:gd name="T2" fmla="*/ 35 w 67"/>
                <a:gd name="T3" fmla="*/ 27 h 111"/>
                <a:gd name="T4" fmla="*/ 31 w 67"/>
                <a:gd name="T5" fmla="*/ 46 h 111"/>
                <a:gd name="T6" fmla="*/ 32 w 67"/>
                <a:gd name="T7" fmla="*/ 68 h 111"/>
                <a:gd name="T8" fmla="*/ 50 w 67"/>
                <a:gd name="T9" fmla="*/ 88 h 111"/>
                <a:gd name="T10" fmla="*/ 16 w 67"/>
                <a:gd name="T11" fmla="*/ 107 h 111"/>
                <a:gd name="T12" fmla="*/ 12 w 67"/>
                <a:gd name="T13" fmla="*/ 111 h 111"/>
                <a:gd name="T14" fmla="*/ 51 w 67"/>
                <a:gd name="T15" fmla="*/ 102 h 111"/>
                <a:gd name="T16" fmla="*/ 43 w 67"/>
                <a:gd name="T17" fmla="*/ 69 h 111"/>
                <a:gd name="T18" fmla="*/ 43 w 67"/>
                <a:gd name="T19" fmla="*/ 30 h 111"/>
                <a:gd name="T20" fmla="*/ 34 w 67"/>
                <a:gd name="T21" fmla="*/ 9 h 111"/>
                <a:gd name="T22" fmla="*/ 2 w 67"/>
                <a:gd name="T23" fmla="*/ 18 h 111"/>
                <a:gd name="T24" fmla="*/ 10 w 67"/>
                <a:gd name="T25" fmla="*/ 1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7" h="111">
                  <a:moveTo>
                    <a:pt x="10" y="18"/>
                  </a:moveTo>
                  <a:cubicBezTo>
                    <a:pt x="26" y="4"/>
                    <a:pt x="33" y="17"/>
                    <a:pt x="35" y="27"/>
                  </a:cubicBezTo>
                  <a:cubicBezTo>
                    <a:pt x="35" y="33"/>
                    <a:pt x="33" y="40"/>
                    <a:pt x="31" y="46"/>
                  </a:cubicBezTo>
                  <a:cubicBezTo>
                    <a:pt x="29" y="53"/>
                    <a:pt x="28" y="61"/>
                    <a:pt x="32" y="68"/>
                  </a:cubicBezTo>
                  <a:cubicBezTo>
                    <a:pt x="36" y="76"/>
                    <a:pt x="45" y="81"/>
                    <a:pt x="50" y="88"/>
                  </a:cubicBezTo>
                  <a:cubicBezTo>
                    <a:pt x="59" y="103"/>
                    <a:pt x="24" y="107"/>
                    <a:pt x="16" y="107"/>
                  </a:cubicBezTo>
                  <a:cubicBezTo>
                    <a:pt x="13" y="108"/>
                    <a:pt x="7" y="111"/>
                    <a:pt x="12" y="111"/>
                  </a:cubicBezTo>
                  <a:cubicBezTo>
                    <a:pt x="25" y="111"/>
                    <a:pt x="41" y="109"/>
                    <a:pt x="51" y="102"/>
                  </a:cubicBezTo>
                  <a:cubicBezTo>
                    <a:pt x="67" y="90"/>
                    <a:pt x="53" y="80"/>
                    <a:pt x="43" y="69"/>
                  </a:cubicBezTo>
                  <a:cubicBezTo>
                    <a:pt x="32" y="59"/>
                    <a:pt x="41" y="42"/>
                    <a:pt x="43" y="30"/>
                  </a:cubicBezTo>
                  <a:cubicBezTo>
                    <a:pt x="44" y="21"/>
                    <a:pt x="41" y="15"/>
                    <a:pt x="34" y="9"/>
                  </a:cubicBezTo>
                  <a:cubicBezTo>
                    <a:pt x="26" y="0"/>
                    <a:pt x="8" y="13"/>
                    <a:pt x="2" y="18"/>
                  </a:cubicBezTo>
                  <a:cubicBezTo>
                    <a:pt x="0" y="20"/>
                    <a:pt x="8" y="19"/>
                    <a:pt x="10" y="1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0" name="Freeform 93"/>
            <p:cNvSpPr/>
            <p:nvPr/>
          </p:nvSpPr>
          <p:spPr bwMode="auto">
            <a:xfrm>
              <a:off x="5055" y="1234"/>
              <a:ext cx="40" cy="45"/>
            </a:xfrm>
            <a:custGeom>
              <a:avLst/>
              <a:gdLst>
                <a:gd name="T0" fmla="*/ 10 w 17"/>
                <a:gd name="T1" fmla="*/ 1 h 19"/>
                <a:gd name="T2" fmla="*/ 1 w 17"/>
                <a:gd name="T3" fmla="*/ 9 h 19"/>
                <a:gd name="T4" fmla="*/ 4 w 17"/>
                <a:gd name="T5" fmla="*/ 17 h 19"/>
                <a:gd name="T6" fmla="*/ 10 w 17"/>
                <a:gd name="T7" fmla="*/ 18 h 19"/>
                <a:gd name="T8" fmla="*/ 12 w 17"/>
                <a:gd name="T9" fmla="*/ 13 h 19"/>
                <a:gd name="T10" fmla="*/ 9 w 17"/>
                <a:gd name="T11" fmla="*/ 10 h 19"/>
                <a:gd name="T12" fmla="*/ 14 w 17"/>
                <a:gd name="T13" fmla="*/ 6 h 19"/>
                <a:gd name="T14" fmla="*/ 16 w 17"/>
                <a:gd name="T15" fmla="*/ 2 h 19"/>
                <a:gd name="T16" fmla="*/ 10 w 17"/>
                <a:gd name="T17"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9">
                  <a:moveTo>
                    <a:pt x="10" y="1"/>
                  </a:moveTo>
                  <a:cubicBezTo>
                    <a:pt x="7" y="3"/>
                    <a:pt x="2" y="5"/>
                    <a:pt x="1" y="9"/>
                  </a:cubicBezTo>
                  <a:cubicBezTo>
                    <a:pt x="0" y="12"/>
                    <a:pt x="2" y="15"/>
                    <a:pt x="4" y="17"/>
                  </a:cubicBezTo>
                  <a:cubicBezTo>
                    <a:pt x="5" y="19"/>
                    <a:pt x="8" y="19"/>
                    <a:pt x="10" y="18"/>
                  </a:cubicBezTo>
                  <a:cubicBezTo>
                    <a:pt x="11" y="17"/>
                    <a:pt x="13" y="15"/>
                    <a:pt x="12" y="13"/>
                  </a:cubicBezTo>
                  <a:cubicBezTo>
                    <a:pt x="11" y="12"/>
                    <a:pt x="9" y="11"/>
                    <a:pt x="9" y="10"/>
                  </a:cubicBezTo>
                  <a:cubicBezTo>
                    <a:pt x="10" y="8"/>
                    <a:pt x="12" y="7"/>
                    <a:pt x="14" y="6"/>
                  </a:cubicBezTo>
                  <a:cubicBezTo>
                    <a:pt x="15" y="6"/>
                    <a:pt x="17" y="4"/>
                    <a:pt x="16" y="2"/>
                  </a:cubicBezTo>
                  <a:cubicBezTo>
                    <a:pt x="14" y="0"/>
                    <a:pt x="12" y="1"/>
                    <a:pt x="10" y="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1" name="Freeform 94"/>
            <p:cNvSpPr/>
            <p:nvPr/>
          </p:nvSpPr>
          <p:spPr bwMode="auto">
            <a:xfrm>
              <a:off x="5140" y="1125"/>
              <a:ext cx="55" cy="235"/>
            </a:xfrm>
            <a:custGeom>
              <a:avLst/>
              <a:gdLst>
                <a:gd name="T0" fmla="*/ 0 w 23"/>
                <a:gd name="T1" fmla="*/ 5 h 99"/>
                <a:gd name="T2" fmla="*/ 8 w 23"/>
                <a:gd name="T3" fmla="*/ 96 h 99"/>
                <a:gd name="T4" fmla="*/ 16 w 23"/>
                <a:gd name="T5" fmla="*/ 95 h 99"/>
                <a:gd name="T6" fmla="*/ 8 w 23"/>
                <a:gd name="T7" fmla="*/ 4 h 99"/>
                <a:gd name="T8" fmla="*/ 0 w 23"/>
                <a:gd name="T9" fmla="*/ 5 h 99"/>
              </a:gdLst>
              <a:ahLst/>
              <a:cxnLst>
                <a:cxn ang="0">
                  <a:pos x="T0" y="T1"/>
                </a:cxn>
                <a:cxn ang="0">
                  <a:pos x="T2" y="T3"/>
                </a:cxn>
                <a:cxn ang="0">
                  <a:pos x="T4" y="T5"/>
                </a:cxn>
                <a:cxn ang="0">
                  <a:pos x="T6" y="T7"/>
                </a:cxn>
                <a:cxn ang="0">
                  <a:pos x="T8" y="T9"/>
                </a:cxn>
              </a:cxnLst>
              <a:rect l="0" t="0" r="r" b="b"/>
              <a:pathLst>
                <a:path w="23" h="99">
                  <a:moveTo>
                    <a:pt x="0" y="5"/>
                  </a:moveTo>
                  <a:cubicBezTo>
                    <a:pt x="1" y="35"/>
                    <a:pt x="14" y="65"/>
                    <a:pt x="8" y="96"/>
                  </a:cubicBezTo>
                  <a:cubicBezTo>
                    <a:pt x="7" y="99"/>
                    <a:pt x="16" y="98"/>
                    <a:pt x="16" y="95"/>
                  </a:cubicBezTo>
                  <a:cubicBezTo>
                    <a:pt x="23" y="64"/>
                    <a:pt x="9" y="35"/>
                    <a:pt x="8" y="4"/>
                  </a:cubicBezTo>
                  <a:cubicBezTo>
                    <a:pt x="8" y="0"/>
                    <a:pt x="0" y="2"/>
                    <a:pt x="0" y="5"/>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2" name="Freeform 95"/>
            <p:cNvSpPr/>
            <p:nvPr/>
          </p:nvSpPr>
          <p:spPr bwMode="auto">
            <a:xfrm>
              <a:off x="5124" y="1116"/>
              <a:ext cx="170" cy="265"/>
            </a:xfrm>
            <a:custGeom>
              <a:avLst/>
              <a:gdLst>
                <a:gd name="T0" fmla="*/ 10 w 72"/>
                <a:gd name="T1" fmla="*/ 78 h 112"/>
                <a:gd name="T2" fmla="*/ 68 w 72"/>
                <a:gd name="T3" fmla="*/ 4 h 112"/>
                <a:gd name="T4" fmla="*/ 59 w 72"/>
                <a:gd name="T5" fmla="*/ 5 h 112"/>
                <a:gd name="T6" fmla="*/ 63 w 72"/>
                <a:gd name="T7" fmla="*/ 107 h 112"/>
                <a:gd name="T8" fmla="*/ 72 w 72"/>
                <a:gd name="T9" fmla="*/ 107 h 112"/>
                <a:gd name="T10" fmla="*/ 68 w 72"/>
                <a:gd name="T11" fmla="*/ 4 h 112"/>
                <a:gd name="T12" fmla="*/ 59 w 72"/>
                <a:gd name="T13" fmla="*/ 5 h 112"/>
                <a:gd name="T14" fmla="*/ 4 w 72"/>
                <a:gd name="T15" fmla="*/ 75 h 112"/>
                <a:gd name="T16" fmla="*/ 10 w 72"/>
                <a:gd name="T17" fmla="*/ 78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12">
                  <a:moveTo>
                    <a:pt x="10" y="78"/>
                  </a:moveTo>
                  <a:cubicBezTo>
                    <a:pt x="36" y="57"/>
                    <a:pt x="59" y="37"/>
                    <a:pt x="68" y="4"/>
                  </a:cubicBezTo>
                  <a:cubicBezTo>
                    <a:pt x="65" y="4"/>
                    <a:pt x="62" y="5"/>
                    <a:pt x="59" y="5"/>
                  </a:cubicBezTo>
                  <a:cubicBezTo>
                    <a:pt x="56" y="39"/>
                    <a:pt x="63" y="73"/>
                    <a:pt x="63" y="107"/>
                  </a:cubicBezTo>
                  <a:cubicBezTo>
                    <a:pt x="63" y="112"/>
                    <a:pt x="72" y="110"/>
                    <a:pt x="72" y="107"/>
                  </a:cubicBezTo>
                  <a:cubicBezTo>
                    <a:pt x="71" y="72"/>
                    <a:pt x="65" y="38"/>
                    <a:pt x="68" y="4"/>
                  </a:cubicBezTo>
                  <a:cubicBezTo>
                    <a:pt x="68" y="0"/>
                    <a:pt x="60" y="2"/>
                    <a:pt x="59" y="5"/>
                  </a:cubicBezTo>
                  <a:cubicBezTo>
                    <a:pt x="51" y="36"/>
                    <a:pt x="29" y="55"/>
                    <a:pt x="4" y="75"/>
                  </a:cubicBezTo>
                  <a:cubicBezTo>
                    <a:pt x="0" y="78"/>
                    <a:pt x="7" y="81"/>
                    <a:pt x="10" y="7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3" name="Freeform 96"/>
            <p:cNvSpPr/>
            <p:nvPr/>
          </p:nvSpPr>
          <p:spPr bwMode="auto">
            <a:xfrm>
              <a:off x="2973" y="917"/>
              <a:ext cx="1999" cy="241"/>
            </a:xfrm>
            <a:custGeom>
              <a:avLst/>
              <a:gdLst>
                <a:gd name="T0" fmla="*/ 10 w 845"/>
                <a:gd name="T1" fmla="*/ 100 h 102"/>
                <a:gd name="T2" fmla="*/ 62 w 845"/>
                <a:gd name="T3" fmla="*/ 84 h 102"/>
                <a:gd name="T4" fmla="*/ 117 w 845"/>
                <a:gd name="T5" fmla="*/ 70 h 102"/>
                <a:gd name="T6" fmla="*/ 220 w 845"/>
                <a:gd name="T7" fmla="*/ 47 h 102"/>
                <a:gd name="T8" fmla="*/ 446 w 845"/>
                <a:gd name="T9" fmla="*/ 12 h 102"/>
                <a:gd name="T10" fmla="*/ 661 w 845"/>
                <a:gd name="T11" fmla="*/ 12 h 102"/>
                <a:gd name="T12" fmla="*/ 762 w 845"/>
                <a:gd name="T13" fmla="*/ 36 h 102"/>
                <a:gd name="T14" fmla="*/ 840 w 845"/>
                <a:gd name="T15" fmla="*/ 48 h 102"/>
                <a:gd name="T16" fmla="*/ 839 w 845"/>
                <a:gd name="T17" fmla="*/ 45 h 102"/>
                <a:gd name="T18" fmla="*/ 726 w 845"/>
                <a:gd name="T19" fmla="*/ 19 h 102"/>
                <a:gd name="T20" fmla="*/ 627 w 845"/>
                <a:gd name="T21" fmla="*/ 5 h 102"/>
                <a:gd name="T22" fmla="*/ 415 w 845"/>
                <a:gd name="T23" fmla="*/ 11 h 102"/>
                <a:gd name="T24" fmla="*/ 195 w 845"/>
                <a:gd name="T25" fmla="*/ 48 h 102"/>
                <a:gd name="T26" fmla="*/ 84 w 845"/>
                <a:gd name="T27" fmla="*/ 74 h 102"/>
                <a:gd name="T28" fmla="*/ 32 w 845"/>
                <a:gd name="T29" fmla="*/ 88 h 102"/>
                <a:gd name="T30" fmla="*/ 4 w 845"/>
                <a:gd name="T31" fmla="*/ 99 h 102"/>
                <a:gd name="T32" fmla="*/ 10 w 845"/>
                <a:gd name="T33" fmla="*/ 10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45" h="102">
                  <a:moveTo>
                    <a:pt x="10" y="100"/>
                  </a:moveTo>
                  <a:cubicBezTo>
                    <a:pt x="23" y="91"/>
                    <a:pt x="47" y="88"/>
                    <a:pt x="62" y="84"/>
                  </a:cubicBezTo>
                  <a:cubicBezTo>
                    <a:pt x="80" y="79"/>
                    <a:pt x="99" y="75"/>
                    <a:pt x="117" y="70"/>
                  </a:cubicBezTo>
                  <a:cubicBezTo>
                    <a:pt x="151" y="62"/>
                    <a:pt x="185" y="54"/>
                    <a:pt x="220" y="47"/>
                  </a:cubicBezTo>
                  <a:cubicBezTo>
                    <a:pt x="295" y="33"/>
                    <a:pt x="370" y="19"/>
                    <a:pt x="446" y="12"/>
                  </a:cubicBezTo>
                  <a:cubicBezTo>
                    <a:pt x="517" y="4"/>
                    <a:pt x="590" y="5"/>
                    <a:pt x="661" y="12"/>
                  </a:cubicBezTo>
                  <a:cubicBezTo>
                    <a:pt x="695" y="16"/>
                    <a:pt x="731" y="22"/>
                    <a:pt x="762" y="36"/>
                  </a:cubicBezTo>
                  <a:cubicBezTo>
                    <a:pt x="787" y="48"/>
                    <a:pt x="812" y="54"/>
                    <a:pt x="840" y="48"/>
                  </a:cubicBezTo>
                  <a:cubicBezTo>
                    <a:pt x="845" y="47"/>
                    <a:pt x="844" y="44"/>
                    <a:pt x="839" y="45"/>
                  </a:cubicBezTo>
                  <a:cubicBezTo>
                    <a:pt x="799" y="53"/>
                    <a:pt x="763" y="28"/>
                    <a:pt x="726" y="19"/>
                  </a:cubicBezTo>
                  <a:cubicBezTo>
                    <a:pt x="694" y="10"/>
                    <a:pt x="660" y="7"/>
                    <a:pt x="627" y="5"/>
                  </a:cubicBezTo>
                  <a:cubicBezTo>
                    <a:pt x="556" y="0"/>
                    <a:pt x="485" y="3"/>
                    <a:pt x="415" y="11"/>
                  </a:cubicBezTo>
                  <a:cubicBezTo>
                    <a:pt x="341" y="20"/>
                    <a:pt x="268" y="34"/>
                    <a:pt x="195" y="48"/>
                  </a:cubicBezTo>
                  <a:cubicBezTo>
                    <a:pt x="158" y="56"/>
                    <a:pt x="121" y="65"/>
                    <a:pt x="84" y="74"/>
                  </a:cubicBezTo>
                  <a:cubicBezTo>
                    <a:pt x="66" y="79"/>
                    <a:pt x="49" y="84"/>
                    <a:pt x="32" y="88"/>
                  </a:cubicBezTo>
                  <a:cubicBezTo>
                    <a:pt x="21" y="91"/>
                    <a:pt x="13" y="93"/>
                    <a:pt x="4" y="99"/>
                  </a:cubicBezTo>
                  <a:cubicBezTo>
                    <a:pt x="0" y="102"/>
                    <a:pt x="8" y="102"/>
                    <a:pt x="10" y="10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4" name="Freeform 97"/>
            <p:cNvSpPr/>
            <p:nvPr/>
          </p:nvSpPr>
          <p:spPr bwMode="auto">
            <a:xfrm>
              <a:off x="4863" y="969"/>
              <a:ext cx="124" cy="116"/>
            </a:xfrm>
            <a:custGeom>
              <a:avLst/>
              <a:gdLst>
                <a:gd name="T0" fmla="*/ 13 w 52"/>
                <a:gd name="T1" fmla="*/ 4 h 49"/>
                <a:gd name="T2" fmla="*/ 40 w 52"/>
                <a:gd name="T3" fmla="*/ 28 h 49"/>
                <a:gd name="T4" fmla="*/ 5 w 52"/>
                <a:gd name="T5" fmla="*/ 47 h 49"/>
                <a:gd name="T6" fmla="*/ 11 w 52"/>
                <a:gd name="T7" fmla="*/ 48 h 49"/>
                <a:gd name="T8" fmla="*/ 48 w 52"/>
                <a:gd name="T9" fmla="*/ 25 h 49"/>
                <a:gd name="T10" fmla="*/ 19 w 52"/>
                <a:gd name="T11" fmla="*/ 0 h 49"/>
                <a:gd name="T12" fmla="*/ 13 w 52"/>
                <a:gd name="T13" fmla="*/ 4 h 49"/>
              </a:gdLst>
              <a:ahLst/>
              <a:cxnLst>
                <a:cxn ang="0">
                  <a:pos x="T0" y="T1"/>
                </a:cxn>
                <a:cxn ang="0">
                  <a:pos x="T2" y="T3"/>
                </a:cxn>
                <a:cxn ang="0">
                  <a:pos x="T4" y="T5"/>
                </a:cxn>
                <a:cxn ang="0">
                  <a:pos x="T6" y="T7"/>
                </a:cxn>
                <a:cxn ang="0">
                  <a:pos x="T8" y="T9"/>
                </a:cxn>
                <a:cxn ang="0">
                  <a:pos x="T10" y="T11"/>
                </a:cxn>
                <a:cxn ang="0">
                  <a:pos x="T12" y="T13"/>
                </a:cxn>
              </a:cxnLst>
              <a:rect l="0" t="0" r="r" b="b"/>
              <a:pathLst>
                <a:path w="52" h="49">
                  <a:moveTo>
                    <a:pt x="13" y="4"/>
                  </a:moveTo>
                  <a:cubicBezTo>
                    <a:pt x="22" y="4"/>
                    <a:pt x="43" y="18"/>
                    <a:pt x="40" y="28"/>
                  </a:cubicBezTo>
                  <a:cubicBezTo>
                    <a:pt x="36" y="38"/>
                    <a:pt x="15" y="42"/>
                    <a:pt x="5" y="47"/>
                  </a:cubicBezTo>
                  <a:cubicBezTo>
                    <a:pt x="0" y="49"/>
                    <a:pt x="8" y="49"/>
                    <a:pt x="11" y="48"/>
                  </a:cubicBezTo>
                  <a:cubicBezTo>
                    <a:pt x="22" y="43"/>
                    <a:pt x="44" y="39"/>
                    <a:pt x="48" y="25"/>
                  </a:cubicBezTo>
                  <a:cubicBezTo>
                    <a:pt x="52" y="15"/>
                    <a:pt x="28" y="1"/>
                    <a:pt x="19" y="0"/>
                  </a:cubicBezTo>
                  <a:cubicBezTo>
                    <a:pt x="17" y="0"/>
                    <a:pt x="9" y="3"/>
                    <a:pt x="13"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5" name="Freeform 98"/>
            <p:cNvSpPr/>
            <p:nvPr/>
          </p:nvSpPr>
          <p:spPr bwMode="auto">
            <a:xfrm>
              <a:off x="3555" y="1478"/>
              <a:ext cx="1339" cy="443"/>
            </a:xfrm>
            <a:custGeom>
              <a:avLst/>
              <a:gdLst>
                <a:gd name="T0" fmla="*/ 557 w 566"/>
                <a:gd name="T1" fmla="*/ 4 h 187"/>
                <a:gd name="T2" fmla="*/ 497 w 566"/>
                <a:gd name="T3" fmla="*/ 129 h 187"/>
                <a:gd name="T4" fmla="*/ 358 w 566"/>
                <a:gd name="T5" fmla="*/ 173 h 187"/>
                <a:gd name="T6" fmla="*/ 10 w 566"/>
                <a:gd name="T7" fmla="*/ 127 h 187"/>
                <a:gd name="T8" fmla="*/ 4 w 566"/>
                <a:gd name="T9" fmla="*/ 131 h 187"/>
                <a:gd name="T10" fmla="*/ 5 w 566"/>
                <a:gd name="T11" fmla="*/ 131 h 187"/>
                <a:gd name="T12" fmla="*/ 10 w 566"/>
                <a:gd name="T13" fmla="*/ 134 h 187"/>
                <a:gd name="T14" fmla="*/ 13 w 566"/>
                <a:gd name="T15" fmla="*/ 133 h 187"/>
                <a:gd name="T16" fmla="*/ 14 w 566"/>
                <a:gd name="T17" fmla="*/ 129 h 187"/>
                <a:gd name="T18" fmla="*/ 11 w 566"/>
                <a:gd name="T19" fmla="*/ 127 h 187"/>
                <a:gd name="T20" fmla="*/ 5 w 566"/>
                <a:gd name="T21" fmla="*/ 132 h 187"/>
                <a:gd name="T22" fmla="*/ 381 w 566"/>
                <a:gd name="T23" fmla="*/ 176 h 187"/>
                <a:gd name="T24" fmla="*/ 500 w 566"/>
                <a:gd name="T25" fmla="*/ 135 h 187"/>
                <a:gd name="T26" fmla="*/ 565 w 566"/>
                <a:gd name="T27" fmla="*/ 3 h 187"/>
                <a:gd name="T28" fmla="*/ 557 w 566"/>
                <a:gd name="T29" fmla="*/ 4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6" h="187">
                  <a:moveTo>
                    <a:pt x="557" y="4"/>
                  </a:moveTo>
                  <a:cubicBezTo>
                    <a:pt x="547" y="50"/>
                    <a:pt x="533" y="95"/>
                    <a:pt x="497" y="129"/>
                  </a:cubicBezTo>
                  <a:cubicBezTo>
                    <a:pt x="461" y="163"/>
                    <a:pt x="406" y="171"/>
                    <a:pt x="358" y="173"/>
                  </a:cubicBezTo>
                  <a:cubicBezTo>
                    <a:pt x="242" y="178"/>
                    <a:pt x="121" y="157"/>
                    <a:pt x="10" y="127"/>
                  </a:cubicBezTo>
                  <a:cubicBezTo>
                    <a:pt x="8" y="126"/>
                    <a:pt x="0" y="129"/>
                    <a:pt x="4" y="131"/>
                  </a:cubicBezTo>
                  <a:cubicBezTo>
                    <a:pt x="4" y="131"/>
                    <a:pt x="5" y="131"/>
                    <a:pt x="5" y="131"/>
                  </a:cubicBezTo>
                  <a:cubicBezTo>
                    <a:pt x="0" y="135"/>
                    <a:pt x="7" y="136"/>
                    <a:pt x="10" y="134"/>
                  </a:cubicBezTo>
                  <a:cubicBezTo>
                    <a:pt x="11" y="134"/>
                    <a:pt x="12" y="133"/>
                    <a:pt x="13" y="133"/>
                  </a:cubicBezTo>
                  <a:cubicBezTo>
                    <a:pt x="15" y="132"/>
                    <a:pt x="16" y="130"/>
                    <a:pt x="14" y="129"/>
                  </a:cubicBezTo>
                  <a:cubicBezTo>
                    <a:pt x="13" y="128"/>
                    <a:pt x="12" y="128"/>
                    <a:pt x="11" y="127"/>
                  </a:cubicBezTo>
                  <a:cubicBezTo>
                    <a:pt x="9" y="129"/>
                    <a:pt x="7" y="130"/>
                    <a:pt x="5" y="132"/>
                  </a:cubicBezTo>
                  <a:cubicBezTo>
                    <a:pt x="124" y="164"/>
                    <a:pt x="256" y="187"/>
                    <a:pt x="381" y="176"/>
                  </a:cubicBezTo>
                  <a:cubicBezTo>
                    <a:pt x="424" y="173"/>
                    <a:pt x="466" y="161"/>
                    <a:pt x="500" y="135"/>
                  </a:cubicBezTo>
                  <a:cubicBezTo>
                    <a:pt x="541" y="102"/>
                    <a:pt x="555" y="50"/>
                    <a:pt x="565" y="3"/>
                  </a:cubicBezTo>
                  <a:cubicBezTo>
                    <a:pt x="566" y="0"/>
                    <a:pt x="557" y="1"/>
                    <a:pt x="557"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6" name="Freeform 99"/>
            <p:cNvSpPr/>
            <p:nvPr/>
          </p:nvSpPr>
          <p:spPr bwMode="auto">
            <a:xfrm>
              <a:off x="3496" y="1679"/>
              <a:ext cx="142" cy="185"/>
            </a:xfrm>
            <a:custGeom>
              <a:avLst/>
              <a:gdLst>
                <a:gd name="T0" fmla="*/ 0 w 60"/>
                <a:gd name="T1" fmla="*/ 30 h 78"/>
                <a:gd name="T2" fmla="*/ 20 w 60"/>
                <a:gd name="T3" fmla="*/ 76 h 78"/>
                <a:gd name="T4" fmla="*/ 29 w 60"/>
                <a:gd name="T5" fmla="*/ 74 h 78"/>
                <a:gd name="T6" fmla="*/ 54 w 60"/>
                <a:gd name="T7" fmla="*/ 3 h 78"/>
                <a:gd name="T8" fmla="*/ 51 w 60"/>
                <a:gd name="T9" fmla="*/ 1 h 78"/>
                <a:gd name="T10" fmla="*/ 16 w 60"/>
                <a:gd name="T11" fmla="*/ 25 h 78"/>
                <a:gd name="T12" fmla="*/ 20 w 60"/>
                <a:gd name="T13" fmla="*/ 76 h 78"/>
                <a:gd name="T14" fmla="*/ 29 w 60"/>
                <a:gd name="T15" fmla="*/ 74 h 78"/>
                <a:gd name="T16" fmla="*/ 8 w 60"/>
                <a:gd name="T17" fmla="*/ 28 h 78"/>
                <a:gd name="T18" fmla="*/ 0 w 60"/>
                <a:gd name="T19" fmla="*/ 3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78">
                  <a:moveTo>
                    <a:pt x="0" y="30"/>
                  </a:moveTo>
                  <a:cubicBezTo>
                    <a:pt x="5" y="46"/>
                    <a:pt x="12" y="61"/>
                    <a:pt x="20" y="76"/>
                  </a:cubicBezTo>
                  <a:cubicBezTo>
                    <a:pt x="23" y="75"/>
                    <a:pt x="26" y="74"/>
                    <a:pt x="29" y="74"/>
                  </a:cubicBezTo>
                  <a:cubicBezTo>
                    <a:pt x="12" y="44"/>
                    <a:pt x="18" y="15"/>
                    <a:pt x="54" y="3"/>
                  </a:cubicBezTo>
                  <a:cubicBezTo>
                    <a:pt x="60" y="1"/>
                    <a:pt x="54" y="0"/>
                    <a:pt x="51" y="1"/>
                  </a:cubicBezTo>
                  <a:cubicBezTo>
                    <a:pt x="37" y="6"/>
                    <a:pt x="24" y="13"/>
                    <a:pt x="16" y="25"/>
                  </a:cubicBezTo>
                  <a:cubicBezTo>
                    <a:pt x="5" y="41"/>
                    <a:pt x="12" y="61"/>
                    <a:pt x="20" y="76"/>
                  </a:cubicBezTo>
                  <a:cubicBezTo>
                    <a:pt x="21" y="78"/>
                    <a:pt x="29" y="75"/>
                    <a:pt x="29" y="74"/>
                  </a:cubicBezTo>
                  <a:cubicBezTo>
                    <a:pt x="21" y="59"/>
                    <a:pt x="13" y="44"/>
                    <a:pt x="8" y="28"/>
                  </a:cubicBezTo>
                  <a:cubicBezTo>
                    <a:pt x="8" y="26"/>
                    <a:pt x="0" y="28"/>
                    <a:pt x="0" y="30"/>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7" name="Freeform 100"/>
            <p:cNvSpPr/>
            <p:nvPr/>
          </p:nvSpPr>
          <p:spPr bwMode="auto">
            <a:xfrm>
              <a:off x="5313" y="1899"/>
              <a:ext cx="55" cy="74"/>
            </a:xfrm>
            <a:custGeom>
              <a:avLst/>
              <a:gdLst>
                <a:gd name="T0" fmla="*/ 2 w 23"/>
                <a:gd name="T1" fmla="*/ 7 h 31"/>
                <a:gd name="T2" fmla="*/ 13 w 23"/>
                <a:gd name="T3" fmla="*/ 28 h 31"/>
                <a:gd name="T4" fmla="*/ 21 w 23"/>
                <a:gd name="T5" fmla="*/ 24 h 31"/>
                <a:gd name="T6" fmla="*/ 9 w 23"/>
                <a:gd name="T7" fmla="*/ 3 h 31"/>
                <a:gd name="T8" fmla="*/ 2 w 23"/>
                <a:gd name="T9" fmla="*/ 7 h 31"/>
              </a:gdLst>
              <a:ahLst/>
              <a:cxnLst>
                <a:cxn ang="0">
                  <a:pos x="T0" y="T1"/>
                </a:cxn>
                <a:cxn ang="0">
                  <a:pos x="T2" y="T3"/>
                </a:cxn>
                <a:cxn ang="0">
                  <a:pos x="T4" y="T5"/>
                </a:cxn>
                <a:cxn ang="0">
                  <a:pos x="T6" y="T7"/>
                </a:cxn>
                <a:cxn ang="0">
                  <a:pos x="T8" y="T9"/>
                </a:cxn>
              </a:cxnLst>
              <a:rect l="0" t="0" r="r" b="b"/>
              <a:pathLst>
                <a:path w="23" h="31">
                  <a:moveTo>
                    <a:pt x="2" y="7"/>
                  </a:moveTo>
                  <a:cubicBezTo>
                    <a:pt x="5" y="14"/>
                    <a:pt x="9" y="21"/>
                    <a:pt x="13" y="28"/>
                  </a:cubicBezTo>
                  <a:cubicBezTo>
                    <a:pt x="15" y="31"/>
                    <a:pt x="23" y="28"/>
                    <a:pt x="21" y="24"/>
                  </a:cubicBezTo>
                  <a:cubicBezTo>
                    <a:pt x="17" y="17"/>
                    <a:pt x="13" y="10"/>
                    <a:pt x="9" y="3"/>
                  </a:cubicBezTo>
                  <a:cubicBezTo>
                    <a:pt x="8" y="0"/>
                    <a:pt x="0" y="3"/>
                    <a:pt x="2" y="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8" name="Freeform 101"/>
            <p:cNvSpPr/>
            <p:nvPr/>
          </p:nvSpPr>
          <p:spPr bwMode="auto">
            <a:xfrm>
              <a:off x="5183" y="1573"/>
              <a:ext cx="213" cy="125"/>
            </a:xfrm>
            <a:custGeom>
              <a:avLst/>
              <a:gdLst>
                <a:gd name="T0" fmla="*/ 9 w 90"/>
                <a:gd name="T1" fmla="*/ 49 h 53"/>
                <a:gd name="T2" fmla="*/ 57 w 90"/>
                <a:gd name="T3" fmla="*/ 6 h 53"/>
                <a:gd name="T4" fmla="*/ 74 w 90"/>
                <a:gd name="T5" fmla="*/ 25 h 53"/>
                <a:gd name="T6" fmla="*/ 51 w 90"/>
                <a:gd name="T7" fmla="*/ 45 h 53"/>
                <a:gd name="T8" fmla="*/ 56 w 90"/>
                <a:gd name="T9" fmla="*/ 47 h 53"/>
                <a:gd name="T10" fmla="*/ 84 w 90"/>
                <a:gd name="T11" fmla="*/ 20 h 53"/>
                <a:gd name="T12" fmla="*/ 69 w 90"/>
                <a:gd name="T13" fmla="*/ 1 h 53"/>
                <a:gd name="T14" fmla="*/ 1 w 90"/>
                <a:gd name="T15" fmla="*/ 50 h 53"/>
                <a:gd name="T16" fmla="*/ 9 w 90"/>
                <a:gd name="T17" fmla="*/ 4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53">
                  <a:moveTo>
                    <a:pt x="9" y="49"/>
                  </a:moveTo>
                  <a:cubicBezTo>
                    <a:pt x="14" y="29"/>
                    <a:pt x="37" y="11"/>
                    <a:pt x="57" y="6"/>
                  </a:cubicBezTo>
                  <a:cubicBezTo>
                    <a:pt x="73" y="2"/>
                    <a:pt x="82" y="13"/>
                    <a:pt x="74" y="25"/>
                  </a:cubicBezTo>
                  <a:cubicBezTo>
                    <a:pt x="69" y="33"/>
                    <a:pt x="60" y="40"/>
                    <a:pt x="51" y="45"/>
                  </a:cubicBezTo>
                  <a:cubicBezTo>
                    <a:pt x="46" y="47"/>
                    <a:pt x="53" y="48"/>
                    <a:pt x="56" y="47"/>
                  </a:cubicBezTo>
                  <a:cubicBezTo>
                    <a:pt x="68" y="41"/>
                    <a:pt x="78" y="31"/>
                    <a:pt x="84" y="20"/>
                  </a:cubicBezTo>
                  <a:cubicBezTo>
                    <a:pt x="90" y="9"/>
                    <a:pt x="80" y="1"/>
                    <a:pt x="69" y="1"/>
                  </a:cubicBezTo>
                  <a:cubicBezTo>
                    <a:pt x="42" y="0"/>
                    <a:pt x="7" y="25"/>
                    <a:pt x="1" y="50"/>
                  </a:cubicBezTo>
                  <a:cubicBezTo>
                    <a:pt x="0" y="53"/>
                    <a:pt x="9" y="51"/>
                    <a:pt x="9" y="49"/>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39" name="Freeform 102"/>
            <p:cNvSpPr/>
            <p:nvPr/>
          </p:nvSpPr>
          <p:spPr bwMode="auto">
            <a:xfrm>
              <a:off x="5218" y="1708"/>
              <a:ext cx="138" cy="267"/>
            </a:xfrm>
            <a:custGeom>
              <a:avLst/>
              <a:gdLst>
                <a:gd name="T0" fmla="*/ 1 w 58"/>
                <a:gd name="T1" fmla="*/ 4 h 113"/>
                <a:gd name="T2" fmla="*/ 49 w 58"/>
                <a:gd name="T3" fmla="*/ 112 h 113"/>
                <a:gd name="T4" fmla="*/ 57 w 58"/>
                <a:gd name="T5" fmla="*/ 109 h 113"/>
                <a:gd name="T6" fmla="*/ 9 w 58"/>
                <a:gd name="T7" fmla="*/ 2 h 113"/>
                <a:gd name="T8" fmla="*/ 1 w 58"/>
                <a:gd name="T9" fmla="*/ 4 h 113"/>
              </a:gdLst>
              <a:ahLst/>
              <a:cxnLst>
                <a:cxn ang="0">
                  <a:pos x="T0" y="T1"/>
                </a:cxn>
                <a:cxn ang="0">
                  <a:pos x="T2" y="T3"/>
                </a:cxn>
                <a:cxn ang="0">
                  <a:pos x="T4" y="T5"/>
                </a:cxn>
                <a:cxn ang="0">
                  <a:pos x="T6" y="T7"/>
                </a:cxn>
                <a:cxn ang="0">
                  <a:pos x="T8" y="T9"/>
                </a:cxn>
              </a:cxnLst>
              <a:rect l="0" t="0" r="r" b="b"/>
              <a:pathLst>
                <a:path w="58" h="113">
                  <a:moveTo>
                    <a:pt x="1" y="4"/>
                  </a:moveTo>
                  <a:cubicBezTo>
                    <a:pt x="20" y="38"/>
                    <a:pt x="31" y="76"/>
                    <a:pt x="49" y="112"/>
                  </a:cubicBezTo>
                  <a:cubicBezTo>
                    <a:pt x="50" y="113"/>
                    <a:pt x="58" y="111"/>
                    <a:pt x="57" y="109"/>
                  </a:cubicBezTo>
                  <a:cubicBezTo>
                    <a:pt x="39" y="74"/>
                    <a:pt x="29" y="36"/>
                    <a:pt x="9" y="2"/>
                  </a:cubicBezTo>
                  <a:cubicBezTo>
                    <a:pt x="8" y="0"/>
                    <a:pt x="0" y="2"/>
                    <a:pt x="1" y="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0" name="Freeform 103"/>
            <p:cNvSpPr/>
            <p:nvPr/>
          </p:nvSpPr>
          <p:spPr bwMode="auto">
            <a:xfrm>
              <a:off x="5465" y="1608"/>
              <a:ext cx="156" cy="126"/>
            </a:xfrm>
            <a:custGeom>
              <a:avLst/>
              <a:gdLst>
                <a:gd name="T0" fmla="*/ 9 w 66"/>
                <a:gd name="T1" fmla="*/ 48 h 53"/>
                <a:gd name="T2" fmla="*/ 31 w 66"/>
                <a:gd name="T3" fmla="*/ 22 h 53"/>
                <a:gd name="T4" fmla="*/ 59 w 66"/>
                <a:gd name="T5" fmla="*/ 6 h 53"/>
                <a:gd name="T6" fmla="*/ 60 w 66"/>
                <a:gd name="T7" fmla="*/ 0 h 53"/>
                <a:gd name="T8" fmla="*/ 25 w 66"/>
                <a:gd name="T9" fmla="*/ 18 h 53"/>
                <a:gd name="T10" fmla="*/ 0 w 66"/>
                <a:gd name="T11" fmla="*/ 48 h 53"/>
                <a:gd name="T12" fmla="*/ 9 w 66"/>
                <a:gd name="T13" fmla="*/ 48 h 53"/>
              </a:gdLst>
              <a:ahLst/>
              <a:cxnLst>
                <a:cxn ang="0">
                  <a:pos x="T0" y="T1"/>
                </a:cxn>
                <a:cxn ang="0">
                  <a:pos x="T2" y="T3"/>
                </a:cxn>
                <a:cxn ang="0">
                  <a:pos x="T4" y="T5"/>
                </a:cxn>
                <a:cxn ang="0">
                  <a:pos x="T6" y="T7"/>
                </a:cxn>
                <a:cxn ang="0">
                  <a:pos x="T8" y="T9"/>
                </a:cxn>
                <a:cxn ang="0">
                  <a:pos x="T10" y="T11"/>
                </a:cxn>
                <a:cxn ang="0">
                  <a:pos x="T12" y="T13"/>
                </a:cxn>
              </a:cxnLst>
              <a:rect l="0" t="0" r="r" b="b"/>
              <a:pathLst>
                <a:path w="66" h="53">
                  <a:moveTo>
                    <a:pt x="9" y="48"/>
                  </a:moveTo>
                  <a:cubicBezTo>
                    <a:pt x="10" y="38"/>
                    <a:pt x="23" y="28"/>
                    <a:pt x="31" y="22"/>
                  </a:cubicBezTo>
                  <a:cubicBezTo>
                    <a:pt x="38" y="16"/>
                    <a:pt x="50" y="6"/>
                    <a:pt x="59" y="6"/>
                  </a:cubicBezTo>
                  <a:cubicBezTo>
                    <a:pt x="64" y="5"/>
                    <a:pt x="66" y="0"/>
                    <a:pt x="60" y="0"/>
                  </a:cubicBezTo>
                  <a:cubicBezTo>
                    <a:pt x="47" y="1"/>
                    <a:pt x="35" y="11"/>
                    <a:pt x="25" y="18"/>
                  </a:cubicBezTo>
                  <a:cubicBezTo>
                    <a:pt x="16" y="25"/>
                    <a:pt x="1" y="36"/>
                    <a:pt x="0" y="48"/>
                  </a:cubicBezTo>
                  <a:cubicBezTo>
                    <a:pt x="0" y="53"/>
                    <a:pt x="8" y="51"/>
                    <a:pt x="9" y="48"/>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1" name="Freeform 104"/>
            <p:cNvSpPr/>
            <p:nvPr/>
          </p:nvSpPr>
          <p:spPr bwMode="auto">
            <a:xfrm>
              <a:off x="5467" y="1599"/>
              <a:ext cx="270" cy="189"/>
            </a:xfrm>
            <a:custGeom>
              <a:avLst/>
              <a:gdLst>
                <a:gd name="T0" fmla="*/ 11 w 114"/>
                <a:gd name="T1" fmla="*/ 77 h 80"/>
                <a:gd name="T2" fmla="*/ 110 w 114"/>
                <a:gd name="T3" fmla="*/ 5 h 80"/>
                <a:gd name="T4" fmla="*/ 104 w 114"/>
                <a:gd name="T5" fmla="*/ 2 h 80"/>
                <a:gd name="T6" fmla="*/ 4 w 114"/>
                <a:gd name="T7" fmla="*/ 75 h 80"/>
                <a:gd name="T8" fmla="*/ 11 w 114"/>
                <a:gd name="T9" fmla="*/ 77 h 80"/>
              </a:gdLst>
              <a:ahLst/>
              <a:cxnLst>
                <a:cxn ang="0">
                  <a:pos x="T0" y="T1"/>
                </a:cxn>
                <a:cxn ang="0">
                  <a:pos x="T2" y="T3"/>
                </a:cxn>
                <a:cxn ang="0">
                  <a:pos x="T4" y="T5"/>
                </a:cxn>
                <a:cxn ang="0">
                  <a:pos x="T6" y="T7"/>
                </a:cxn>
                <a:cxn ang="0">
                  <a:pos x="T8" y="T9"/>
                </a:cxn>
              </a:cxnLst>
              <a:rect l="0" t="0" r="r" b="b"/>
              <a:pathLst>
                <a:path w="114" h="80">
                  <a:moveTo>
                    <a:pt x="11" y="77"/>
                  </a:moveTo>
                  <a:cubicBezTo>
                    <a:pt x="41" y="50"/>
                    <a:pt x="75" y="27"/>
                    <a:pt x="110" y="5"/>
                  </a:cubicBezTo>
                  <a:cubicBezTo>
                    <a:pt x="114" y="2"/>
                    <a:pt x="107" y="0"/>
                    <a:pt x="104" y="2"/>
                  </a:cubicBezTo>
                  <a:cubicBezTo>
                    <a:pt x="69" y="24"/>
                    <a:pt x="34" y="47"/>
                    <a:pt x="4" y="75"/>
                  </a:cubicBezTo>
                  <a:cubicBezTo>
                    <a:pt x="0" y="79"/>
                    <a:pt x="8" y="80"/>
                    <a:pt x="11" y="77"/>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2" name="Freeform 105"/>
            <p:cNvSpPr/>
            <p:nvPr/>
          </p:nvSpPr>
          <p:spPr bwMode="auto">
            <a:xfrm>
              <a:off x="5751" y="1374"/>
              <a:ext cx="113" cy="227"/>
            </a:xfrm>
            <a:custGeom>
              <a:avLst/>
              <a:gdLst>
                <a:gd name="T0" fmla="*/ 1 w 48"/>
                <a:gd name="T1" fmla="*/ 6 h 96"/>
                <a:gd name="T2" fmla="*/ 38 w 48"/>
                <a:gd name="T3" fmla="*/ 93 h 96"/>
                <a:gd name="T4" fmla="*/ 46 w 48"/>
                <a:gd name="T5" fmla="*/ 90 h 96"/>
                <a:gd name="T6" fmla="*/ 10 w 48"/>
                <a:gd name="T7" fmla="*/ 3 h 96"/>
                <a:gd name="T8" fmla="*/ 1 w 48"/>
                <a:gd name="T9" fmla="*/ 6 h 96"/>
              </a:gdLst>
              <a:ahLst/>
              <a:cxnLst>
                <a:cxn ang="0">
                  <a:pos x="T0" y="T1"/>
                </a:cxn>
                <a:cxn ang="0">
                  <a:pos x="T2" y="T3"/>
                </a:cxn>
                <a:cxn ang="0">
                  <a:pos x="T4" y="T5"/>
                </a:cxn>
                <a:cxn ang="0">
                  <a:pos x="T6" y="T7"/>
                </a:cxn>
                <a:cxn ang="0">
                  <a:pos x="T8" y="T9"/>
                </a:cxn>
              </a:cxnLst>
              <a:rect l="0" t="0" r="r" b="b"/>
              <a:pathLst>
                <a:path w="48" h="96">
                  <a:moveTo>
                    <a:pt x="1" y="6"/>
                  </a:moveTo>
                  <a:cubicBezTo>
                    <a:pt x="9" y="36"/>
                    <a:pt x="26" y="63"/>
                    <a:pt x="38" y="93"/>
                  </a:cubicBezTo>
                  <a:cubicBezTo>
                    <a:pt x="39" y="96"/>
                    <a:pt x="48" y="93"/>
                    <a:pt x="46" y="90"/>
                  </a:cubicBezTo>
                  <a:cubicBezTo>
                    <a:pt x="34" y="61"/>
                    <a:pt x="17" y="34"/>
                    <a:pt x="10" y="3"/>
                  </a:cubicBezTo>
                  <a:cubicBezTo>
                    <a:pt x="9" y="0"/>
                    <a:pt x="0" y="2"/>
                    <a:pt x="1" y="6"/>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3" name="Freeform 106"/>
            <p:cNvSpPr/>
            <p:nvPr/>
          </p:nvSpPr>
          <p:spPr bwMode="auto">
            <a:xfrm>
              <a:off x="5737" y="1260"/>
              <a:ext cx="260" cy="346"/>
            </a:xfrm>
            <a:custGeom>
              <a:avLst/>
              <a:gdLst>
                <a:gd name="T0" fmla="*/ 12 w 110"/>
                <a:gd name="T1" fmla="*/ 44 h 146"/>
                <a:gd name="T2" fmla="*/ 16 w 110"/>
                <a:gd name="T3" fmla="*/ 19 h 146"/>
                <a:gd name="T4" fmla="*/ 39 w 110"/>
                <a:gd name="T5" fmla="*/ 14 h 146"/>
                <a:gd name="T6" fmla="*/ 39 w 110"/>
                <a:gd name="T7" fmla="*/ 31 h 146"/>
                <a:gd name="T8" fmla="*/ 38 w 110"/>
                <a:gd name="T9" fmla="*/ 81 h 146"/>
                <a:gd name="T10" fmla="*/ 77 w 110"/>
                <a:gd name="T11" fmla="*/ 104 h 146"/>
                <a:gd name="T12" fmla="*/ 51 w 110"/>
                <a:gd name="T13" fmla="*/ 143 h 146"/>
                <a:gd name="T14" fmla="*/ 60 w 110"/>
                <a:gd name="T15" fmla="*/ 142 h 146"/>
                <a:gd name="T16" fmla="*/ 82 w 110"/>
                <a:gd name="T17" fmla="*/ 100 h 146"/>
                <a:gd name="T18" fmla="*/ 51 w 110"/>
                <a:gd name="T19" fmla="*/ 83 h 146"/>
                <a:gd name="T20" fmla="*/ 45 w 110"/>
                <a:gd name="T21" fmla="*/ 43 h 146"/>
                <a:gd name="T22" fmla="*/ 30 w 110"/>
                <a:gd name="T23" fmla="*/ 3 h 146"/>
                <a:gd name="T24" fmla="*/ 3 w 110"/>
                <a:gd name="T25" fmla="*/ 47 h 146"/>
                <a:gd name="T26" fmla="*/ 12 w 110"/>
                <a:gd name="T27" fmla="*/ 4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 h="146">
                  <a:moveTo>
                    <a:pt x="12" y="44"/>
                  </a:moveTo>
                  <a:cubicBezTo>
                    <a:pt x="10" y="35"/>
                    <a:pt x="12" y="27"/>
                    <a:pt x="16" y="19"/>
                  </a:cubicBezTo>
                  <a:cubicBezTo>
                    <a:pt x="20" y="10"/>
                    <a:pt x="33" y="3"/>
                    <a:pt x="39" y="14"/>
                  </a:cubicBezTo>
                  <a:cubicBezTo>
                    <a:pt x="41" y="19"/>
                    <a:pt x="40" y="26"/>
                    <a:pt x="39" y="31"/>
                  </a:cubicBezTo>
                  <a:cubicBezTo>
                    <a:pt x="37" y="48"/>
                    <a:pt x="29" y="65"/>
                    <a:pt x="38" y="81"/>
                  </a:cubicBezTo>
                  <a:cubicBezTo>
                    <a:pt x="45" y="93"/>
                    <a:pt x="66" y="97"/>
                    <a:pt x="77" y="104"/>
                  </a:cubicBezTo>
                  <a:cubicBezTo>
                    <a:pt x="97" y="118"/>
                    <a:pt x="54" y="129"/>
                    <a:pt x="51" y="143"/>
                  </a:cubicBezTo>
                  <a:cubicBezTo>
                    <a:pt x="51" y="146"/>
                    <a:pt x="59" y="145"/>
                    <a:pt x="60" y="142"/>
                  </a:cubicBezTo>
                  <a:cubicBezTo>
                    <a:pt x="62" y="127"/>
                    <a:pt x="110" y="120"/>
                    <a:pt x="82" y="100"/>
                  </a:cubicBezTo>
                  <a:cubicBezTo>
                    <a:pt x="73" y="93"/>
                    <a:pt x="61" y="89"/>
                    <a:pt x="51" y="83"/>
                  </a:cubicBezTo>
                  <a:cubicBezTo>
                    <a:pt x="38" y="73"/>
                    <a:pt x="43" y="56"/>
                    <a:pt x="45" y="43"/>
                  </a:cubicBezTo>
                  <a:cubicBezTo>
                    <a:pt x="48" y="31"/>
                    <a:pt x="55" y="0"/>
                    <a:pt x="30" y="3"/>
                  </a:cubicBezTo>
                  <a:cubicBezTo>
                    <a:pt x="9" y="6"/>
                    <a:pt x="0" y="29"/>
                    <a:pt x="3" y="47"/>
                  </a:cubicBezTo>
                  <a:cubicBezTo>
                    <a:pt x="4" y="49"/>
                    <a:pt x="12" y="47"/>
                    <a:pt x="12" y="44"/>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4" name="Freeform 107"/>
            <p:cNvSpPr/>
            <p:nvPr/>
          </p:nvSpPr>
          <p:spPr bwMode="auto">
            <a:xfrm>
              <a:off x="1688" y="2056"/>
              <a:ext cx="331" cy="158"/>
            </a:xfrm>
            <a:custGeom>
              <a:avLst/>
              <a:gdLst>
                <a:gd name="T0" fmla="*/ 45 w 140"/>
                <a:gd name="T1" fmla="*/ 2 h 67"/>
                <a:gd name="T2" fmla="*/ 30 w 140"/>
                <a:gd name="T3" fmla="*/ 52 h 67"/>
                <a:gd name="T4" fmla="*/ 103 w 140"/>
                <a:gd name="T5" fmla="*/ 34 h 67"/>
                <a:gd name="T6" fmla="*/ 96 w 140"/>
                <a:gd name="T7" fmla="*/ 35 h 67"/>
                <a:gd name="T8" fmla="*/ 137 w 140"/>
                <a:gd name="T9" fmla="*/ 29 h 67"/>
                <a:gd name="T10" fmla="*/ 99 w 140"/>
                <a:gd name="T11" fmla="*/ 34 h 67"/>
                <a:gd name="T12" fmla="*/ 108 w 140"/>
                <a:gd name="T13" fmla="*/ 33 h 67"/>
                <a:gd name="T14" fmla="*/ 129 w 140"/>
                <a:gd name="T15" fmla="*/ 27 h 67"/>
                <a:gd name="T16" fmla="*/ 104 w 140"/>
                <a:gd name="T17" fmla="*/ 32 h 67"/>
                <a:gd name="T18" fmla="*/ 97 w 140"/>
                <a:gd name="T19" fmla="*/ 33 h 67"/>
                <a:gd name="T20" fmla="*/ 27 w 140"/>
                <a:gd name="T21" fmla="*/ 37 h 67"/>
                <a:gd name="T22" fmla="*/ 51 w 140"/>
                <a:gd name="T23" fmla="*/ 2 h 67"/>
                <a:gd name="T24" fmla="*/ 45 w 140"/>
                <a:gd name="T25" fmla="*/ 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0" h="67">
                  <a:moveTo>
                    <a:pt x="45" y="2"/>
                  </a:moveTo>
                  <a:cubicBezTo>
                    <a:pt x="30" y="11"/>
                    <a:pt x="0" y="39"/>
                    <a:pt x="30" y="52"/>
                  </a:cubicBezTo>
                  <a:cubicBezTo>
                    <a:pt x="58" y="65"/>
                    <a:pt x="81" y="50"/>
                    <a:pt x="103" y="34"/>
                  </a:cubicBezTo>
                  <a:cubicBezTo>
                    <a:pt x="101" y="34"/>
                    <a:pt x="98" y="34"/>
                    <a:pt x="96" y="35"/>
                  </a:cubicBezTo>
                  <a:cubicBezTo>
                    <a:pt x="107" y="47"/>
                    <a:pt x="136" y="51"/>
                    <a:pt x="137" y="29"/>
                  </a:cubicBezTo>
                  <a:cubicBezTo>
                    <a:pt x="140" y="3"/>
                    <a:pt x="106" y="24"/>
                    <a:pt x="99" y="34"/>
                  </a:cubicBezTo>
                  <a:cubicBezTo>
                    <a:pt x="99" y="35"/>
                    <a:pt x="106" y="35"/>
                    <a:pt x="108" y="33"/>
                  </a:cubicBezTo>
                  <a:cubicBezTo>
                    <a:pt x="111" y="28"/>
                    <a:pt x="127" y="13"/>
                    <a:pt x="129" y="27"/>
                  </a:cubicBezTo>
                  <a:cubicBezTo>
                    <a:pt x="132" y="43"/>
                    <a:pt x="111" y="41"/>
                    <a:pt x="104" y="32"/>
                  </a:cubicBezTo>
                  <a:cubicBezTo>
                    <a:pt x="103" y="31"/>
                    <a:pt x="98" y="32"/>
                    <a:pt x="97" y="33"/>
                  </a:cubicBezTo>
                  <a:cubicBezTo>
                    <a:pt x="77" y="48"/>
                    <a:pt x="42" y="67"/>
                    <a:pt x="27" y="37"/>
                  </a:cubicBezTo>
                  <a:cubicBezTo>
                    <a:pt x="19" y="23"/>
                    <a:pt x="41" y="9"/>
                    <a:pt x="51" y="2"/>
                  </a:cubicBezTo>
                  <a:cubicBezTo>
                    <a:pt x="55" y="0"/>
                    <a:pt x="47" y="1"/>
                    <a:pt x="45"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5" name="Freeform 108"/>
            <p:cNvSpPr/>
            <p:nvPr/>
          </p:nvSpPr>
          <p:spPr bwMode="auto">
            <a:xfrm>
              <a:off x="2005" y="2058"/>
              <a:ext cx="142" cy="90"/>
            </a:xfrm>
            <a:custGeom>
              <a:avLst/>
              <a:gdLst>
                <a:gd name="T0" fmla="*/ 17 w 60"/>
                <a:gd name="T1" fmla="*/ 2 h 38"/>
                <a:gd name="T2" fmla="*/ 19 w 60"/>
                <a:gd name="T3" fmla="*/ 27 h 38"/>
                <a:gd name="T4" fmla="*/ 38 w 60"/>
                <a:gd name="T5" fmla="*/ 23 h 38"/>
                <a:gd name="T6" fmla="*/ 45 w 60"/>
                <a:gd name="T7" fmla="*/ 31 h 38"/>
                <a:gd name="T8" fmla="*/ 51 w 60"/>
                <a:gd name="T9" fmla="*/ 37 h 38"/>
                <a:gd name="T10" fmla="*/ 58 w 60"/>
                <a:gd name="T11" fmla="*/ 34 h 38"/>
                <a:gd name="T12" fmla="*/ 51 w 60"/>
                <a:gd name="T13" fmla="*/ 21 h 38"/>
                <a:gd name="T14" fmla="*/ 51 w 60"/>
                <a:gd name="T15" fmla="*/ 21 h 38"/>
                <a:gd name="T16" fmla="*/ 26 w 60"/>
                <a:gd name="T17" fmla="*/ 24 h 38"/>
                <a:gd name="T18" fmla="*/ 26 w 60"/>
                <a:gd name="T19" fmla="*/ 0 h 38"/>
                <a:gd name="T20" fmla="*/ 17 w 60"/>
                <a:gd name="T21" fmla="*/ 2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0" h="38">
                  <a:moveTo>
                    <a:pt x="17" y="2"/>
                  </a:moveTo>
                  <a:cubicBezTo>
                    <a:pt x="11" y="9"/>
                    <a:pt x="0" y="29"/>
                    <a:pt x="19" y="27"/>
                  </a:cubicBezTo>
                  <a:cubicBezTo>
                    <a:pt x="26" y="27"/>
                    <a:pt x="32" y="26"/>
                    <a:pt x="38" y="23"/>
                  </a:cubicBezTo>
                  <a:cubicBezTo>
                    <a:pt x="44" y="20"/>
                    <a:pt x="44" y="28"/>
                    <a:pt x="45" y="31"/>
                  </a:cubicBezTo>
                  <a:cubicBezTo>
                    <a:pt x="46" y="34"/>
                    <a:pt x="48" y="37"/>
                    <a:pt x="51" y="37"/>
                  </a:cubicBezTo>
                  <a:cubicBezTo>
                    <a:pt x="53" y="38"/>
                    <a:pt x="60" y="35"/>
                    <a:pt x="58" y="34"/>
                  </a:cubicBezTo>
                  <a:cubicBezTo>
                    <a:pt x="54" y="33"/>
                    <a:pt x="52" y="25"/>
                    <a:pt x="51" y="21"/>
                  </a:cubicBezTo>
                  <a:cubicBezTo>
                    <a:pt x="51" y="21"/>
                    <a:pt x="51" y="21"/>
                    <a:pt x="51" y="21"/>
                  </a:cubicBezTo>
                  <a:cubicBezTo>
                    <a:pt x="41" y="18"/>
                    <a:pt x="35" y="23"/>
                    <a:pt x="26" y="24"/>
                  </a:cubicBezTo>
                  <a:cubicBezTo>
                    <a:pt x="8" y="27"/>
                    <a:pt x="21" y="6"/>
                    <a:pt x="26" y="0"/>
                  </a:cubicBezTo>
                  <a:cubicBezTo>
                    <a:pt x="26" y="0"/>
                    <a:pt x="19" y="0"/>
                    <a:pt x="17" y="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6" name="Freeform 109"/>
            <p:cNvSpPr/>
            <p:nvPr/>
          </p:nvSpPr>
          <p:spPr bwMode="auto">
            <a:xfrm>
              <a:off x="2152" y="2056"/>
              <a:ext cx="144" cy="125"/>
            </a:xfrm>
            <a:custGeom>
              <a:avLst/>
              <a:gdLst>
                <a:gd name="T0" fmla="*/ 55 w 61"/>
                <a:gd name="T1" fmla="*/ 1 h 53"/>
                <a:gd name="T2" fmla="*/ 29 w 61"/>
                <a:gd name="T3" fmla="*/ 24 h 53"/>
                <a:gd name="T4" fmla="*/ 31 w 61"/>
                <a:gd name="T5" fmla="*/ 37 h 53"/>
                <a:gd name="T6" fmla="*/ 9 w 61"/>
                <a:gd name="T7" fmla="*/ 49 h 53"/>
                <a:gd name="T8" fmla="*/ 6 w 61"/>
                <a:gd name="T9" fmla="*/ 52 h 53"/>
                <a:gd name="T10" fmla="*/ 38 w 61"/>
                <a:gd name="T11" fmla="*/ 39 h 53"/>
                <a:gd name="T12" fmla="*/ 38 w 61"/>
                <a:gd name="T13" fmla="*/ 29 h 53"/>
                <a:gd name="T14" fmla="*/ 56 w 61"/>
                <a:gd name="T15" fmla="*/ 3 h 53"/>
                <a:gd name="T16" fmla="*/ 55 w 61"/>
                <a:gd name="T17" fmla="*/ 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53">
                  <a:moveTo>
                    <a:pt x="55" y="1"/>
                  </a:moveTo>
                  <a:cubicBezTo>
                    <a:pt x="41" y="5"/>
                    <a:pt x="34" y="11"/>
                    <a:pt x="29" y="24"/>
                  </a:cubicBezTo>
                  <a:cubicBezTo>
                    <a:pt x="28" y="28"/>
                    <a:pt x="31" y="33"/>
                    <a:pt x="31" y="37"/>
                  </a:cubicBezTo>
                  <a:cubicBezTo>
                    <a:pt x="32" y="45"/>
                    <a:pt x="15" y="49"/>
                    <a:pt x="9" y="49"/>
                  </a:cubicBezTo>
                  <a:cubicBezTo>
                    <a:pt x="7" y="49"/>
                    <a:pt x="0" y="53"/>
                    <a:pt x="6" y="52"/>
                  </a:cubicBezTo>
                  <a:cubicBezTo>
                    <a:pt x="18" y="52"/>
                    <a:pt x="31" y="48"/>
                    <a:pt x="38" y="39"/>
                  </a:cubicBezTo>
                  <a:cubicBezTo>
                    <a:pt x="41" y="35"/>
                    <a:pt x="39" y="32"/>
                    <a:pt x="38" y="29"/>
                  </a:cubicBezTo>
                  <a:cubicBezTo>
                    <a:pt x="35" y="17"/>
                    <a:pt x="45" y="6"/>
                    <a:pt x="56" y="3"/>
                  </a:cubicBezTo>
                  <a:cubicBezTo>
                    <a:pt x="61" y="2"/>
                    <a:pt x="60" y="0"/>
                    <a:pt x="55" y="1"/>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7" name="Freeform 110"/>
            <p:cNvSpPr/>
            <p:nvPr/>
          </p:nvSpPr>
          <p:spPr bwMode="auto">
            <a:xfrm>
              <a:off x="2348" y="1954"/>
              <a:ext cx="135" cy="225"/>
            </a:xfrm>
            <a:custGeom>
              <a:avLst/>
              <a:gdLst>
                <a:gd name="T0" fmla="*/ 9 w 57"/>
                <a:gd name="T1" fmla="*/ 3 h 95"/>
                <a:gd name="T2" fmla="*/ 0 w 57"/>
                <a:gd name="T3" fmla="*/ 45 h 95"/>
                <a:gd name="T4" fmla="*/ 10 w 57"/>
                <a:gd name="T5" fmla="*/ 83 h 95"/>
                <a:gd name="T6" fmla="*/ 51 w 57"/>
                <a:gd name="T7" fmla="*/ 65 h 95"/>
                <a:gd name="T8" fmla="*/ 42 w 57"/>
                <a:gd name="T9" fmla="*/ 67 h 95"/>
                <a:gd name="T10" fmla="*/ 15 w 57"/>
                <a:gd name="T11" fmla="*/ 77 h 95"/>
                <a:gd name="T12" fmla="*/ 9 w 57"/>
                <a:gd name="T13" fmla="*/ 54 h 95"/>
                <a:gd name="T14" fmla="*/ 17 w 57"/>
                <a:gd name="T15" fmla="*/ 4 h 95"/>
                <a:gd name="T16" fmla="*/ 9 w 57"/>
                <a:gd name="T17" fmla="*/ 3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95">
                  <a:moveTo>
                    <a:pt x="9" y="3"/>
                  </a:moveTo>
                  <a:cubicBezTo>
                    <a:pt x="1" y="15"/>
                    <a:pt x="0" y="31"/>
                    <a:pt x="0" y="45"/>
                  </a:cubicBezTo>
                  <a:cubicBezTo>
                    <a:pt x="0" y="57"/>
                    <a:pt x="0" y="74"/>
                    <a:pt x="10" y="83"/>
                  </a:cubicBezTo>
                  <a:cubicBezTo>
                    <a:pt x="23" y="95"/>
                    <a:pt x="57" y="85"/>
                    <a:pt x="51" y="65"/>
                  </a:cubicBezTo>
                  <a:cubicBezTo>
                    <a:pt x="49" y="61"/>
                    <a:pt x="41" y="64"/>
                    <a:pt x="42" y="67"/>
                  </a:cubicBezTo>
                  <a:cubicBezTo>
                    <a:pt x="47" y="83"/>
                    <a:pt x="25" y="86"/>
                    <a:pt x="15" y="77"/>
                  </a:cubicBezTo>
                  <a:cubicBezTo>
                    <a:pt x="10" y="72"/>
                    <a:pt x="10" y="61"/>
                    <a:pt x="9" y="54"/>
                  </a:cubicBezTo>
                  <a:cubicBezTo>
                    <a:pt x="7" y="38"/>
                    <a:pt x="7" y="17"/>
                    <a:pt x="17" y="4"/>
                  </a:cubicBezTo>
                  <a:cubicBezTo>
                    <a:pt x="20" y="0"/>
                    <a:pt x="11" y="0"/>
                    <a:pt x="9" y="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8" name="Freeform 111"/>
            <p:cNvSpPr/>
            <p:nvPr/>
          </p:nvSpPr>
          <p:spPr bwMode="auto">
            <a:xfrm>
              <a:off x="2282" y="2023"/>
              <a:ext cx="154" cy="33"/>
            </a:xfrm>
            <a:custGeom>
              <a:avLst/>
              <a:gdLst>
                <a:gd name="T0" fmla="*/ 10 w 65"/>
                <a:gd name="T1" fmla="*/ 13 h 14"/>
                <a:gd name="T2" fmla="*/ 60 w 65"/>
                <a:gd name="T3" fmla="*/ 4 h 14"/>
                <a:gd name="T4" fmla="*/ 59 w 65"/>
                <a:gd name="T5" fmla="*/ 1 h 14"/>
                <a:gd name="T6" fmla="*/ 5 w 65"/>
                <a:gd name="T7" fmla="*/ 12 h 14"/>
                <a:gd name="T8" fmla="*/ 10 w 65"/>
                <a:gd name="T9" fmla="*/ 13 h 14"/>
              </a:gdLst>
              <a:ahLst/>
              <a:cxnLst>
                <a:cxn ang="0">
                  <a:pos x="T0" y="T1"/>
                </a:cxn>
                <a:cxn ang="0">
                  <a:pos x="T2" y="T3"/>
                </a:cxn>
                <a:cxn ang="0">
                  <a:pos x="T4" y="T5"/>
                </a:cxn>
                <a:cxn ang="0">
                  <a:pos x="T6" y="T7"/>
                </a:cxn>
                <a:cxn ang="0">
                  <a:pos x="T8" y="T9"/>
                </a:cxn>
              </a:cxnLst>
              <a:rect l="0" t="0" r="r" b="b"/>
              <a:pathLst>
                <a:path w="65" h="14">
                  <a:moveTo>
                    <a:pt x="10" y="13"/>
                  </a:moveTo>
                  <a:cubicBezTo>
                    <a:pt x="26" y="7"/>
                    <a:pt x="44" y="7"/>
                    <a:pt x="60" y="4"/>
                  </a:cubicBezTo>
                  <a:cubicBezTo>
                    <a:pt x="65" y="3"/>
                    <a:pt x="64" y="0"/>
                    <a:pt x="59" y="1"/>
                  </a:cubicBezTo>
                  <a:cubicBezTo>
                    <a:pt x="41" y="5"/>
                    <a:pt x="22" y="5"/>
                    <a:pt x="5" y="12"/>
                  </a:cubicBezTo>
                  <a:cubicBezTo>
                    <a:pt x="0" y="14"/>
                    <a:pt x="8" y="14"/>
                    <a:pt x="10" y="13"/>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sp>
          <p:nvSpPr>
            <p:cNvPr id="249" name="Freeform 112"/>
            <p:cNvSpPr/>
            <p:nvPr/>
          </p:nvSpPr>
          <p:spPr bwMode="auto">
            <a:xfrm>
              <a:off x="2481" y="2151"/>
              <a:ext cx="30" cy="30"/>
            </a:xfrm>
            <a:custGeom>
              <a:avLst/>
              <a:gdLst>
                <a:gd name="T0" fmla="*/ 8 w 13"/>
                <a:gd name="T1" fmla="*/ 12 h 13"/>
                <a:gd name="T2" fmla="*/ 12 w 13"/>
                <a:gd name="T3" fmla="*/ 7 h 13"/>
                <a:gd name="T4" fmla="*/ 13 w 13"/>
                <a:gd name="T5" fmla="*/ 3 h 13"/>
                <a:gd name="T6" fmla="*/ 5 w 13"/>
                <a:gd name="T7" fmla="*/ 4 h 13"/>
                <a:gd name="T8" fmla="*/ 4 w 13"/>
                <a:gd name="T9" fmla="*/ 7 h 13"/>
                <a:gd name="T10" fmla="*/ 2 w 13"/>
                <a:gd name="T11" fmla="*/ 10 h 13"/>
                <a:gd name="T12" fmla="*/ 2 w 13"/>
                <a:gd name="T13" fmla="*/ 13 h 13"/>
                <a:gd name="T14" fmla="*/ 8 w 13"/>
                <a:gd name="T15" fmla="*/ 12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8" y="12"/>
                  </a:moveTo>
                  <a:cubicBezTo>
                    <a:pt x="10" y="10"/>
                    <a:pt x="11" y="9"/>
                    <a:pt x="12" y="7"/>
                  </a:cubicBezTo>
                  <a:cubicBezTo>
                    <a:pt x="13" y="6"/>
                    <a:pt x="13" y="5"/>
                    <a:pt x="13" y="3"/>
                  </a:cubicBezTo>
                  <a:cubicBezTo>
                    <a:pt x="13" y="0"/>
                    <a:pt x="5" y="2"/>
                    <a:pt x="5" y="4"/>
                  </a:cubicBezTo>
                  <a:cubicBezTo>
                    <a:pt x="5" y="5"/>
                    <a:pt x="5" y="7"/>
                    <a:pt x="4" y="7"/>
                  </a:cubicBezTo>
                  <a:cubicBezTo>
                    <a:pt x="4" y="8"/>
                    <a:pt x="3" y="9"/>
                    <a:pt x="2" y="10"/>
                  </a:cubicBezTo>
                  <a:cubicBezTo>
                    <a:pt x="0" y="11"/>
                    <a:pt x="1" y="13"/>
                    <a:pt x="2" y="13"/>
                  </a:cubicBezTo>
                  <a:cubicBezTo>
                    <a:pt x="4" y="13"/>
                    <a:pt x="7" y="13"/>
                    <a:pt x="8" y="12"/>
                  </a:cubicBezTo>
                </a:path>
              </a:pathLst>
            </a:custGeom>
            <a:extLst>
              <a:ext uri="{91240B29-F687-4F45-9708-019B960494DF}">
                <a14:hiddenLine xmlns:a14="http://schemas.microsoft.com/office/drawing/2010/main" w="9525">
                  <a:solidFill>
                    <a:srgbClr val="000000"/>
                  </a:solidFill>
                  <a:round/>
                </a14:hiddenLine>
              </a:ext>
            </a:extLst>
          </p:spPr>
          <p:style>
            <a:lnRef idx="1">
              <a:schemeClr val="accent6"/>
            </a:lnRef>
            <a:fillRef idx="0">
              <a:schemeClr val="accent6"/>
            </a:fillRef>
            <a:effectRef idx="0">
              <a:schemeClr val="accent6"/>
            </a:effectRef>
            <a:fontRef idx="minor">
              <a:schemeClr val="tx1"/>
            </a:fontRef>
          </p:style>
          <p:txBody>
            <a:bodyPr vert="horz" wrap="square" lIns="91440" tIns="45720" rIns="91440" bIns="45720" numCol="1" anchor="t" anchorCtr="0" compatLnSpc="1"/>
            <a:lstStyle/>
            <a:p>
              <a:endParaRPr lang="zh-CN" altLang="en-US"/>
            </a:p>
          </p:txBody>
        </p:sp>
      </p:grpSp>
      <p:sp>
        <p:nvSpPr>
          <p:cNvPr id="6" name="TextBox 5"/>
          <p:cNvSpPr txBox="1"/>
          <p:nvPr/>
        </p:nvSpPr>
        <p:spPr>
          <a:xfrm>
            <a:off x="2014151" y="1767016"/>
            <a:ext cx="7747687" cy="1015663"/>
          </a:xfrm>
          <a:prstGeom prst="rect">
            <a:avLst/>
          </a:prstGeom>
          <a:noFill/>
        </p:spPr>
        <p:txBody>
          <a:bodyPr wrap="square" rtlCol="0">
            <a:spAutoFit/>
          </a:bodyPr>
          <a:lstStyle/>
          <a:p>
            <a:endParaRPr lang="zh-CN" altLang="en-US"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1" name="矩形 10"/>
          <p:cNvSpPr/>
          <p:nvPr/>
        </p:nvSpPr>
        <p:spPr>
          <a:xfrm>
            <a:off x="1166834" y="2714714"/>
            <a:ext cx="8263801" cy="637675"/>
          </a:xfrm>
          <a:prstGeom prst="rect">
            <a:avLst/>
          </a:prstGeom>
        </p:spPr>
        <p:txBody>
          <a:bodyPr wrap="none">
            <a:spAutoFit/>
          </a:bodyPr>
          <a:lstStyle/>
          <a:p>
            <a:pPr>
              <a:lnSpc>
                <a:spcPct val="1500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2.</a:t>
            </a:r>
            <a:r>
              <a:rPr lang="zh-CN" altLang="en-US" sz="2800" dirty="0">
                <a:latin typeface="宋体" panose="02010600030101010101" pitchFamily="2" charset="-122"/>
                <a:ea typeface="宋体" panose="02010600030101010101" pitchFamily="2" charset="-122"/>
                <a:cs typeface="Times New Roman" panose="02020603050405020304" pitchFamily="18" charset="0"/>
              </a:rPr>
              <a:t>用正弦定理可以解决下列两类有关三角形的问题</a:t>
            </a:r>
          </a:p>
        </p:txBody>
      </p:sp>
      <p:sp>
        <p:nvSpPr>
          <p:cNvPr id="98" name="TextBox 97"/>
          <p:cNvSpPr txBox="1"/>
          <p:nvPr/>
        </p:nvSpPr>
        <p:spPr>
          <a:xfrm>
            <a:off x="1375794" y="931178"/>
            <a:ext cx="1719743" cy="523220"/>
          </a:xfrm>
          <a:prstGeom prst="rect">
            <a:avLst/>
          </a:prstGeom>
          <a:noFill/>
        </p:spPr>
        <p:txBody>
          <a:bodyPr wrap="square" rtlCol="0">
            <a:spAutoFit/>
          </a:bodyPr>
          <a:lstStyle/>
          <a:p>
            <a:r>
              <a:rPr lang="zh-CN" altLang="en-US" sz="2800" dirty="0">
                <a:solidFill>
                  <a:srgbClr val="00B0F0"/>
                </a:solidFill>
                <a:latin typeface="华文行楷" pitchFamily="2" charset="-122"/>
                <a:ea typeface="华文行楷" pitchFamily="2" charset="-122"/>
              </a:rPr>
              <a:t>复习回顾</a:t>
            </a:r>
          </a:p>
        </p:txBody>
      </p:sp>
      <p:grpSp>
        <p:nvGrpSpPr>
          <p:cNvPr id="3" name="组合 2"/>
          <p:cNvGrpSpPr/>
          <p:nvPr/>
        </p:nvGrpSpPr>
        <p:grpSpPr>
          <a:xfrm>
            <a:off x="1449447" y="3366855"/>
            <a:ext cx="8324715" cy="1319733"/>
            <a:chOff x="1449447" y="3366855"/>
            <a:chExt cx="8324715" cy="1319733"/>
          </a:xfrm>
        </p:grpSpPr>
        <p:sp>
          <p:nvSpPr>
            <p:cNvPr id="96" name="矩形 95">
              <a:extLst>
                <a:ext uri="{FF2B5EF4-FFF2-40B4-BE49-F238E27FC236}">
                  <a16:creationId xmlns:a16="http://schemas.microsoft.com/office/drawing/2014/main" id="{AD7236AD-51AA-4AD0-8E60-2AFBDEDC276E}"/>
                </a:ext>
              </a:extLst>
            </p:cNvPr>
            <p:cNvSpPr/>
            <p:nvPr/>
          </p:nvSpPr>
          <p:spPr>
            <a:xfrm>
              <a:off x="1458724" y="3366855"/>
              <a:ext cx="7616188" cy="656846"/>
            </a:xfrm>
            <a:prstGeom prst="rect">
              <a:avLst/>
            </a:prstGeom>
          </p:spPr>
          <p:txBody>
            <a:bodyPr wrap="none">
              <a:spAutoFit/>
            </a:bodyPr>
            <a:lstStyle/>
            <a:p>
              <a:pPr>
                <a:lnSpc>
                  <a:spcPct val="1500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已知两角和任一边</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求另外一个角和另外两边</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7" name="矩形 96">
              <a:extLst>
                <a:ext uri="{FF2B5EF4-FFF2-40B4-BE49-F238E27FC236}">
                  <a16:creationId xmlns:a16="http://schemas.microsoft.com/office/drawing/2014/main" id="{35A656DB-FDEC-4156-B90A-62D083CFCEBE}"/>
                </a:ext>
              </a:extLst>
            </p:cNvPr>
            <p:cNvSpPr/>
            <p:nvPr/>
          </p:nvSpPr>
          <p:spPr>
            <a:xfrm>
              <a:off x="1449447" y="4029742"/>
              <a:ext cx="8324715" cy="656846"/>
            </a:xfrm>
            <a:prstGeom prst="rect">
              <a:avLst/>
            </a:prstGeom>
          </p:spPr>
          <p:txBody>
            <a:bodyPr wrap="none">
              <a:spAutoFit/>
            </a:bodyPr>
            <a:lstStyle/>
            <a:p>
              <a:pPr>
                <a:lnSpc>
                  <a:spcPct val="1500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(2)</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已知两边和一边的对角</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求另外一边和另外两个角</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800" dirty="0">
                <a:latin typeface="Times New Roman" panose="02020603050405020304" pitchFamily="18" charset="0"/>
                <a:ea typeface="宋体" panose="02010600030101010101" pitchFamily="2" charset="-122"/>
                <a:cs typeface="Times New Roman" panose="02020603050405020304" pitchFamily="18" charset="0"/>
              </a:endParaRPr>
            </a:p>
          </p:txBody>
        </p:sp>
      </p:grpSp>
      <p:pic>
        <p:nvPicPr>
          <p:cNvPr id="8" name="图片 7" descr="图片包含 物体, 游戏机, 钟表&#10;&#10;描述已自动生成">
            <a:extLst>
              <a:ext uri="{FF2B5EF4-FFF2-40B4-BE49-F238E27FC236}">
                <a16:creationId xmlns:a16="http://schemas.microsoft.com/office/drawing/2014/main" id="{54F45FAE-4660-493B-814C-63AD040F9C6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
        <p:nvSpPr>
          <p:cNvPr id="94" name="TextBox 93"/>
          <p:cNvSpPr txBox="1"/>
          <p:nvPr/>
        </p:nvSpPr>
        <p:spPr>
          <a:xfrm>
            <a:off x="1166834" y="1767016"/>
            <a:ext cx="10025325" cy="656846"/>
          </a:xfrm>
          <a:prstGeom prst="rect">
            <a:avLst/>
          </a:prstGeom>
          <a:noFill/>
        </p:spPr>
        <p:txBody>
          <a:bodyPr wrap="square" rtlCol="0">
            <a:spAutoFit/>
          </a:bodyPr>
          <a:lstStyle/>
          <a:p>
            <a:pPr>
              <a:lnSpc>
                <a:spcPct val="150000"/>
              </a:lnSpc>
            </a:pP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1.</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正弦定理</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99" name="矩形 98">
            <a:extLst>
              <a:ext uri="{FF2B5EF4-FFF2-40B4-BE49-F238E27FC236}">
                <a16:creationId xmlns:a16="http://schemas.microsoft.com/office/drawing/2014/main" id="{5EE63D4F-E80E-449B-86EA-5DDC86E64742}"/>
              </a:ext>
            </a:extLst>
          </p:cNvPr>
          <p:cNvSpPr/>
          <p:nvPr/>
        </p:nvSpPr>
        <p:spPr>
          <a:xfrm>
            <a:off x="1166834" y="4823701"/>
            <a:ext cx="3416320" cy="637675"/>
          </a:xfrm>
          <a:prstGeom prst="rect">
            <a:avLst/>
          </a:prstGeom>
        </p:spPr>
        <p:txBody>
          <a:bodyPr wrap="none">
            <a:spAutoFit/>
          </a:bodyPr>
          <a:lstStyle/>
          <a:p>
            <a:pPr>
              <a:lnSpc>
                <a:spcPct val="150000"/>
              </a:lnSpc>
            </a:pPr>
            <a:r>
              <a:rPr lang="en-US" altLang="zh-CN" sz="2800" dirty="0">
                <a:latin typeface="宋体" panose="02010600030101010101" pitchFamily="2" charset="-122"/>
                <a:ea typeface="宋体" panose="02010600030101010101" pitchFamily="2" charset="-122"/>
                <a:cs typeface="Times New Roman" panose="02020603050405020304" pitchFamily="18" charset="0"/>
              </a:rPr>
              <a:t>3.</a:t>
            </a:r>
            <a:r>
              <a:rPr lang="zh-CN" altLang="en-US" sz="2800" dirty="0">
                <a:latin typeface="宋体" panose="02010600030101010101" pitchFamily="2" charset="-122"/>
                <a:ea typeface="宋体" panose="02010600030101010101" pitchFamily="2" charset="-122"/>
                <a:cs typeface="Times New Roman" panose="02020603050405020304" pitchFamily="18" charset="0"/>
              </a:rPr>
              <a:t>三角形的面积公式</a:t>
            </a:r>
          </a:p>
        </p:txBody>
      </p:sp>
      <mc:AlternateContent xmlns:mc="http://schemas.openxmlformats.org/markup-compatibility/2006" xmlns:a14="http://schemas.microsoft.com/office/drawing/2010/main">
        <mc:Choice Requires="a14">
          <p:sp>
            <p:nvSpPr>
              <p:cNvPr id="100" name="矩形 99">
                <a:extLst>
                  <a:ext uri="{FF2B5EF4-FFF2-40B4-BE49-F238E27FC236}">
                    <a16:creationId xmlns:a16="http://schemas.microsoft.com/office/drawing/2014/main" id="{15615C64-9C3F-481D-9039-D1737A6416F6}"/>
                  </a:ext>
                </a:extLst>
              </p:cNvPr>
              <p:cNvSpPr/>
              <p:nvPr/>
            </p:nvSpPr>
            <p:spPr>
              <a:xfrm>
                <a:off x="1446056" y="5261536"/>
                <a:ext cx="9523954" cy="928844"/>
              </a:xfrm>
              <a:prstGeom prst="rect">
                <a:avLst/>
              </a:prstGeom>
            </p:spPr>
            <p:txBody>
              <a:bodyPr wrap="none">
                <a:spAutoFit/>
              </a:bodyPr>
              <a:lstStyle/>
              <a:p>
                <a:pPr>
                  <a:lnSpc>
                    <a:spcPct val="150000"/>
                  </a:lnSpc>
                </a:pPr>
                <a:r>
                  <a:rPr lang="zh-CN" altLang="en-US" sz="2800" dirty="0">
                    <a:latin typeface="宋体" panose="02010600030101010101" pitchFamily="2" charset="-122"/>
                    <a:ea typeface="宋体" panose="02010600030101010101" pitchFamily="2" charset="-122"/>
                    <a:cs typeface="Times New Roman" panose="02020603050405020304" pitchFamily="18" charset="0"/>
                  </a:rPr>
                  <a:t>对于任意</a:t>
                </a:r>
                <a14:m>
                  <m:oMath xmlns:m="http://schemas.openxmlformats.org/officeDocument/2006/math">
                    <m:r>
                      <a:rPr lang="zh-CN" altLang="en-US" sz="2800" i="1" smtClean="0">
                        <a:latin typeface="Cambria Math" panose="02040503050406030204" pitchFamily="18" charset="0"/>
                        <a:ea typeface="宋体" panose="02010600030101010101" pitchFamily="2" charset="-122"/>
                        <a:cs typeface="Times New Roman" panose="02020603050405020304" pitchFamily="18" charset="0"/>
                      </a:rPr>
                      <m:t>∆</m:t>
                    </m:r>
                    <m:r>
                      <a:rPr lang="en-US" altLang="zh-CN" sz="2800" b="0" i="1" smtClean="0">
                        <a:latin typeface="Cambria Math" panose="02040503050406030204" pitchFamily="18" charset="0"/>
                        <a:ea typeface="宋体" panose="02010600030101010101" pitchFamily="2" charset="-122"/>
                        <a:cs typeface="Times New Roman" panose="02020603050405020304" pitchFamily="18" charset="0"/>
                      </a:rPr>
                      <m:t>𝐴𝐵𝐶</m:t>
                    </m:r>
                    <m:r>
                      <a:rPr lang="en-US" altLang="zh-CN" sz="2800" b="0" i="0" smtClean="0">
                        <a:latin typeface="Cambria Math" panose="02040503050406030204" pitchFamily="18" charset="0"/>
                        <a:ea typeface="宋体" panose="02010600030101010101" pitchFamily="2" charset="-122"/>
                        <a:cs typeface="Times New Roman" panose="02020603050405020304" pitchFamily="18" charset="0"/>
                      </a:rPr>
                      <m:t>,</m:t>
                    </m:r>
                    <m:r>
                      <a:rPr lang="zh-CN" altLang="en-US" sz="2800" i="1">
                        <a:latin typeface="Cambria Math" panose="02040503050406030204" pitchFamily="18" charset="0"/>
                        <a:ea typeface="宋体" panose="02010600030101010101" pitchFamily="2" charset="-122"/>
                        <a:cs typeface="Times New Roman" panose="02020603050405020304" pitchFamily="18" charset="0"/>
                      </a:rPr>
                      <m:t>其</m:t>
                    </m:r>
                  </m:oMath>
                </a14:m>
                <a:r>
                  <a:rPr lang="zh-CN" altLang="en-US" sz="2800" dirty="0">
                    <a:latin typeface="宋体" panose="02010600030101010101" pitchFamily="2" charset="-122"/>
                    <a:ea typeface="宋体" panose="02010600030101010101" pitchFamily="2" charset="-122"/>
                    <a:cs typeface="Times New Roman" panose="02020603050405020304" pitchFamily="18" charset="0"/>
                  </a:rPr>
                  <a:t>面积</a:t>
                </a:r>
                <a14:m>
                  <m:oMath xmlns:m="http://schemas.openxmlformats.org/officeDocument/2006/math">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𝑆</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m:t>
                    </m:r>
                    <m:f>
                      <m:fPr>
                        <m:ctrlP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ctrlPr>
                      </m:fPr>
                      <m:num>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2</m:t>
                        </m:r>
                      </m:den>
                    </m:f>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𝑎𝑏</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 </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𝑠𝑖𝑛𝐶</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m:t>
                    </m:r>
                    <m:f>
                      <m:fPr>
                        <m:ctrlP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ctrlPr>
                      </m:fPr>
                      <m:num>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2</m:t>
                        </m:r>
                      </m:den>
                    </m:f>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𝑎𝑐</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 </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𝑠𝑖𝑛𝐵</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m:t>
                    </m:r>
                    <m:f>
                      <m:fPr>
                        <m:ctrlP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ctrlPr>
                      </m:fPr>
                      <m:num>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1</m:t>
                        </m:r>
                      </m:num>
                      <m:den>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2</m:t>
                        </m:r>
                      </m:den>
                    </m:f>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𝑏𝑐</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 </m:t>
                    </m:r>
                    <m:r>
                      <a:rPr lang="en-US" altLang="zh-CN" sz="2800" b="0" i="1" dirty="0" smtClean="0">
                        <a:latin typeface="Cambria Math" panose="02040503050406030204" pitchFamily="18" charset="0"/>
                        <a:ea typeface="宋体" panose="02010600030101010101" pitchFamily="2" charset="-122"/>
                        <a:cs typeface="Times New Roman" panose="02020603050405020304" pitchFamily="18" charset="0"/>
                      </a:rPr>
                      <m:t>𝑠𝑖𝑛𝐴</m:t>
                    </m:r>
                  </m:oMath>
                </a14:m>
                <a:endParaRPr lang="zh-CN" altLang="en-US" sz="2800" dirty="0">
                  <a:latin typeface="宋体" panose="02010600030101010101" pitchFamily="2" charset="-122"/>
                  <a:ea typeface="宋体" panose="02010600030101010101" pitchFamily="2" charset="-122"/>
                  <a:cs typeface="Times New Roman" panose="02020603050405020304" pitchFamily="18" charset="0"/>
                </a:endParaRPr>
              </a:p>
            </p:txBody>
          </p:sp>
        </mc:Choice>
        <mc:Fallback xmlns="">
          <p:sp>
            <p:nvSpPr>
              <p:cNvPr id="100" name="矩形 99">
                <a:extLst>
                  <a:ext uri="{FF2B5EF4-FFF2-40B4-BE49-F238E27FC236}">
                    <a16:creationId xmlns:a16="http://schemas.microsoft.com/office/drawing/2014/main" id="{15615C64-9C3F-481D-9039-D1737A6416F6}"/>
                  </a:ext>
                </a:extLst>
              </p:cNvPr>
              <p:cNvSpPr>
                <a:spLocks noRot="1" noChangeAspect="1" noMove="1" noResize="1" noEditPoints="1" noAdjustHandles="1" noChangeArrowheads="1" noChangeShapeType="1" noTextEdit="1"/>
              </p:cNvSpPr>
              <p:nvPr/>
            </p:nvSpPr>
            <p:spPr>
              <a:xfrm>
                <a:off x="1446056" y="5261536"/>
                <a:ext cx="9523954" cy="928844"/>
              </a:xfrm>
              <a:prstGeom prst="rect">
                <a:avLst/>
              </a:prstGeom>
              <a:blipFill>
                <a:blip r:embed="rId9"/>
                <a:stretch>
                  <a:fillRect l="-1280" b="-5263"/>
                </a:stretch>
              </a:blipFill>
            </p:spPr>
            <p:txBody>
              <a:bodyPr/>
              <a:lstStyle/>
              <a:p>
                <a:r>
                  <a:rPr lang="zh-CN" altLang="en-US">
                    <a:noFill/>
                  </a:rPr>
                  <a:t> </a:t>
                </a:r>
              </a:p>
            </p:txBody>
          </p:sp>
        </mc:Fallback>
      </mc:AlternateContent>
      <p:grpSp>
        <p:nvGrpSpPr>
          <p:cNvPr id="10" name="组合 9">
            <a:extLst>
              <a:ext uri="{FF2B5EF4-FFF2-40B4-BE49-F238E27FC236}">
                <a16:creationId xmlns:a16="http://schemas.microsoft.com/office/drawing/2014/main" id="{FB2A6812-30FF-4889-8685-19D5B479F791}"/>
              </a:ext>
            </a:extLst>
          </p:cNvPr>
          <p:cNvGrpSpPr/>
          <p:nvPr/>
        </p:nvGrpSpPr>
        <p:grpSpPr>
          <a:xfrm>
            <a:off x="1788920" y="1640489"/>
            <a:ext cx="5289457" cy="793743"/>
            <a:chOff x="2267892" y="966040"/>
            <a:chExt cx="5289457" cy="793743"/>
          </a:xfrm>
        </p:grpSpPr>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F792834A-5617-4462-94A6-191FCC312357}"/>
                    </a:ext>
                  </a:extLst>
                </p:cNvPr>
                <p:cNvSpPr txBox="1"/>
                <p:nvPr/>
              </p:nvSpPr>
              <p:spPr>
                <a:xfrm>
                  <a:off x="6179496" y="1175486"/>
                  <a:ext cx="89575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0" i="1" smtClean="0">
                            <a:solidFill>
                              <a:schemeClr val="tx1"/>
                            </a:solidFill>
                            <a:latin typeface="Cambria Math" panose="02040503050406030204" pitchFamily="18" charset="0"/>
                          </a:rPr>
                          <m:t>=2</m:t>
                        </m:r>
                        <m:r>
                          <a:rPr lang="en-US" altLang="zh-CN" sz="2800" b="0" i="1" smtClean="0">
                            <a:solidFill>
                              <a:schemeClr val="tx1"/>
                            </a:solidFill>
                            <a:latin typeface="Cambria Math" panose="02040503050406030204" pitchFamily="18" charset="0"/>
                          </a:rPr>
                          <m:t>𝑅</m:t>
                        </m:r>
                      </m:oMath>
                    </m:oMathPara>
                  </a14:m>
                  <a:endParaRPr lang="zh-CN" altLang="en-US" sz="28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文本框 1">
                  <a:extLst>
                    <a:ext uri="{FF2B5EF4-FFF2-40B4-BE49-F238E27FC236}">
                      <a16:creationId xmlns:a16="http://schemas.microsoft.com/office/drawing/2014/main" id="{F792834A-5617-4462-94A6-191FCC312357}"/>
                    </a:ext>
                  </a:extLst>
                </p:cNvPr>
                <p:cNvSpPr txBox="1">
                  <a:spLocks noRot="1" noChangeAspect="1" noMove="1" noResize="1" noEditPoints="1" noAdjustHandles="1" noChangeArrowheads="1" noChangeShapeType="1" noTextEdit="1"/>
                </p:cNvSpPr>
                <p:nvPr/>
              </p:nvSpPr>
              <p:spPr>
                <a:xfrm>
                  <a:off x="6179496" y="1175486"/>
                  <a:ext cx="895758" cy="430887"/>
                </a:xfrm>
                <a:prstGeom prst="rect">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1" name="文本框 100">
                  <a:extLst>
                    <a:ext uri="{FF2B5EF4-FFF2-40B4-BE49-F238E27FC236}">
                      <a16:creationId xmlns:a16="http://schemas.microsoft.com/office/drawing/2014/main" id="{4D2CA346-046F-4A3F-85E3-F6EFDEE3A8E1}"/>
                    </a:ext>
                  </a:extLst>
                </p:cNvPr>
                <p:cNvSpPr txBox="1"/>
                <p:nvPr/>
              </p:nvSpPr>
              <p:spPr>
                <a:xfrm>
                  <a:off x="2267892" y="966040"/>
                  <a:ext cx="5289457" cy="7937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altLang="zh-CN" sz="2400" i="1" smtClean="0">
                                <a:latin typeface="Cambria Math" panose="02040503050406030204" pitchFamily="18" charset="0"/>
                                <a:ea typeface="仿宋" panose="02010609060101010101" pitchFamily="49" charset="-122"/>
                                <a:cs typeface="Times New Roman" panose="02020603050405020304" pitchFamily="18" charset="0"/>
                              </a:rPr>
                            </m:ctrlPr>
                          </m:fPr>
                          <m:num>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𝑎</m:t>
                            </m:r>
                          </m:num>
                          <m:den>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𝑠𝑖𝑛𝐴</m:t>
                            </m:r>
                          </m:den>
                        </m:f>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m:t>
                        </m:r>
                        <m:f>
                          <m:fPr>
                            <m:ctrlP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ctrlPr>
                          </m:fPr>
                          <m:num>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𝑏</m:t>
                            </m:r>
                          </m:num>
                          <m:den>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𝑠𝑖𝑛𝐵</m:t>
                            </m:r>
                          </m:den>
                        </m:f>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m:t>
                        </m:r>
                        <m:f>
                          <m:fPr>
                            <m:ctrlP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ctrlPr>
                          </m:fPr>
                          <m:num>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𝑐</m:t>
                            </m:r>
                          </m:num>
                          <m:den>
                            <m:r>
                              <a:rPr lang="en-US" altLang="zh-CN" sz="2400" b="0" i="1" smtClean="0">
                                <a:latin typeface="Cambria Math" panose="02040503050406030204" pitchFamily="18" charset="0"/>
                                <a:ea typeface="仿宋" panose="02010609060101010101" pitchFamily="49" charset="-122"/>
                                <a:cs typeface="Times New Roman" panose="02020603050405020304" pitchFamily="18" charset="0"/>
                              </a:rPr>
                              <m:t>𝑠𝑖𝑛𝐶</m:t>
                            </m:r>
                          </m:den>
                        </m:f>
                      </m:oMath>
                    </m:oMathPara>
                  </a14:m>
                  <a:endParaRPr lang="zh-CN" altLang="en-US" sz="2400" dirty="0"/>
                </a:p>
              </p:txBody>
            </p:sp>
          </mc:Choice>
          <mc:Fallback xmlns="">
            <p:sp>
              <p:nvSpPr>
                <p:cNvPr id="101" name="文本框 100">
                  <a:extLst>
                    <a:ext uri="{FF2B5EF4-FFF2-40B4-BE49-F238E27FC236}">
                      <a16:creationId xmlns:a16="http://schemas.microsoft.com/office/drawing/2014/main" id="{4D2CA346-046F-4A3F-85E3-F6EFDEE3A8E1}"/>
                    </a:ext>
                  </a:extLst>
                </p:cNvPr>
                <p:cNvSpPr txBox="1">
                  <a:spLocks noRot="1" noChangeAspect="1" noMove="1" noResize="1" noEditPoints="1" noAdjustHandles="1" noChangeArrowheads="1" noChangeShapeType="1" noTextEdit="1"/>
                </p:cNvSpPr>
                <p:nvPr/>
              </p:nvSpPr>
              <p:spPr>
                <a:xfrm>
                  <a:off x="2267892" y="966040"/>
                  <a:ext cx="5289457" cy="793743"/>
                </a:xfrm>
                <a:prstGeom prst="rect">
                  <a:avLst/>
                </a:prstGeom>
                <a:blipFill>
                  <a:blip r:embed="rId11"/>
                  <a:stretch>
                    <a:fillRect/>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104959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additive="base">
                                        <p:cTn id="7" dur="500" fill="hold"/>
                                        <p:tgtEl>
                                          <p:spTgt spid="94"/>
                                        </p:tgtEl>
                                        <p:attrNameLst>
                                          <p:attrName>ppt_x</p:attrName>
                                        </p:attrNameLst>
                                      </p:cBhvr>
                                      <p:tavLst>
                                        <p:tav tm="0">
                                          <p:val>
                                            <p:strVal val="#ppt_x"/>
                                          </p:val>
                                        </p:tav>
                                        <p:tav tm="100000">
                                          <p:val>
                                            <p:strVal val="#ppt_x"/>
                                          </p:val>
                                        </p:tav>
                                      </p:tavLst>
                                    </p:anim>
                                    <p:anim calcmode="lin" valueType="num">
                                      <p:cBhvr additive="base">
                                        <p:cTn id="8"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9"/>
                                        </p:tgtEl>
                                        <p:attrNameLst>
                                          <p:attrName>style.visibility</p:attrName>
                                        </p:attrNameLst>
                                      </p:cBhvr>
                                      <p:to>
                                        <p:strVal val="visible"/>
                                      </p:to>
                                    </p:set>
                                    <p:anim calcmode="lin" valueType="num">
                                      <p:cBhvr additive="base">
                                        <p:cTn id="31" dur="500" fill="hold"/>
                                        <p:tgtEl>
                                          <p:spTgt spid="99"/>
                                        </p:tgtEl>
                                        <p:attrNameLst>
                                          <p:attrName>ppt_x</p:attrName>
                                        </p:attrNameLst>
                                      </p:cBhvr>
                                      <p:tavLst>
                                        <p:tav tm="0">
                                          <p:val>
                                            <p:strVal val="#ppt_x"/>
                                          </p:val>
                                        </p:tav>
                                        <p:tav tm="100000">
                                          <p:val>
                                            <p:strVal val="#ppt_x"/>
                                          </p:val>
                                        </p:tav>
                                      </p:tavLst>
                                    </p:anim>
                                    <p:anim calcmode="lin" valueType="num">
                                      <p:cBhvr additive="base">
                                        <p:cTn id="32"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0"/>
                                        </p:tgtEl>
                                        <p:attrNameLst>
                                          <p:attrName>style.visibility</p:attrName>
                                        </p:attrNameLst>
                                      </p:cBhvr>
                                      <p:to>
                                        <p:strVal val="visible"/>
                                      </p:to>
                                    </p:set>
                                    <p:anim calcmode="lin" valueType="num">
                                      <p:cBhvr additive="base">
                                        <p:cTn id="37" dur="500" fill="hold"/>
                                        <p:tgtEl>
                                          <p:spTgt spid="100"/>
                                        </p:tgtEl>
                                        <p:attrNameLst>
                                          <p:attrName>ppt_x</p:attrName>
                                        </p:attrNameLst>
                                      </p:cBhvr>
                                      <p:tavLst>
                                        <p:tav tm="0">
                                          <p:val>
                                            <p:strVal val="#ppt_x"/>
                                          </p:val>
                                        </p:tav>
                                        <p:tav tm="100000">
                                          <p:val>
                                            <p:strVal val="#ppt_x"/>
                                          </p:val>
                                        </p:tav>
                                      </p:tavLst>
                                    </p:anim>
                                    <p:anim calcmode="lin" valueType="num">
                                      <p:cBhvr additive="base">
                                        <p:cTn id="3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4" grpId="0"/>
      <p:bldP spid="99" grpId="0"/>
      <p:bldP spid="10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74"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6" name="TextBox 15"/>
          <p:cNvSpPr txBox="1"/>
          <p:nvPr/>
        </p:nvSpPr>
        <p:spPr>
          <a:xfrm>
            <a:off x="1088995" y="1618254"/>
            <a:ext cx="8875274" cy="523220"/>
          </a:xfrm>
          <a:prstGeom prst="rect">
            <a:avLst/>
          </a:prstGeom>
          <a:noFill/>
        </p:spPr>
        <p:txBody>
          <a:bodyPr wrap="square" rtlCol="0">
            <a:spAutoFit/>
          </a:bodyPr>
          <a:lstStyle/>
          <a:p>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如果已知两边及其夹角</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r>
              <a:rPr lang="zh-CN" altLang="en-US" sz="2800" dirty="0">
                <a:latin typeface="Times New Roman" panose="02020603050405020304" pitchFamily="18" charset="0"/>
                <a:ea typeface="宋体" panose="02010600030101010101" pitchFamily="2" charset="-122"/>
                <a:cs typeface="Times New Roman" panose="02020603050405020304" pitchFamily="18" charset="0"/>
              </a:rPr>
              <a:t>怎么求出此角的对边呢</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a:t>
            </a:r>
            <a:endParaRPr lang="zh-CN" altLang="en-US"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43" name="TextBox 97">
            <a:extLst>
              <a:ext uri="{FF2B5EF4-FFF2-40B4-BE49-F238E27FC236}">
                <a16:creationId xmlns:a16="http://schemas.microsoft.com/office/drawing/2014/main" id="{1DE9E90E-76E1-40F5-AD3B-DDE209026C4A}"/>
              </a:ext>
            </a:extLst>
          </p:cNvPr>
          <p:cNvSpPr txBox="1"/>
          <p:nvPr/>
        </p:nvSpPr>
        <p:spPr>
          <a:xfrm>
            <a:off x="936651" y="819866"/>
            <a:ext cx="1719743" cy="523220"/>
          </a:xfrm>
          <a:prstGeom prst="rect">
            <a:avLst/>
          </a:prstGeom>
          <a:noFill/>
        </p:spPr>
        <p:txBody>
          <a:bodyPr wrap="square" rtlCol="0">
            <a:spAutoFit/>
          </a:bodyPr>
          <a:lstStyle/>
          <a:p>
            <a:r>
              <a:rPr lang="zh-CN" altLang="en-US" sz="2800" dirty="0">
                <a:solidFill>
                  <a:srgbClr val="00B0F0"/>
                </a:solidFill>
                <a:latin typeface="华文行楷" pitchFamily="2" charset="-122"/>
                <a:ea typeface="华文行楷" pitchFamily="2" charset="-122"/>
              </a:rPr>
              <a:t>新知探究</a:t>
            </a:r>
          </a:p>
        </p:txBody>
      </p:sp>
      <mc:AlternateContent xmlns:mc="http://schemas.openxmlformats.org/markup-compatibility/2006" xmlns:a14="http://schemas.microsoft.com/office/drawing/2010/main">
        <mc:Choice Requires="a14">
          <p:sp>
            <p:nvSpPr>
              <p:cNvPr id="44" name="TextBox 97">
                <a:extLst>
                  <a:ext uri="{FF2B5EF4-FFF2-40B4-BE49-F238E27FC236}">
                    <a16:creationId xmlns:a16="http://schemas.microsoft.com/office/drawing/2014/main" id="{FB33BBF9-127D-4083-97F8-F7D02A91A79B}"/>
                  </a:ext>
                </a:extLst>
              </p:cNvPr>
              <p:cNvSpPr txBox="1"/>
              <p:nvPr/>
            </p:nvSpPr>
            <p:spPr>
              <a:xfrm>
                <a:off x="1385022" y="2744128"/>
                <a:ext cx="7863588" cy="586892"/>
              </a:xfrm>
              <a:prstGeom prst="rect">
                <a:avLst/>
              </a:prstGeom>
              <a:noFill/>
            </p:spPr>
            <p:txBody>
              <a:bodyPr wrap="square" rtlCol="0">
                <a:spAutoFit/>
              </a:bodyPr>
              <a:lstStyle/>
              <a:p>
                <a:r>
                  <a:rPr lang="zh-CN" altLang="en-US" sz="2800" dirty="0">
                    <a:solidFill>
                      <a:schemeClr val="tx1"/>
                    </a:solidFill>
                    <a:latin typeface="宋体" panose="02010600030101010101" pitchFamily="2" charset="-122"/>
                    <a:ea typeface="宋体" panose="02010600030101010101" pitchFamily="2" charset="-122"/>
                  </a:rPr>
                  <a:t>若</a:t>
                </a:r>
                <a14:m>
                  <m:oMath xmlns:m="http://schemas.openxmlformats.org/officeDocument/2006/math">
                    <m:r>
                      <a:rPr lang="zh-CN" altLang="en-US" sz="2800" i="1" smtClean="0">
                        <a:solidFill>
                          <a:schemeClr val="tx1"/>
                        </a:solidFill>
                        <a:latin typeface="Cambria Math" panose="02040503050406030204" pitchFamily="18" charset="0"/>
                        <a:ea typeface="华文行楷" pitchFamily="2" charset="-122"/>
                      </a:rPr>
                      <m:t>∆</m:t>
                    </m:r>
                    <m:r>
                      <a:rPr lang="en-US" altLang="zh-CN" sz="2800" b="0" i="1" smtClean="0">
                        <a:solidFill>
                          <a:schemeClr val="tx1"/>
                        </a:solidFill>
                        <a:latin typeface="Cambria Math" panose="02040503050406030204" pitchFamily="18" charset="0"/>
                        <a:ea typeface="华文行楷" pitchFamily="2" charset="-122"/>
                      </a:rPr>
                      <m:t>𝐴𝐵𝐶</m:t>
                    </m:r>
                  </m:oMath>
                </a14:m>
                <a:r>
                  <a:rPr lang="zh-CN" altLang="en-US" sz="2800" dirty="0">
                    <a:solidFill>
                      <a:schemeClr val="tx1"/>
                    </a:solidFill>
                    <a:latin typeface="宋体" panose="02010600030101010101" pitchFamily="2" charset="-122"/>
                    <a:ea typeface="宋体" panose="02010600030101010101" pitchFamily="2" charset="-122"/>
                  </a:rPr>
                  <a:t>为任意三角形</a:t>
                </a:r>
                <a:r>
                  <a:rPr lang="en-US" altLang="zh-CN" sz="2800" dirty="0">
                    <a:solidFill>
                      <a:schemeClr val="tx1"/>
                    </a:solidFill>
                    <a:latin typeface="宋体" panose="02010600030101010101" pitchFamily="2" charset="-122"/>
                    <a:ea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rPr>
                  <a:t>已知角</a:t>
                </a:r>
                <a14:m>
                  <m:oMath xmlns:m="http://schemas.openxmlformats.org/officeDocument/2006/math">
                    <m:r>
                      <a:rPr lang="en-US" altLang="zh-CN" sz="2800" b="0" i="1" smtClean="0">
                        <a:solidFill>
                          <a:schemeClr val="tx1"/>
                        </a:solidFill>
                        <a:latin typeface="Cambria Math" panose="02040503050406030204" pitchFamily="18" charset="0"/>
                        <a:ea typeface="华文行楷" pitchFamily="2" charset="-122"/>
                      </a:rPr>
                      <m:t>𝐶</m:t>
                    </m:r>
                    <m:r>
                      <a:rPr lang="en-US" altLang="zh-CN" sz="2800" b="0" i="1" smtClean="0">
                        <a:solidFill>
                          <a:schemeClr val="tx1"/>
                        </a:solidFill>
                        <a:latin typeface="Cambria Math" panose="02040503050406030204" pitchFamily="18" charset="0"/>
                        <a:ea typeface="华文行楷" pitchFamily="2" charset="-122"/>
                      </a:rPr>
                      <m:t>,</m:t>
                    </m:r>
                    <m:acc>
                      <m:accPr>
                        <m:chr m:val="⃗"/>
                        <m:ctrlPr>
                          <a:rPr lang="en-US" altLang="zh-CN" sz="2800" b="0" i="1" smtClean="0">
                            <a:solidFill>
                              <a:schemeClr val="tx1"/>
                            </a:solidFill>
                            <a:latin typeface="Cambria Math" panose="02040503050406030204" pitchFamily="18" charset="0"/>
                            <a:ea typeface="华文行楷" pitchFamily="2" charset="-122"/>
                          </a:rPr>
                        </m:ctrlPr>
                      </m:accPr>
                      <m:e>
                        <m:r>
                          <a:rPr lang="en-US" altLang="zh-CN" sz="2800" b="0" i="1" smtClean="0">
                            <a:solidFill>
                              <a:schemeClr val="tx1"/>
                            </a:solidFill>
                            <a:latin typeface="Cambria Math" panose="02040503050406030204" pitchFamily="18" charset="0"/>
                            <a:ea typeface="华文行楷" pitchFamily="2" charset="-122"/>
                          </a:rPr>
                          <m:t>𝑎</m:t>
                        </m:r>
                      </m:e>
                    </m:acc>
                    <m:r>
                      <a:rPr lang="en-US" altLang="zh-CN" sz="2800" b="0" i="1" smtClean="0">
                        <a:solidFill>
                          <a:schemeClr val="tx1"/>
                        </a:solidFill>
                        <a:latin typeface="Cambria Math" panose="02040503050406030204" pitchFamily="18" charset="0"/>
                        <a:ea typeface="华文行楷" pitchFamily="2" charset="-122"/>
                      </a:rPr>
                      <m:t>,</m:t>
                    </m:r>
                    <m:acc>
                      <m:accPr>
                        <m:chr m:val="⃗"/>
                        <m:ctrlPr>
                          <a:rPr lang="en-US" altLang="zh-CN" sz="2800" b="0" i="1" smtClean="0">
                            <a:solidFill>
                              <a:schemeClr val="tx1"/>
                            </a:solidFill>
                            <a:latin typeface="Cambria Math" panose="02040503050406030204" pitchFamily="18" charset="0"/>
                            <a:ea typeface="华文行楷" pitchFamily="2" charset="-122"/>
                          </a:rPr>
                        </m:ctrlPr>
                      </m:accPr>
                      <m:e>
                        <m:r>
                          <a:rPr lang="en-US" altLang="zh-CN" sz="2800" b="0" i="1" smtClean="0">
                            <a:solidFill>
                              <a:schemeClr val="tx1"/>
                            </a:solidFill>
                            <a:latin typeface="Cambria Math" panose="02040503050406030204" pitchFamily="18" charset="0"/>
                            <a:ea typeface="华文行楷" pitchFamily="2" charset="-122"/>
                          </a:rPr>
                          <m:t>𝑏</m:t>
                        </m:r>
                      </m:e>
                    </m:acc>
                  </m:oMath>
                </a14:m>
                <a:r>
                  <a:rPr lang="en-US" altLang="zh-CN" sz="2800" dirty="0">
                    <a:solidFill>
                      <a:schemeClr val="tx1"/>
                    </a:solidFill>
                    <a:latin typeface="宋体" panose="02010600030101010101" pitchFamily="2" charset="-122"/>
                    <a:ea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rPr>
                  <a:t>求边</a:t>
                </a:r>
                <a14:m>
                  <m:oMath xmlns:m="http://schemas.openxmlformats.org/officeDocument/2006/math">
                    <m:r>
                      <a:rPr lang="en-US" altLang="zh-CN" sz="2800" b="0" i="1" smtClean="0">
                        <a:solidFill>
                          <a:schemeClr val="tx1"/>
                        </a:solidFill>
                        <a:latin typeface="Cambria Math" panose="02040503050406030204" pitchFamily="18" charset="0"/>
                        <a:ea typeface="华文行楷" pitchFamily="2" charset="-122"/>
                      </a:rPr>
                      <m:t>𝑐</m:t>
                    </m:r>
                  </m:oMath>
                </a14:m>
                <a:r>
                  <a:rPr lang="en-US" altLang="zh-CN" sz="2800" dirty="0">
                    <a:solidFill>
                      <a:schemeClr val="tx1"/>
                    </a:solidFill>
                    <a:latin typeface="宋体" panose="02010600030101010101" pitchFamily="2" charset="-122"/>
                    <a:ea typeface="宋体" panose="02010600030101010101" pitchFamily="2" charset="-122"/>
                  </a:rPr>
                  <a:t>?</a:t>
                </a:r>
                <a:endParaRPr lang="zh-CN" altLang="en-US" sz="2800" dirty="0">
                  <a:solidFill>
                    <a:schemeClr val="tx1"/>
                  </a:solidFill>
                  <a:latin typeface="宋体" panose="02010600030101010101" pitchFamily="2" charset="-122"/>
                  <a:ea typeface="宋体" panose="02010600030101010101" pitchFamily="2" charset="-122"/>
                </a:endParaRPr>
              </a:p>
            </p:txBody>
          </p:sp>
        </mc:Choice>
        <mc:Fallback xmlns="">
          <p:sp>
            <p:nvSpPr>
              <p:cNvPr id="44" name="TextBox 97">
                <a:extLst>
                  <a:ext uri="{FF2B5EF4-FFF2-40B4-BE49-F238E27FC236}">
                    <a16:creationId xmlns:a16="http://schemas.microsoft.com/office/drawing/2014/main" id="{FB33BBF9-127D-4083-97F8-F7D02A91A79B}"/>
                  </a:ext>
                </a:extLst>
              </p:cNvPr>
              <p:cNvSpPr txBox="1">
                <a:spLocks noRot="1" noChangeAspect="1" noMove="1" noResize="1" noEditPoints="1" noAdjustHandles="1" noChangeArrowheads="1" noChangeShapeType="1" noTextEdit="1"/>
              </p:cNvSpPr>
              <p:nvPr/>
            </p:nvSpPr>
            <p:spPr>
              <a:xfrm>
                <a:off x="1385022" y="2744128"/>
                <a:ext cx="7863588" cy="586892"/>
              </a:xfrm>
              <a:prstGeom prst="rect">
                <a:avLst/>
              </a:prstGeom>
              <a:blipFill>
                <a:blip r:embed="rId8"/>
                <a:stretch>
                  <a:fillRect l="-1550" t="-3125" b="-25000"/>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43" name="文本框 2242">
                <a:extLst>
                  <a:ext uri="{FF2B5EF4-FFF2-40B4-BE49-F238E27FC236}">
                    <a16:creationId xmlns:a16="http://schemas.microsoft.com/office/drawing/2014/main" id="{A9922B0B-DAC2-4819-91BE-7E8F7D4DAFC7}"/>
                  </a:ext>
                </a:extLst>
              </p:cNvPr>
              <p:cNvSpPr txBox="1"/>
              <p:nvPr/>
            </p:nvSpPr>
            <p:spPr>
              <a:xfrm>
                <a:off x="3321806" y="4067031"/>
                <a:ext cx="3933256"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𝑎𝑏</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𝑐𝑜𝑠𝐶</m:t>
                      </m:r>
                    </m:oMath>
                  </m:oMathPara>
                </a14:m>
                <a:endParaRPr lang="zh-CN" altLang="en-US" sz="2800" dirty="0"/>
              </a:p>
            </p:txBody>
          </p:sp>
        </mc:Choice>
        <mc:Fallback>
          <p:sp>
            <p:nvSpPr>
              <p:cNvPr id="2243" name="文本框 2242">
                <a:extLst>
                  <a:ext uri="{FF2B5EF4-FFF2-40B4-BE49-F238E27FC236}">
                    <a16:creationId xmlns:a16="http://schemas.microsoft.com/office/drawing/2014/main" id="{A9922B0B-DAC2-4819-91BE-7E8F7D4DAFC7}"/>
                  </a:ext>
                </a:extLst>
              </p:cNvPr>
              <p:cNvSpPr txBox="1">
                <a:spLocks noRot="1" noChangeAspect="1" noMove="1" noResize="1" noEditPoints="1" noAdjustHandles="1" noChangeArrowheads="1" noChangeShapeType="1" noTextEdit="1"/>
              </p:cNvSpPr>
              <p:nvPr/>
            </p:nvSpPr>
            <p:spPr>
              <a:xfrm>
                <a:off x="3321806" y="4067031"/>
                <a:ext cx="3933256" cy="430887"/>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56" name="文本框 55">
                <a:extLst>
                  <a:ext uri="{FF2B5EF4-FFF2-40B4-BE49-F238E27FC236}">
                    <a16:creationId xmlns:a16="http://schemas.microsoft.com/office/drawing/2014/main" id="{0DC38F48-B859-4704-AB95-A1A1C62A7C52}"/>
                  </a:ext>
                </a:extLst>
              </p:cNvPr>
              <p:cNvSpPr txBox="1"/>
              <p:nvPr/>
            </p:nvSpPr>
            <p:spPr>
              <a:xfrm>
                <a:off x="3352968" y="5384157"/>
                <a:ext cx="3902094"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𝑏𝑐</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𝑐𝑜𝑠𝐴</m:t>
                      </m:r>
                    </m:oMath>
                  </m:oMathPara>
                </a14:m>
                <a:endParaRPr lang="zh-CN" altLang="en-US" sz="2800" dirty="0"/>
              </a:p>
            </p:txBody>
          </p:sp>
        </mc:Choice>
        <mc:Fallback>
          <p:sp>
            <p:nvSpPr>
              <p:cNvPr id="56" name="文本框 55">
                <a:extLst>
                  <a:ext uri="{FF2B5EF4-FFF2-40B4-BE49-F238E27FC236}">
                    <a16:creationId xmlns:a16="http://schemas.microsoft.com/office/drawing/2014/main" id="{0DC38F48-B859-4704-AB95-A1A1C62A7C52}"/>
                  </a:ext>
                </a:extLst>
              </p:cNvPr>
              <p:cNvSpPr txBox="1">
                <a:spLocks noRot="1" noChangeAspect="1" noMove="1" noResize="1" noEditPoints="1" noAdjustHandles="1" noChangeArrowheads="1" noChangeShapeType="1" noTextEdit="1"/>
              </p:cNvSpPr>
              <p:nvPr/>
            </p:nvSpPr>
            <p:spPr>
              <a:xfrm>
                <a:off x="3352968" y="5384157"/>
                <a:ext cx="3902094" cy="430887"/>
              </a:xfrm>
              <a:prstGeom prst="rect">
                <a:avLst/>
              </a:prstGeom>
              <a:blipFill>
                <a:blip r:embed="rId10"/>
                <a:stretch>
                  <a:fillRect/>
                </a:stretch>
              </a:blipFill>
            </p:spPr>
            <p:txBody>
              <a:bodyPr/>
              <a:lstStyle/>
              <a:p>
                <a:r>
                  <a:rPr lang="zh-CN" altLang="en-US">
                    <a:noFill/>
                  </a:rPr>
                  <a:t> </a:t>
                </a:r>
              </a:p>
            </p:txBody>
          </p:sp>
        </mc:Fallback>
      </mc:AlternateContent>
      <p:sp>
        <p:nvSpPr>
          <p:cNvPr id="2245" name="文本框 2244">
            <a:extLst>
              <a:ext uri="{FF2B5EF4-FFF2-40B4-BE49-F238E27FC236}">
                <a16:creationId xmlns:a16="http://schemas.microsoft.com/office/drawing/2014/main" id="{CD3F6580-9DF5-4364-BEB1-854980AF1BE5}"/>
              </a:ext>
            </a:extLst>
          </p:cNvPr>
          <p:cNvSpPr txBox="1"/>
          <p:nvPr/>
        </p:nvSpPr>
        <p:spPr>
          <a:xfrm>
            <a:off x="1417117" y="2249788"/>
            <a:ext cx="3735977" cy="461665"/>
          </a:xfrm>
          <a:prstGeom prst="rect">
            <a:avLst/>
          </a:prstGeom>
          <a:noFill/>
        </p:spPr>
        <p:txBody>
          <a:bodyPr wrap="square" rtlCol="0">
            <a:spAutoFit/>
          </a:bodyPr>
          <a:lstStyle/>
          <a:p>
            <a:r>
              <a:rPr lang="zh-CN" altLang="en-US" sz="2400" dirty="0">
                <a:solidFill>
                  <a:srgbClr val="FF0000"/>
                </a:solidFill>
                <a:latin typeface="宋体" panose="02010600030101010101" pitchFamily="2" charset="-122"/>
                <a:ea typeface="宋体" panose="02010600030101010101" pitchFamily="2" charset="-122"/>
              </a:rPr>
              <a:t>工具</a:t>
            </a:r>
            <a:r>
              <a:rPr lang="en-US" altLang="zh-CN" sz="2400" dirty="0">
                <a:solidFill>
                  <a:srgbClr val="FF0000"/>
                </a:solidFill>
                <a:latin typeface="宋体" panose="02010600030101010101" pitchFamily="2" charset="-122"/>
                <a:ea typeface="宋体" panose="02010600030101010101" pitchFamily="2" charset="-122"/>
              </a:rPr>
              <a:t>:</a:t>
            </a:r>
            <a:r>
              <a:rPr lang="zh-CN" altLang="en-US" sz="2400" dirty="0">
                <a:solidFill>
                  <a:srgbClr val="FF0000"/>
                </a:solidFill>
                <a:latin typeface="宋体" panose="02010600030101010101" pitchFamily="2" charset="-122"/>
                <a:ea typeface="宋体" panose="02010600030101010101" pitchFamily="2" charset="-122"/>
              </a:rPr>
              <a:t>向量法</a:t>
            </a:r>
          </a:p>
        </p:txBody>
      </p:sp>
      <p:grpSp>
        <p:nvGrpSpPr>
          <p:cNvPr id="20" name="组合 19">
            <a:extLst>
              <a:ext uri="{FF2B5EF4-FFF2-40B4-BE49-F238E27FC236}">
                <a16:creationId xmlns:a16="http://schemas.microsoft.com/office/drawing/2014/main" id="{2A88D1EC-C584-443D-BA33-2904ADC8E059}"/>
              </a:ext>
            </a:extLst>
          </p:cNvPr>
          <p:cNvGrpSpPr/>
          <p:nvPr/>
        </p:nvGrpSpPr>
        <p:grpSpPr>
          <a:xfrm>
            <a:off x="475070" y="3099422"/>
            <a:ext cx="1936660" cy="1820742"/>
            <a:chOff x="1144198" y="3924857"/>
            <a:chExt cx="1936660" cy="1820742"/>
          </a:xfrm>
        </p:grpSpPr>
        <p:grpSp>
          <p:nvGrpSpPr>
            <p:cNvPr id="2" name="组合 1">
              <a:extLst>
                <a:ext uri="{FF2B5EF4-FFF2-40B4-BE49-F238E27FC236}">
                  <a16:creationId xmlns:a16="http://schemas.microsoft.com/office/drawing/2014/main" id="{A9522F5A-B2FE-4949-AD01-87CF2C283389}"/>
                </a:ext>
              </a:extLst>
            </p:cNvPr>
            <p:cNvGrpSpPr/>
            <p:nvPr/>
          </p:nvGrpSpPr>
          <p:grpSpPr>
            <a:xfrm>
              <a:off x="1348163" y="4177382"/>
              <a:ext cx="1509108" cy="1234479"/>
              <a:chOff x="1356515" y="3601561"/>
              <a:chExt cx="1509108" cy="1234479"/>
            </a:xfrm>
          </p:grpSpPr>
          <p:cxnSp>
            <p:nvCxnSpPr>
              <p:cNvPr id="26" name="直接箭头连接符 25">
                <a:extLst>
                  <a:ext uri="{FF2B5EF4-FFF2-40B4-BE49-F238E27FC236}">
                    <a16:creationId xmlns:a16="http://schemas.microsoft.com/office/drawing/2014/main" id="{0AD126CB-D827-4EA3-8CF4-B8F8F46C4F40}"/>
                  </a:ext>
                </a:extLst>
              </p:cNvPr>
              <p:cNvCxnSpPr>
                <a:cxnSpLocks/>
              </p:cNvCxnSpPr>
              <p:nvPr/>
            </p:nvCxnSpPr>
            <p:spPr>
              <a:xfrm>
                <a:off x="1802674" y="3622766"/>
                <a:ext cx="1062949" cy="12132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id="{9457F515-690C-4ACF-A8CB-DE388DBB4298}"/>
                  </a:ext>
                </a:extLst>
              </p:cNvPr>
              <p:cNvCxnSpPr>
                <a:cxnSpLocks/>
              </p:cNvCxnSpPr>
              <p:nvPr/>
            </p:nvCxnSpPr>
            <p:spPr>
              <a:xfrm>
                <a:off x="1356515" y="4808823"/>
                <a:ext cx="1509108" cy="46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a:extLst>
                  <a:ext uri="{FF2B5EF4-FFF2-40B4-BE49-F238E27FC236}">
                    <a16:creationId xmlns:a16="http://schemas.microsoft.com/office/drawing/2014/main" id="{1707955A-F181-4689-8550-67BF7A60BFF7}"/>
                  </a:ext>
                </a:extLst>
              </p:cNvPr>
              <p:cNvCxnSpPr>
                <a:cxnSpLocks/>
              </p:cNvCxnSpPr>
              <p:nvPr/>
            </p:nvCxnSpPr>
            <p:spPr>
              <a:xfrm flipV="1">
                <a:off x="1385022" y="3601561"/>
                <a:ext cx="411501" cy="12072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组合 18">
              <a:extLst>
                <a:ext uri="{FF2B5EF4-FFF2-40B4-BE49-F238E27FC236}">
                  <a16:creationId xmlns:a16="http://schemas.microsoft.com/office/drawing/2014/main" id="{99227D24-BEDF-4EE8-87C2-1E54B0C2FD73}"/>
                </a:ext>
              </a:extLst>
            </p:cNvPr>
            <p:cNvGrpSpPr/>
            <p:nvPr/>
          </p:nvGrpSpPr>
          <p:grpSpPr>
            <a:xfrm>
              <a:off x="1144198" y="3924857"/>
              <a:ext cx="1936660" cy="1820742"/>
              <a:chOff x="1144198" y="3924857"/>
              <a:chExt cx="1936660" cy="1820742"/>
            </a:xfrm>
          </p:grpSpPr>
          <p:grpSp>
            <p:nvGrpSpPr>
              <p:cNvPr id="15" name="组合 14">
                <a:extLst>
                  <a:ext uri="{FF2B5EF4-FFF2-40B4-BE49-F238E27FC236}">
                    <a16:creationId xmlns:a16="http://schemas.microsoft.com/office/drawing/2014/main" id="{C866F287-4EB3-4C8A-8DC8-539EAD44E44F}"/>
                  </a:ext>
                </a:extLst>
              </p:cNvPr>
              <p:cNvGrpSpPr/>
              <p:nvPr/>
            </p:nvGrpSpPr>
            <p:grpSpPr>
              <a:xfrm>
                <a:off x="1144198" y="3924857"/>
                <a:ext cx="1936660" cy="1820742"/>
                <a:chOff x="1144198" y="3924857"/>
                <a:chExt cx="1936660" cy="1820742"/>
              </a:xfrm>
            </p:grpSpPr>
            <p:grpSp>
              <p:nvGrpSpPr>
                <p:cNvPr id="14" name="组合 13">
                  <a:extLst>
                    <a:ext uri="{FF2B5EF4-FFF2-40B4-BE49-F238E27FC236}">
                      <a16:creationId xmlns:a16="http://schemas.microsoft.com/office/drawing/2014/main" id="{FDA8F2CB-BA96-443F-8EE9-D7C7B470A0F1}"/>
                    </a:ext>
                  </a:extLst>
                </p:cNvPr>
                <p:cNvGrpSpPr/>
                <p:nvPr/>
              </p:nvGrpSpPr>
              <p:grpSpPr>
                <a:xfrm>
                  <a:off x="1144198" y="3924857"/>
                  <a:ext cx="1936660" cy="1625503"/>
                  <a:chOff x="1144198" y="3924857"/>
                  <a:chExt cx="1936660" cy="1625503"/>
                </a:xfrm>
              </p:grpSpPr>
              <mc:AlternateContent xmlns:mc="http://schemas.openxmlformats.org/markup-compatibility/2006" xmlns:a14="http://schemas.microsoft.com/office/drawing/2010/main">
                <mc:Choice Requires="a14">
                  <p:sp>
                    <p:nvSpPr>
                      <p:cNvPr id="12" name="文本框 11">
                        <a:extLst>
                          <a:ext uri="{FF2B5EF4-FFF2-40B4-BE49-F238E27FC236}">
                            <a16:creationId xmlns:a16="http://schemas.microsoft.com/office/drawing/2014/main" id="{05724DD4-0D7C-46EF-8090-046C9BFE5C87}"/>
                          </a:ext>
                        </a:extLst>
                      </p:cNvPr>
                      <p:cNvSpPr txBox="1"/>
                      <p:nvPr/>
                    </p:nvSpPr>
                    <p:spPr>
                      <a:xfrm>
                        <a:off x="1144198" y="5237768"/>
                        <a:ext cx="20088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𝐶</m:t>
                              </m:r>
                            </m:oMath>
                          </m:oMathPara>
                        </a14:m>
                        <a:endParaRPr lang="zh-CN" altLang="en-US" dirty="0">
                          <a:solidFill>
                            <a:srgbClr val="FF0000"/>
                          </a:solidFill>
                        </a:endParaRPr>
                      </a:p>
                    </p:txBody>
                  </p:sp>
                </mc:Choice>
                <mc:Fallback xmlns="">
                  <p:sp>
                    <p:nvSpPr>
                      <p:cNvPr id="12" name="文本框 11">
                        <a:extLst>
                          <a:ext uri="{FF2B5EF4-FFF2-40B4-BE49-F238E27FC236}">
                            <a16:creationId xmlns:a16="http://schemas.microsoft.com/office/drawing/2014/main" id="{05724DD4-0D7C-46EF-8090-046C9BFE5C87}"/>
                          </a:ext>
                        </a:extLst>
                      </p:cNvPr>
                      <p:cNvSpPr txBox="1">
                        <a:spLocks noRot="1" noChangeAspect="1" noMove="1" noResize="1" noEditPoints="1" noAdjustHandles="1" noChangeArrowheads="1" noChangeShapeType="1" noTextEdit="1"/>
                      </p:cNvSpPr>
                      <p:nvPr/>
                    </p:nvSpPr>
                    <p:spPr>
                      <a:xfrm>
                        <a:off x="1144198" y="5237768"/>
                        <a:ext cx="200889" cy="276999"/>
                      </a:xfrm>
                      <a:prstGeom prst="rect">
                        <a:avLst/>
                      </a:prstGeom>
                      <a:blipFill>
                        <a:blip r:embed="rId13"/>
                        <a:stretch>
                          <a:fillRect l="-27273" r="-24242" b="-6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文本框 28">
                        <a:extLst>
                          <a:ext uri="{FF2B5EF4-FFF2-40B4-BE49-F238E27FC236}">
                            <a16:creationId xmlns:a16="http://schemas.microsoft.com/office/drawing/2014/main" id="{10094A9E-BA4E-4274-8742-B3FF5811BB62}"/>
                          </a:ext>
                        </a:extLst>
                      </p:cNvPr>
                      <p:cNvSpPr txBox="1"/>
                      <p:nvPr/>
                    </p:nvSpPr>
                    <p:spPr>
                      <a:xfrm>
                        <a:off x="1582420" y="3924857"/>
                        <a:ext cx="20088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𝐴</m:t>
                              </m:r>
                            </m:oMath>
                          </m:oMathPara>
                        </a14:m>
                        <a:endParaRPr lang="zh-CN" altLang="en-US" dirty="0">
                          <a:solidFill>
                            <a:srgbClr val="FF0000"/>
                          </a:solidFill>
                        </a:endParaRPr>
                      </a:p>
                    </p:txBody>
                  </p:sp>
                </mc:Choice>
                <mc:Fallback xmlns="">
                  <p:sp>
                    <p:nvSpPr>
                      <p:cNvPr id="29" name="文本框 28">
                        <a:extLst>
                          <a:ext uri="{FF2B5EF4-FFF2-40B4-BE49-F238E27FC236}">
                            <a16:creationId xmlns:a16="http://schemas.microsoft.com/office/drawing/2014/main" id="{10094A9E-BA4E-4274-8742-B3FF5811BB62}"/>
                          </a:ext>
                        </a:extLst>
                      </p:cNvPr>
                      <p:cNvSpPr txBox="1">
                        <a:spLocks noRot="1" noChangeAspect="1" noMove="1" noResize="1" noEditPoints="1" noAdjustHandles="1" noChangeArrowheads="1" noChangeShapeType="1" noTextEdit="1"/>
                      </p:cNvSpPr>
                      <p:nvPr/>
                    </p:nvSpPr>
                    <p:spPr>
                      <a:xfrm>
                        <a:off x="1582420" y="3924857"/>
                        <a:ext cx="200889" cy="276999"/>
                      </a:xfrm>
                      <a:prstGeom prst="rect">
                        <a:avLst/>
                      </a:prstGeom>
                      <a:blipFill>
                        <a:blip r:embed="rId14"/>
                        <a:stretch>
                          <a:fillRect l="-30303" r="-24242"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文本框 29">
                        <a:extLst>
                          <a:ext uri="{FF2B5EF4-FFF2-40B4-BE49-F238E27FC236}">
                            <a16:creationId xmlns:a16="http://schemas.microsoft.com/office/drawing/2014/main" id="{1505BA19-5F05-4074-AB67-990429E8F952}"/>
                          </a:ext>
                        </a:extLst>
                      </p:cNvPr>
                      <p:cNvSpPr txBox="1"/>
                      <p:nvPr/>
                    </p:nvSpPr>
                    <p:spPr>
                      <a:xfrm>
                        <a:off x="2869454" y="5273361"/>
                        <a:ext cx="21140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𝐵</m:t>
                              </m:r>
                            </m:oMath>
                          </m:oMathPara>
                        </a14:m>
                        <a:endParaRPr lang="zh-CN" altLang="en-US" dirty="0">
                          <a:solidFill>
                            <a:srgbClr val="FF0000"/>
                          </a:solidFill>
                        </a:endParaRPr>
                      </a:p>
                    </p:txBody>
                  </p:sp>
                </mc:Choice>
                <mc:Fallback xmlns="">
                  <p:sp>
                    <p:nvSpPr>
                      <p:cNvPr id="30" name="文本框 29">
                        <a:extLst>
                          <a:ext uri="{FF2B5EF4-FFF2-40B4-BE49-F238E27FC236}">
                            <a16:creationId xmlns:a16="http://schemas.microsoft.com/office/drawing/2014/main" id="{1505BA19-5F05-4074-AB67-990429E8F952}"/>
                          </a:ext>
                        </a:extLst>
                      </p:cNvPr>
                      <p:cNvSpPr txBox="1">
                        <a:spLocks noRot="1" noChangeAspect="1" noMove="1" noResize="1" noEditPoints="1" noAdjustHandles="1" noChangeArrowheads="1" noChangeShapeType="1" noTextEdit="1"/>
                      </p:cNvSpPr>
                      <p:nvPr/>
                    </p:nvSpPr>
                    <p:spPr>
                      <a:xfrm>
                        <a:off x="2869454" y="5273361"/>
                        <a:ext cx="211404" cy="276999"/>
                      </a:xfrm>
                      <a:prstGeom prst="rect">
                        <a:avLst/>
                      </a:prstGeom>
                      <a:blipFill>
                        <a:blip r:embed="rId15"/>
                        <a:stretch>
                          <a:fillRect l="-25714" r="-22857" b="-6667"/>
                        </a:stretch>
                      </a:blipFill>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32" name="文本框 31">
                      <a:extLst>
                        <a:ext uri="{FF2B5EF4-FFF2-40B4-BE49-F238E27FC236}">
                          <a16:creationId xmlns:a16="http://schemas.microsoft.com/office/drawing/2014/main" id="{481E5E8A-29D0-47E2-8FB9-AC3ED54C0D49}"/>
                        </a:ext>
                      </a:extLst>
                    </p:cNvPr>
                    <p:cNvSpPr txBox="1"/>
                    <p:nvPr/>
                  </p:nvSpPr>
                  <p:spPr>
                    <a:xfrm>
                      <a:off x="1304855" y="4579666"/>
                      <a:ext cx="242374" cy="4238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sz="2400" b="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𝑏</m:t>
                                </m:r>
                              </m:e>
                            </m:acc>
                          </m:oMath>
                        </m:oMathPara>
                      </a14:m>
                      <a:endParaRPr lang="zh-CN" altLang="en-US" sz="2400" dirty="0">
                        <a:solidFill>
                          <a:srgbClr val="FF0000"/>
                        </a:solidFill>
                      </a:endParaRPr>
                    </a:p>
                  </p:txBody>
                </p:sp>
              </mc:Choice>
              <mc:Fallback xmlns="">
                <p:sp>
                  <p:nvSpPr>
                    <p:cNvPr id="32" name="文本框 31">
                      <a:extLst>
                        <a:ext uri="{FF2B5EF4-FFF2-40B4-BE49-F238E27FC236}">
                          <a16:creationId xmlns:a16="http://schemas.microsoft.com/office/drawing/2014/main" id="{481E5E8A-29D0-47E2-8FB9-AC3ED54C0D49}"/>
                        </a:ext>
                      </a:extLst>
                    </p:cNvPr>
                    <p:cNvSpPr txBox="1">
                      <a:spLocks noRot="1" noChangeAspect="1" noMove="1" noResize="1" noEditPoints="1" noAdjustHandles="1" noChangeArrowheads="1" noChangeShapeType="1" noTextEdit="1"/>
                    </p:cNvSpPr>
                    <p:nvPr/>
                  </p:nvSpPr>
                  <p:spPr>
                    <a:xfrm>
                      <a:off x="1304855" y="4579666"/>
                      <a:ext cx="242374" cy="423899"/>
                    </a:xfrm>
                    <a:prstGeom prst="rect">
                      <a:avLst/>
                    </a:prstGeom>
                    <a:blipFill>
                      <a:blip r:embed="rId1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3" name="文本框 32">
                      <a:extLst>
                        <a:ext uri="{FF2B5EF4-FFF2-40B4-BE49-F238E27FC236}">
                          <a16:creationId xmlns:a16="http://schemas.microsoft.com/office/drawing/2014/main" id="{D1241B89-9C2B-4BEA-B6EC-4C917AC02AA3}"/>
                        </a:ext>
                      </a:extLst>
                    </p:cNvPr>
                    <p:cNvSpPr txBox="1"/>
                    <p:nvPr/>
                  </p:nvSpPr>
                  <p:spPr>
                    <a:xfrm>
                      <a:off x="1977936" y="5376267"/>
                      <a:ext cx="211042"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sz="2400" b="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𝑎</m:t>
                                </m:r>
                              </m:e>
                            </m:acc>
                          </m:oMath>
                        </m:oMathPara>
                      </a14:m>
                      <a:endParaRPr lang="zh-CN" altLang="en-US" sz="2400" dirty="0">
                        <a:solidFill>
                          <a:srgbClr val="FF0000"/>
                        </a:solidFill>
                      </a:endParaRPr>
                    </a:p>
                  </p:txBody>
                </p:sp>
              </mc:Choice>
              <mc:Fallback xmlns="">
                <p:sp>
                  <p:nvSpPr>
                    <p:cNvPr id="33" name="文本框 32">
                      <a:extLst>
                        <a:ext uri="{FF2B5EF4-FFF2-40B4-BE49-F238E27FC236}">
                          <a16:creationId xmlns:a16="http://schemas.microsoft.com/office/drawing/2014/main" id="{D1241B89-9C2B-4BEA-B6EC-4C917AC02AA3}"/>
                        </a:ext>
                      </a:extLst>
                    </p:cNvPr>
                    <p:cNvSpPr txBox="1">
                      <a:spLocks noRot="1" noChangeAspect="1" noMove="1" noResize="1" noEditPoints="1" noAdjustHandles="1" noChangeArrowheads="1" noChangeShapeType="1" noTextEdit="1"/>
                    </p:cNvSpPr>
                    <p:nvPr/>
                  </p:nvSpPr>
                  <p:spPr>
                    <a:xfrm>
                      <a:off x="1977936" y="5376267"/>
                      <a:ext cx="211042" cy="369332"/>
                    </a:xfrm>
                    <a:prstGeom prst="rect">
                      <a:avLst/>
                    </a:prstGeom>
                    <a:blipFill>
                      <a:blip r:embed="rId17"/>
                      <a:stretch>
                        <a:fillRect l="-41176" t="-38333" r="-102941" b="-3333"/>
                      </a:stretch>
                    </a:blipFill>
                  </p:spPr>
                  <p:txBody>
                    <a:bodyPr/>
                    <a:lstStyle/>
                    <a:p>
                      <a:r>
                        <a:rPr lang="zh-CN" altLang="en-US">
                          <a:noFill/>
                        </a:rPr>
                        <a:t> </a:t>
                      </a:r>
                    </a:p>
                  </p:txBody>
                </p:sp>
              </mc:Fallback>
            </mc:AlternateContent>
          </p:grpSp>
          <mc:AlternateContent xmlns:mc="http://schemas.openxmlformats.org/markup-compatibility/2006" xmlns:a14="http://schemas.microsoft.com/office/drawing/2010/main">
            <mc:Choice Requires="a14">
              <p:sp>
                <p:nvSpPr>
                  <p:cNvPr id="51" name="文本框 50">
                    <a:extLst>
                      <a:ext uri="{FF2B5EF4-FFF2-40B4-BE49-F238E27FC236}">
                        <a16:creationId xmlns:a16="http://schemas.microsoft.com/office/drawing/2014/main" id="{B4F268F7-6476-4594-874C-70D8D0DEF93B}"/>
                      </a:ext>
                    </a:extLst>
                  </p:cNvPr>
                  <p:cNvSpPr txBox="1"/>
                  <p:nvPr/>
                </p:nvSpPr>
                <p:spPr>
                  <a:xfrm>
                    <a:off x="2383966" y="4520843"/>
                    <a:ext cx="211042"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zh-CN" altLang="en-US" sz="240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𝑐</m:t>
                              </m:r>
                            </m:e>
                          </m:acc>
                        </m:oMath>
                      </m:oMathPara>
                    </a14:m>
                    <a:endParaRPr lang="zh-CN" altLang="en-US" sz="2400" dirty="0">
                      <a:solidFill>
                        <a:srgbClr val="FF0000"/>
                      </a:solidFill>
                    </a:endParaRPr>
                  </a:p>
                </p:txBody>
              </p:sp>
            </mc:Choice>
            <mc:Fallback xmlns="">
              <p:sp>
                <p:nvSpPr>
                  <p:cNvPr id="51" name="文本框 50">
                    <a:extLst>
                      <a:ext uri="{FF2B5EF4-FFF2-40B4-BE49-F238E27FC236}">
                        <a16:creationId xmlns:a16="http://schemas.microsoft.com/office/drawing/2014/main" id="{B4F268F7-6476-4594-874C-70D8D0DEF93B}"/>
                      </a:ext>
                    </a:extLst>
                  </p:cNvPr>
                  <p:cNvSpPr txBox="1">
                    <a:spLocks noRot="1" noChangeAspect="1" noMove="1" noResize="1" noEditPoints="1" noAdjustHandles="1" noChangeArrowheads="1" noChangeShapeType="1" noTextEdit="1"/>
                  </p:cNvSpPr>
                  <p:nvPr/>
                </p:nvSpPr>
                <p:spPr>
                  <a:xfrm>
                    <a:off x="2383966" y="4520843"/>
                    <a:ext cx="211042" cy="369332"/>
                  </a:xfrm>
                  <a:prstGeom prst="rect">
                    <a:avLst/>
                  </a:prstGeom>
                  <a:blipFill>
                    <a:blip r:embed="rId18"/>
                    <a:stretch>
                      <a:fillRect l="-31429" t="-36066" r="-105714" b="-3279"/>
                    </a:stretch>
                  </a:blipFill>
                </p:spPr>
                <p:txBody>
                  <a:bodyPr/>
                  <a:lstStyle/>
                  <a:p>
                    <a:r>
                      <a:rPr lang="zh-CN" altLang="en-US">
                        <a:noFill/>
                      </a:rPr>
                      <a:t> </a:t>
                    </a:r>
                  </a:p>
                </p:txBody>
              </p:sp>
            </mc:Fallback>
          </mc:AlternateContent>
        </p:grpSp>
      </p:grpSp>
      <p:grpSp>
        <p:nvGrpSpPr>
          <p:cNvPr id="21" name="组合 20">
            <a:extLst>
              <a:ext uri="{FF2B5EF4-FFF2-40B4-BE49-F238E27FC236}">
                <a16:creationId xmlns:a16="http://schemas.microsoft.com/office/drawing/2014/main" id="{B8A5D103-1B80-4664-BD15-84F28A82BF1C}"/>
              </a:ext>
            </a:extLst>
          </p:cNvPr>
          <p:cNvGrpSpPr/>
          <p:nvPr/>
        </p:nvGrpSpPr>
        <p:grpSpPr>
          <a:xfrm>
            <a:off x="923863" y="3147597"/>
            <a:ext cx="1983709" cy="1767818"/>
            <a:chOff x="8564426" y="2098440"/>
            <a:chExt cx="1983709" cy="1767818"/>
          </a:xfrm>
        </p:grpSpPr>
        <p:grpSp>
          <p:nvGrpSpPr>
            <p:cNvPr id="38" name="组合 37">
              <a:extLst>
                <a:ext uri="{FF2B5EF4-FFF2-40B4-BE49-F238E27FC236}">
                  <a16:creationId xmlns:a16="http://schemas.microsoft.com/office/drawing/2014/main" id="{64EA2ACB-8354-45D6-8CFA-49BB8564F879}"/>
                </a:ext>
              </a:extLst>
            </p:cNvPr>
            <p:cNvGrpSpPr/>
            <p:nvPr/>
          </p:nvGrpSpPr>
          <p:grpSpPr>
            <a:xfrm>
              <a:off x="8790083" y="2314655"/>
              <a:ext cx="1509108" cy="1234479"/>
              <a:chOff x="1356515" y="3601561"/>
              <a:chExt cx="1509108" cy="1234479"/>
            </a:xfrm>
          </p:grpSpPr>
          <p:cxnSp>
            <p:nvCxnSpPr>
              <p:cNvPr id="39" name="直接箭头连接符 38">
                <a:extLst>
                  <a:ext uri="{FF2B5EF4-FFF2-40B4-BE49-F238E27FC236}">
                    <a16:creationId xmlns:a16="http://schemas.microsoft.com/office/drawing/2014/main" id="{9AA08A4A-AF69-444B-B651-A591783F91BC}"/>
                  </a:ext>
                </a:extLst>
              </p:cNvPr>
              <p:cNvCxnSpPr>
                <a:cxnSpLocks/>
              </p:cNvCxnSpPr>
              <p:nvPr/>
            </p:nvCxnSpPr>
            <p:spPr>
              <a:xfrm>
                <a:off x="1802674" y="3622766"/>
                <a:ext cx="1062949" cy="12132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2ABAE6F9-9281-4E8E-A97C-B0C3CB9BD84D}"/>
                  </a:ext>
                </a:extLst>
              </p:cNvPr>
              <p:cNvCxnSpPr>
                <a:cxnSpLocks/>
              </p:cNvCxnSpPr>
              <p:nvPr/>
            </p:nvCxnSpPr>
            <p:spPr>
              <a:xfrm>
                <a:off x="1356515" y="4808823"/>
                <a:ext cx="1509108" cy="46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a:extLst>
                  <a:ext uri="{FF2B5EF4-FFF2-40B4-BE49-F238E27FC236}">
                    <a16:creationId xmlns:a16="http://schemas.microsoft.com/office/drawing/2014/main" id="{95B2A0BD-D305-45C3-83F5-19E7DC89B64E}"/>
                  </a:ext>
                </a:extLst>
              </p:cNvPr>
              <p:cNvCxnSpPr>
                <a:cxnSpLocks/>
              </p:cNvCxnSpPr>
              <p:nvPr/>
            </p:nvCxnSpPr>
            <p:spPr>
              <a:xfrm flipV="1">
                <a:off x="1385022" y="3601561"/>
                <a:ext cx="411501" cy="120726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组合 17">
              <a:extLst>
                <a:ext uri="{FF2B5EF4-FFF2-40B4-BE49-F238E27FC236}">
                  <a16:creationId xmlns:a16="http://schemas.microsoft.com/office/drawing/2014/main" id="{04A76993-0462-4511-B066-9886371A548E}"/>
                </a:ext>
              </a:extLst>
            </p:cNvPr>
            <p:cNvGrpSpPr/>
            <p:nvPr/>
          </p:nvGrpSpPr>
          <p:grpSpPr>
            <a:xfrm>
              <a:off x="8564426" y="2098440"/>
              <a:ext cx="1983709" cy="1767818"/>
              <a:chOff x="8564426" y="2098440"/>
              <a:chExt cx="1983709" cy="1767818"/>
            </a:xfrm>
          </p:grpSpPr>
          <mc:AlternateContent xmlns:mc="http://schemas.openxmlformats.org/markup-compatibility/2006" xmlns:a14="http://schemas.microsoft.com/office/drawing/2010/main">
            <mc:Choice Requires="a14">
              <p:sp>
                <p:nvSpPr>
                  <p:cNvPr id="42" name="文本框 41">
                    <a:extLst>
                      <a:ext uri="{FF2B5EF4-FFF2-40B4-BE49-F238E27FC236}">
                        <a16:creationId xmlns:a16="http://schemas.microsoft.com/office/drawing/2014/main" id="{18DF4511-7C36-4369-BCE6-A6EE5298DA5E}"/>
                      </a:ext>
                    </a:extLst>
                  </p:cNvPr>
                  <p:cNvSpPr txBox="1"/>
                  <p:nvPr/>
                </p:nvSpPr>
                <p:spPr>
                  <a:xfrm>
                    <a:off x="8998548" y="2098440"/>
                    <a:ext cx="20088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𝐶</m:t>
                          </m:r>
                        </m:oMath>
                      </m:oMathPara>
                    </a14:m>
                    <a:endParaRPr lang="zh-CN" altLang="en-US" dirty="0">
                      <a:solidFill>
                        <a:srgbClr val="FF0000"/>
                      </a:solidFill>
                    </a:endParaRPr>
                  </a:p>
                </p:txBody>
              </p:sp>
            </mc:Choice>
            <mc:Fallback xmlns="">
              <p:sp>
                <p:nvSpPr>
                  <p:cNvPr id="42" name="文本框 41">
                    <a:extLst>
                      <a:ext uri="{FF2B5EF4-FFF2-40B4-BE49-F238E27FC236}">
                        <a16:creationId xmlns:a16="http://schemas.microsoft.com/office/drawing/2014/main" id="{18DF4511-7C36-4369-BCE6-A6EE5298DA5E}"/>
                      </a:ext>
                    </a:extLst>
                  </p:cNvPr>
                  <p:cNvSpPr txBox="1">
                    <a:spLocks noRot="1" noChangeAspect="1" noMove="1" noResize="1" noEditPoints="1" noAdjustHandles="1" noChangeArrowheads="1" noChangeShapeType="1" noTextEdit="1"/>
                  </p:cNvSpPr>
                  <p:nvPr/>
                </p:nvSpPr>
                <p:spPr>
                  <a:xfrm>
                    <a:off x="8998548" y="2098440"/>
                    <a:ext cx="200889" cy="276999"/>
                  </a:xfrm>
                  <a:prstGeom prst="rect">
                    <a:avLst/>
                  </a:prstGeom>
                  <a:blipFill>
                    <a:blip r:embed="rId19"/>
                    <a:stretch>
                      <a:fillRect l="-27273" r="-24242"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5" name="文本框 44">
                    <a:extLst>
                      <a:ext uri="{FF2B5EF4-FFF2-40B4-BE49-F238E27FC236}">
                        <a16:creationId xmlns:a16="http://schemas.microsoft.com/office/drawing/2014/main" id="{BC8DE8A7-65F8-4275-88C7-0707455BE7A6}"/>
                      </a:ext>
                    </a:extLst>
                  </p:cNvPr>
                  <p:cNvSpPr txBox="1"/>
                  <p:nvPr/>
                </p:nvSpPr>
                <p:spPr>
                  <a:xfrm>
                    <a:off x="8564426" y="3447759"/>
                    <a:ext cx="21140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𝐵</m:t>
                          </m:r>
                        </m:oMath>
                      </m:oMathPara>
                    </a14:m>
                    <a:endParaRPr lang="zh-CN" altLang="en-US" dirty="0">
                      <a:solidFill>
                        <a:srgbClr val="FF0000"/>
                      </a:solidFill>
                    </a:endParaRPr>
                  </a:p>
                </p:txBody>
              </p:sp>
            </mc:Choice>
            <mc:Fallback xmlns="">
              <p:sp>
                <p:nvSpPr>
                  <p:cNvPr id="45" name="文本框 44">
                    <a:extLst>
                      <a:ext uri="{FF2B5EF4-FFF2-40B4-BE49-F238E27FC236}">
                        <a16:creationId xmlns:a16="http://schemas.microsoft.com/office/drawing/2014/main" id="{BC8DE8A7-65F8-4275-88C7-0707455BE7A6}"/>
                      </a:ext>
                    </a:extLst>
                  </p:cNvPr>
                  <p:cNvSpPr txBox="1">
                    <a:spLocks noRot="1" noChangeAspect="1" noMove="1" noResize="1" noEditPoints="1" noAdjustHandles="1" noChangeArrowheads="1" noChangeShapeType="1" noTextEdit="1"/>
                  </p:cNvSpPr>
                  <p:nvPr/>
                </p:nvSpPr>
                <p:spPr>
                  <a:xfrm>
                    <a:off x="8564426" y="3447759"/>
                    <a:ext cx="211404" cy="276999"/>
                  </a:xfrm>
                  <a:prstGeom prst="rect">
                    <a:avLst/>
                  </a:prstGeom>
                  <a:blipFill>
                    <a:blip r:embed="rId20"/>
                    <a:stretch>
                      <a:fillRect l="-28571" r="-20000" b="-6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6" name="文本框 45">
                    <a:extLst>
                      <a:ext uri="{FF2B5EF4-FFF2-40B4-BE49-F238E27FC236}">
                        <a16:creationId xmlns:a16="http://schemas.microsoft.com/office/drawing/2014/main" id="{71E8EE74-1965-4FF8-9320-B3DA4523E74D}"/>
                      </a:ext>
                    </a:extLst>
                  </p:cNvPr>
                  <p:cNvSpPr txBox="1"/>
                  <p:nvPr/>
                </p:nvSpPr>
                <p:spPr>
                  <a:xfrm>
                    <a:off x="10347246" y="3410634"/>
                    <a:ext cx="200889"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solidFill>
                                <a:srgbClr val="FF0000"/>
                              </a:solidFill>
                              <a:latin typeface="Cambria Math" panose="02040503050406030204" pitchFamily="18" charset="0"/>
                            </a:rPr>
                            <m:t>𝐴</m:t>
                          </m:r>
                        </m:oMath>
                      </m:oMathPara>
                    </a14:m>
                    <a:endParaRPr lang="zh-CN" altLang="en-US" dirty="0">
                      <a:solidFill>
                        <a:srgbClr val="FF0000"/>
                      </a:solidFill>
                    </a:endParaRPr>
                  </a:p>
                </p:txBody>
              </p:sp>
            </mc:Choice>
            <mc:Fallback xmlns="">
              <p:sp>
                <p:nvSpPr>
                  <p:cNvPr id="46" name="文本框 45">
                    <a:extLst>
                      <a:ext uri="{FF2B5EF4-FFF2-40B4-BE49-F238E27FC236}">
                        <a16:creationId xmlns:a16="http://schemas.microsoft.com/office/drawing/2014/main" id="{71E8EE74-1965-4FF8-9320-B3DA4523E74D}"/>
                      </a:ext>
                    </a:extLst>
                  </p:cNvPr>
                  <p:cNvSpPr txBox="1">
                    <a:spLocks noRot="1" noChangeAspect="1" noMove="1" noResize="1" noEditPoints="1" noAdjustHandles="1" noChangeArrowheads="1" noChangeShapeType="1" noTextEdit="1"/>
                  </p:cNvSpPr>
                  <p:nvPr/>
                </p:nvSpPr>
                <p:spPr>
                  <a:xfrm>
                    <a:off x="10347246" y="3410634"/>
                    <a:ext cx="200889" cy="276999"/>
                  </a:xfrm>
                  <a:prstGeom prst="rect">
                    <a:avLst/>
                  </a:prstGeom>
                  <a:blipFill>
                    <a:blip r:embed="rId21"/>
                    <a:stretch>
                      <a:fillRect l="-27273" r="-27273"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9" name="文本框 48">
                    <a:extLst>
                      <a:ext uri="{FF2B5EF4-FFF2-40B4-BE49-F238E27FC236}">
                        <a16:creationId xmlns:a16="http://schemas.microsoft.com/office/drawing/2014/main" id="{A016DE75-A579-4A2A-BBF5-8BCC712F835B}"/>
                      </a:ext>
                    </a:extLst>
                  </p:cNvPr>
                  <p:cNvSpPr txBox="1"/>
                  <p:nvPr/>
                </p:nvSpPr>
                <p:spPr>
                  <a:xfrm>
                    <a:off x="8659469" y="2733681"/>
                    <a:ext cx="211042"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sz="2400" b="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𝑎</m:t>
                              </m:r>
                            </m:e>
                          </m:acc>
                        </m:oMath>
                      </m:oMathPara>
                    </a14:m>
                    <a:endParaRPr lang="zh-CN" altLang="en-US" sz="2400" dirty="0">
                      <a:solidFill>
                        <a:srgbClr val="FF0000"/>
                      </a:solidFill>
                    </a:endParaRPr>
                  </a:p>
                </p:txBody>
              </p:sp>
            </mc:Choice>
            <mc:Fallback xmlns="">
              <p:sp>
                <p:nvSpPr>
                  <p:cNvPr id="49" name="文本框 48">
                    <a:extLst>
                      <a:ext uri="{FF2B5EF4-FFF2-40B4-BE49-F238E27FC236}">
                        <a16:creationId xmlns:a16="http://schemas.microsoft.com/office/drawing/2014/main" id="{A016DE75-A579-4A2A-BBF5-8BCC712F835B}"/>
                      </a:ext>
                    </a:extLst>
                  </p:cNvPr>
                  <p:cNvSpPr txBox="1">
                    <a:spLocks noRot="1" noChangeAspect="1" noMove="1" noResize="1" noEditPoints="1" noAdjustHandles="1" noChangeArrowheads="1" noChangeShapeType="1" noTextEdit="1"/>
                  </p:cNvSpPr>
                  <p:nvPr/>
                </p:nvSpPr>
                <p:spPr>
                  <a:xfrm>
                    <a:off x="8659469" y="2733681"/>
                    <a:ext cx="211042" cy="369332"/>
                  </a:xfrm>
                  <a:prstGeom prst="rect">
                    <a:avLst/>
                  </a:prstGeom>
                  <a:blipFill>
                    <a:blip r:embed="rId22"/>
                    <a:stretch>
                      <a:fillRect l="-41176" t="-36066" r="-102941" b="-327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 name="文本框 49">
                    <a:extLst>
                      <a:ext uri="{FF2B5EF4-FFF2-40B4-BE49-F238E27FC236}">
                        <a16:creationId xmlns:a16="http://schemas.microsoft.com/office/drawing/2014/main" id="{7EE7D650-98A2-4110-B4B8-252B356B8768}"/>
                      </a:ext>
                    </a:extLst>
                  </p:cNvPr>
                  <p:cNvSpPr txBox="1"/>
                  <p:nvPr/>
                </p:nvSpPr>
                <p:spPr>
                  <a:xfrm>
                    <a:off x="9843082" y="2597171"/>
                    <a:ext cx="242374" cy="4238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sz="2400" b="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𝑏</m:t>
                              </m:r>
                            </m:e>
                          </m:acc>
                        </m:oMath>
                      </m:oMathPara>
                    </a14:m>
                    <a:endParaRPr lang="zh-CN" altLang="en-US" sz="2400" dirty="0">
                      <a:solidFill>
                        <a:srgbClr val="FF0000"/>
                      </a:solidFill>
                    </a:endParaRPr>
                  </a:p>
                </p:txBody>
              </p:sp>
            </mc:Choice>
            <mc:Fallback xmlns="">
              <p:sp>
                <p:nvSpPr>
                  <p:cNvPr id="50" name="文本框 49">
                    <a:extLst>
                      <a:ext uri="{FF2B5EF4-FFF2-40B4-BE49-F238E27FC236}">
                        <a16:creationId xmlns:a16="http://schemas.microsoft.com/office/drawing/2014/main" id="{7EE7D650-98A2-4110-B4B8-252B356B8768}"/>
                      </a:ext>
                    </a:extLst>
                  </p:cNvPr>
                  <p:cNvSpPr txBox="1">
                    <a:spLocks noRot="1" noChangeAspect="1" noMove="1" noResize="1" noEditPoints="1" noAdjustHandles="1" noChangeArrowheads="1" noChangeShapeType="1" noTextEdit="1"/>
                  </p:cNvSpPr>
                  <p:nvPr/>
                </p:nvSpPr>
                <p:spPr>
                  <a:xfrm>
                    <a:off x="9843082" y="2597171"/>
                    <a:ext cx="242374" cy="423899"/>
                  </a:xfrm>
                  <a:prstGeom prst="rect">
                    <a:avLst/>
                  </a:prstGeom>
                  <a:blipFill>
                    <a:blip r:embed="rId2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2" name="文本框 51">
                    <a:extLst>
                      <a:ext uri="{FF2B5EF4-FFF2-40B4-BE49-F238E27FC236}">
                        <a16:creationId xmlns:a16="http://schemas.microsoft.com/office/drawing/2014/main" id="{88E83E89-B427-48FC-9FCC-242C4F0728B1}"/>
                      </a:ext>
                    </a:extLst>
                  </p:cNvPr>
                  <p:cNvSpPr txBox="1"/>
                  <p:nvPr/>
                </p:nvSpPr>
                <p:spPr>
                  <a:xfrm>
                    <a:off x="9333595" y="3496926"/>
                    <a:ext cx="211042"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zh-CN" altLang="en-US" sz="2400" i="1" smtClean="0">
                                  <a:solidFill>
                                    <a:srgbClr val="FF0000"/>
                                  </a:solidFill>
                                  <a:latin typeface="Cambria Math" panose="02040503050406030204" pitchFamily="18" charset="0"/>
                                </a:rPr>
                              </m:ctrlPr>
                            </m:accPr>
                            <m:e>
                              <m:r>
                                <a:rPr lang="en-US" altLang="zh-CN" sz="2400" b="0" i="1" smtClean="0">
                                  <a:solidFill>
                                    <a:srgbClr val="FF0000"/>
                                  </a:solidFill>
                                  <a:latin typeface="Cambria Math" panose="02040503050406030204" pitchFamily="18" charset="0"/>
                                </a:rPr>
                                <m:t>𝑐</m:t>
                              </m:r>
                            </m:e>
                          </m:acc>
                        </m:oMath>
                      </m:oMathPara>
                    </a14:m>
                    <a:endParaRPr lang="zh-CN" altLang="en-US" sz="2400" dirty="0">
                      <a:solidFill>
                        <a:srgbClr val="FF0000"/>
                      </a:solidFill>
                    </a:endParaRPr>
                  </a:p>
                </p:txBody>
              </p:sp>
            </mc:Choice>
            <mc:Fallback xmlns="">
              <p:sp>
                <p:nvSpPr>
                  <p:cNvPr id="52" name="文本框 51">
                    <a:extLst>
                      <a:ext uri="{FF2B5EF4-FFF2-40B4-BE49-F238E27FC236}">
                        <a16:creationId xmlns:a16="http://schemas.microsoft.com/office/drawing/2014/main" id="{88E83E89-B427-48FC-9FCC-242C4F0728B1}"/>
                      </a:ext>
                    </a:extLst>
                  </p:cNvPr>
                  <p:cNvSpPr txBox="1">
                    <a:spLocks noRot="1" noChangeAspect="1" noMove="1" noResize="1" noEditPoints="1" noAdjustHandles="1" noChangeArrowheads="1" noChangeShapeType="1" noTextEdit="1"/>
                  </p:cNvSpPr>
                  <p:nvPr/>
                </p:nvSpPr>
                <p:spPr>
                  <a:xfrm>
                    <a:off x="9333595" y="3496926"/>
                    <a:ext cx="211042" cy="369332"/>
                  </a:xfrm>
                  <a:prstGeom prst="rect">
                    <a:avLst/>
                  </a:prstGeom>
                  <a:blipFill>
                    <a:blip r:embed="rId24"/>
                    <a:stretch>
                      <a:fillRect l="-31429" t="-38333" r="-105714" b="-3333"/>
                    </a:stretch>
                  </a:blipFill>
                </p:spPr>
                <p:txBody>
                  <a:bodyPr/>
                  <a:lstStyle/>
                  <a:p>
                    <a:r>
                      <a:rPr lang="zh-CN" altLang="en-US">
                        <a:noFill/>
                      </a:rPr>
                      <a:t> </a:t>
                    </a:r>
                  </a:p>
                </p:txBody>
              </p:sp>
            </mc:Fallback>
          </mc:AlternateContent>
        </p:grpSp>
      </p:grpSp>
      <p:pic>
        <p:nvPicPr>
          <p:cNvPr id="53" name="图片 52" descr="图片包含 物体, 游戏机, 钟表&#10;&#10;描述已自动生成">
            <a:extLst>
              <a:ext uri="{FF2B5EF4-FFF2-40B4-BE49-F238E27FC236}">
                <a16:creationId xmlns:a16="http://schemas.microsoft.com/office/drawing/2014/main" id="{F66654D3-45DF-45AC-940C-1CE9CA8DD550}"/>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mc:AlternateContent xmlns:mc="http://schemas.openxmlformats.org/markup-compatibility/2006">
        <mc:Choice xmlns:a14="http://schemas.microsoft.com/office/drawing/2010/main" Requires="a14">
          <p:sp>
            <p:nvSpPr>
              <p:cNvPr id="54" name="TextBox 97">
                <a:extLst>
                  <a:ext uri="{FF2B5EF4-FFF2-40B4-BE49-F238E27FC236}">
                    <a16:creationId xmlns:a16="http://schemas.microsoft.com/office/drawing/2014/main" id="{B6021E6C-98DC-432B-ABA3-86A8C0DFA93B}"/>
                  </a:ext>
                </a:extLst>
              </p:cNvPr>
              <p:cNvSpPr txBox="1"/>
              <p:nvPr/>
            </p:nvSpPr>
            <p:spPr>
              <a:xfrm>
                <a:off x="1399336" y="4776877"/>
                <a:ext cx="7863588" cy="586892"/>
              </a:xfrm>
              <a:prstGeom prst="rect">
                <a:avLst/>
              </a:prstGeom>
              <a:noFill/>
            </p:spPr>
            <p:txBody>
              <a:bodyPr wrap="square" rtlCol="0">
                <a:spAutoFit/>
              </a:bodyPr>
              <a:lstStyle/>
              <a:p>
                <a:r>
                  <a:rPr lang="zh-CN" altLang="en-US" sz="2800" dirty="0">
                    <a:solidFill>
                      <a:srgbClr val="00B0F0"/>
                    </a:solidFill>
                    <a:latin typeface="华文行楷" panose="02010800040101010101" pitchFamily="2" charset="-122"/>
                    <a:ea typeface="华文行楷" panose="02010800040101010101" pitchFamily="2" charset="-122"/>
                  </a:rPr>
                  <a:t>思考</a:t>
                </a:r>
                <a:r>
                  <a:rPr lang="en-US" altLang="zh-CN" sz="2800" dirty="0">
                    <a:solidFill>
                      <a:srgbClr val="00B0F0"/>
                    </a:solidFill>
                    <a:latin typeface="华文行楷" panose="02010800040101010101" pitchFamily="2" charset="-122"/>
                    <a:ea typeface="华文行楷" panose="02010800040101010101" pitchFamily="2" charset="-122"/>
                  </a:rPr>
                  <a:t>:</a:t>
                </a:r>
                <a:r>
                  <a:rPr lang="zh-CN" altLang="en-US" sz="2800" dirty="0">
                    <a:solidFill>
                      <a:schemeClr val="tx1"/>
                    </a:solidFill>
                    <a:latin typeface="宋体" panose="02010600030101010101" pitchFamily="2" charset="-122"/>
                    <a:ea typeface="宋体" panose="02010600030101010101" pitchFamily="2" charset="-122"/>
                  </a:rPr>
                  <a:t>若</a:t>
                </a:r>
                <a14:m>
                  <m:oMath xmlns:m="http://schemas.openxmlformats.org/officeDocument/2006/math">
                    <m:r>
                      <a:rPr lang="zh-CN" altLang="en-US" sz="2800" i="1" smtClean="0">
                        <a:solidFill>
                          <a:schemeClr val="tx1"/>
                        </a:solidFill>
                        <a:latin typeface="Cambria Math" panose="02040503050406030204" pitchFamily="18" charset="0"/>
                        <a:ea typeface="华文行楷" pitchFamily="2" charset="-122"/>
                      </a:rPr>
                      <m:t>∆</m:t>
                    </m:r>
                    <m:r>
                      <a:rPr lang="en-US" altLang="zh-CN" sz="2800" b="0" i="1" smtClean="0">
                        <a:solidFill>
                          <a:schemeClr val="tx1"/>
                        </a:solidFill>
                        <a:latin typeface="Cambria Math" panose="02040503050406030204" pitchFamily="18" charset="0"/>
                        <a:ea typeface="华文行楷" pitchFamily="2" charset="-122"/>
                      </a:rPr>
                      <m:t>𝐴𝐵𝐶</m:t>
                    </m:r>
                  </m:oMath>
                </a14:m>
                <a:r>
                  <a:rPr lang="zh-CN" altLang="en-US" sz="2800" dirty="0">
                    <a:solidFill>
                      <a:schemeClr val="tx1"/>
                    </a:solidFill>
                    <a:latin typeface="宋体" panose="02010600030101010101" pitchFamily="2" charset="-122"/>
                    <a:ea typeface="宋体" panose="02010600030101010101" pitchFamily="2" charset="-122"/>
                  </a:rPr>
                  <a:t>为任意三角形</a:t>
                </a:r>
                <a:r>
                  <a:rPr lang="en-US" altLang="zh-CN" sz="2800" dirty="0">
                    <a:solidFill>
                      <a:schemeClr val="tx1"/>
                    </a:solidFill>
                    <a:latin typeface="宋体" panose="02010600030101010101" pitchFamily="2" charset="-122"/>
                    <a:ea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rPr>
                  <a:t>已知角</a:t>
                </a:r>
                <a14:m>
                  <m:oMath xmlns:m="http://schemas.openxmlformats.org/officeDocument/2006/math">
                    <m:r>
                      <a:rPr lang="en-US" altLang="zh-CN" sz="2800" b="0" i="1" smtClean="0">
                        <a:solidFill>
                          <a:schemeClr val="tx1"/>
                        </a:solidFill>
                        <a:latin typeface="Cambria Math" panose="02040503050406030204" pitchFamily="18" charset="0"/>
                        <a:ea typeface="华文行楷" pitchFamily="2" charset="-122"/>
                      </a:rPr>
                      <m:t>𝐴</m:t>
                    </m:r>
                    <m:r>
                      <a:rPr lang="en-US" altLang="zh-CN" sz="2800" b="0" i="1" smtClean="0">
                        <a:solidFill>
                          <a:schemeClr val="tx1"/>
                        </a:solidFill>
                        <a:latin typeface="Cambria Math" panose="02040503050406030204" pitchFamily="18" charset="0"/>
                        <a:ea typeface="华文行楷" pitchFamily="2" charset="-122"/>
                      </a:rPr>
                      <m:t>,</m:t>
                    </m:r>
                    <m:acc>
                      <m:accPr>
                        <m:chr m:val="⃗"/>
                        <m:ctrlPr>
                          <a:rPr lang="en-US" altLang="zh-CN" sz="2800" b="0" i="1" smtClean="0">
                            <a:solidFill>
                              <a:schemeClr val="tx1"/>
                            </a:solidFill>
                            <a:latin typeface="Cambria Math" panose="02040503050406030204" pitchFamily="18" charset="0"/>
                            <a:ea typeface="华文行楷" pitchFamily="2" charset="-122"/>
                          </a:rPr>
                        </m:ctrlPr>
                      </m:accPr>
                      <m:e>
                        <m:r>
                          <a:rPr lang="en-US" altLang="zh-CN" sz="2800" b="0" i="1" smtClean="0">
                            <a:solidFill>
                              <a:schemeClr val="tx1"/>
                            </a:solidFill>
                            <a:latin typeface="Cambria Math" panose="02040503050406030204" pitchFamily="18" charset="0"/>
                            <a:ea typeface="华文行楷" pitchFamily="2" charset="-122"/>
                          </a:rPr>
                          <m:t>𝑐</m:t>
                        </m:r>
                      </m:e>
                    </m:acc>
                    <m:r>
                      <a:rPr lang="en-US" altLang="zh-CN" sz="2800" b="0" i="1" smtClean="0">
                        <a:solidFill>
                          <a:schemeClr val="tx1"/>
                        </a:solidFill>
                        <a:latin typeface="Cambria Math" panose="02040503050406030204" pitchFamily="18" charset="0"/>
                        <a:ea typeface="华文行楷" pitchFamily="2" charset="-122"/>
                      </a:rPr>
                      <m:t>,</m:t>
                    </m:r>
                    <m:acc>
                      <m:accPr>
                        <m:chr m:val="⃗"/>
                        <m:ctrlPr>
                          <a:rPr lang="en-US" altLang="zh-CN" sz="2800" b="0" i="1" smtClean="0">
                            <a:solidFill>
                              <a:schemeClr val="tx1"/>
                            </a:solidFill>
                            <a:latin typeface="Cambria Math" panose="02040503050406030204" pitchFamily="18" charset="0"/>
                            <a:ea typeface="华文行楷" pitchFamily="2" charset="-122"/>
                          </a:rPr>
                        </m:ctrlPr>
                      </m:accPr>
                      <m:e>
                        <m:r>
                          <a:rPr lang="en-US" altLang="zh-CN" sz="2800" b="0" i="1" smtClean="0">
                            <a:solidFill>
                              <a:schemeClr val="tx1"/>
                            </a:solidFill>
                            <a:latin typeface="Cambria Math" panose="02040503050406030204" pitchFamily="18" charset="0"/>
                            <a:ea typeface="华文行楷" pitchFamily="2" charset="-122"/>
                          </a:rPr>
                          <m:t>𝑏</m:t>
                        </m:r>
                      </m:e>
                    </m:acc>
                  </m:oMath>
                </a14:m>
                <a:r>
                  <a:rPr lang="en-US" altLang="zh-CN" sz="2800" dirty="0">
                    <a:solidFill>
                      <a:schemeClr val="tx1"/>
                    </a:solidFill>
                    <a:latin typeface="宋体" panose="02010600030101010101" pitchFamily="2" charset="-122"/>
                    <a:ea typeface="宋体" panose="02010600030101010101" pitchFamily="2" charset="-122"/>
                  </a:rPr>
                  <a:t>,</a:t>
                </a:r>
                <a:r>
                  <a:rPr lang="zh-CN" altLang="en-US" sz="2800" dirty="0">
                    <a:solidFill>
                      <a:schemeClr val="tx1"/>
                    </a:solidFill>
                    <a:latin typeface="宋体" panose="02010600030101010101" pitchFamily="2" charset="-122"/>
                    <a:ea typeface="宋体" panose="02010600030101010101" pitchFamily="2" charset="-122"/>
                  </a:rPr>
                  <a:t>求边</a:t>
                </a:r>
                <a14:m>
                  <m:oMath xmlns:m="http://schemas.openxmlformats.org/officeDocument/2006/math">
                    <m:r>
                      <a:rPr lang="en-US" altLang="zh-CN" sz="2800" b="0" i="1" smtClean="0">
                        <a:solidFill>
                          <a:schemeClr val="tx1"/>
                        </a:solidFill>
                        <a:latin typeface="Cambria Math" panose="02040503050406030204" pitchFamily="18" charset="0"/>
                        <a:ea typeface="宋体" panose="02010600030101010101" pitchFamily="2" charset="-122"/>
                      </a:rPr>
                      <m:t>𝑎</m:t>
                    </m:r>
                  </m:oMath>
                </a14:m>
                <a:r>
                  <a:rPr lang="en-US" altLang="zh-CN" sz="2800" dirty="0">
                    <a:solidFill>
                      <a:schemeClr val="tx1"/>
                    </a:solidFill>
                    <a:latin typeface="宋体" panose="02010600030101010101" pitchFamily="2" charset="-122"/>
                    <a:ea typeface="宋体" panose="02010600030101010101" pitchFamily="2" charset="-122"/>
                  </a:rPr>
                  <a:t>?</a:t>
                </a:r>
                <a:endParaRPr lang="zh-CN" altLang="en-US" sz="2800" dirty="0">
                  <a:solidFill>
                    <a:schemeClr val="tx1"/>
                  </a:solidFill>
                  <a:latin typeface="宋体" panose="02010600030101010101" pitchFamily="2" charset="-122"/>
                  <a:ea typeface="宋体" panose="02010600030101010101" pitchFamily="2" charset="-122"/>
                </a:endParaRPr>
              </a:p>
            </p:txBody>
          </p:sp>
        </mc:Choice>
        <mc:Fallback>
          <p:sp>
            <p:nvSpPr>
              <p:cNvPr id="54" name="TextBox 97">
                <a:extLst>
                  <a:ext uri="{FF2B5EF4-FFF2-40B4-BE49-F238E27FC236}">
                    <a16:creationId xmlns:a16="http://schemas.microsoft.com/office/drawing/2014/main" id="{B6021E6C-98DC-432B-ABA3-86A8C0DFA93B}"/>
                  </a:ext>
                </a:extLst>
              </p:cNvPr>
              <p:cNvSpPr txBox="1">
                <a:spLocks noRot="1" noChangeAspect="1" noMove="1" noResize="1" noEditPoints="1" noAdjustHandles="1" noChangeArrowheads="1" noChangeShapeType="1" noTextEdit="1"/>
              </p:cNvSpPr>
              <p:nvPr/>
            </p:nvSpPr>
            <p:spPr>
              <a:xfrm>
                <a:off x="1399336" y="4776877"/>
                <a:ext cx="7863588" cy="586892"/>
              </a:xfrm>
              <a:prstGeom prst="rect">
                <a:avLst/>
              </a:prstGeom>
              <a:blipFill>
                <a:blip r:embed="rId26"/>
                <a:stretch>
                  <a:fillRect l="-1628" t="-9375" r="-155" b="-30208"/>
                </a:stretch>
              </a:blipFill>
            </p:spPr>
            <p:txBody>
              <a:bodyPr/>
              <a:lstStyle/>
              <a:p>
                <a:r>
                  <a:rPr lang="zh-CN" altLang="en-US">
                    <a:noFill/>
                  </a:rPr>
                  <a:t> </a:t>
                </a:r>
              </a:p>
            </p:txBody>
          </p:sp>
        </mc:Fallback>
      </mc:AlternateContent>
      <p:grpSp>
        <p:nvGrpSpPr>
          <p:cNvPr id="4" name="组合 3">
            <a:extLst>
              <a:ext uri="{FF2B5EF4-FFF2-40B4-BE49-F238E27FC236}">
                <a16:creationId xmlns:a16="http://schemas.microsoft.com/office/drawing/2014/main" id="{19316A92-653E-4251-9579-863051A70D3C}"/>
              </a:ext>
            </a:extLst>
          </p:cNvPr>
          <p:cNvGrpSpPr/>
          <p:nvPr/>
        </p:nvGrpSpPr>
        <p:grpSpPr>
          <a:xfrm>
            <a:off x="1469183" y="5938683"/>
            <a:ext cx="5806397" cy="523220"/>
            <a:chOff x="1469183" y="5938683"/>
            <a:chExt cx="5806397" cy="523220"/>
          </a:xfrm>
        </p:grpSpPr>
        <mc:AlternateContent xmlns:mc="http://schemas.openxmlformats.org/markup-compatibility/2006">
          <mc:Choice xmlns:a14="http://schemas.microsoft.com/office/drawing/2010/main" Requires="a14">
            <p:sp>
              <p:nvSpPr>
                <p:cNvPr id="57" name="文本框 56">
                  <a:extLst>
                    <a:ext uri="{FF2B5EF4-FFF2-40B4-BE49-F238E27FC236}">
                      <a16:creationId xmlns:a16="http://schemas.microsoft.com/office/drawing/2014/main" id="{59EDAB6D-19EC-421C-B8B8-0683E7780E61}"/>
                    </a:ext>
                  </a:extLst>
                </p:cNvPr>
                <p:cNvSpPr txBox="1"/>
                <p:nvPr/>
              </p:nvSpPr>
              <p:spPr>
                <a:xfrm>
                  <a:off x="3352968" y="6023421"/>
                  <a:ext cx="3922612"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𝑏</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𝑎</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𝑐</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−2</m:t>
                        </m:r>
                        <m:r>
                          <a:rPr lang="en-US" altLang="zh-CN" sz="2800" b="0" i="1" smtClean="0">
                            <a:solidFill>
                              <a:schemeClr val="tx1"/>
                            </a:solidFill>
                            <a:latin typeface="Cambria Math" panose="02040503050406030204" pitchFamily="18" charset="0"/>
                          </a:rPr>
                          <m:t>𝑎𝑐</m:t>
                        </m:r>
                        <m:r>
                          <a:rPr lang="en-US" altLang="zh-CN" sz="2800" b="0" i="1" smtClean="0">
                            <a:solidFill>
                              <a:schemeClr val="tx1"/>
                            </a:solidFill>
                            <a:latin typeface="Cambria Math" panose="02040503050406030204" pitchFamily="18" charset="0"/>
                          </a:rPr>
                          <m:t> </m:t>
                        </m:r>
                        <m:r>
                          <a:rPr lang="en-US" altLang="zh-CN" sz="2800" b="0" i="1" smtClean="0">
                            <a:solidFill>
                              <a:schemeClr val="tx1"/>
                            </a:solidFill>
                            <a:latin typeface="Cambria Math" panose="02040503050406030204" pitchFamily="18" charset="0"/>
                          </a:rPr>
                          <m:t>𝑐𝑜𝑠𝐵</m:t>
                        </m:r>
                      </m:oMath>
                    </m:oMathPara>
                  </a14:m>
                  <a:endParaRPr lang="zh-CN" altLang="en-US" sz="2800" dirty="0"/>
                </a:p>
              </p:txBody>
            </p:sp>
          </mc:Choice>
          <mc:Fallback>
            <p:sp>
              <p:nvSpPr>
                <p:cNvPr id="57" name="文本框 56">
                  <a:extLst>
                    <a:ext uri="{FF2B5EF4-FFF2-40B4-BE49-F238E27FC236}">
                      <a16:creationId xmlns:a16="http://schemas.microsoft.com/office/drawing/2014/main" id="{59EDAB6D-19EC-421C-B8B8-0683E7780E61}"/>
                    </a:ext>
                  </a:extLst>
                </p:cNvPr>
                <p:cNvSpPr txBox="1">
                  <a:spLocks noRot="1" noChangeAspect="1" noMove="1" noResize="1" noEditPoints="1" noAdjustHandles="1" noChangeArrowheads="1" noChangeShapeType="1" noTextEdit="1"/>
                </p:cNvSpPr>
                <p:nvPr/>
              </p:nvSpPr>
              <p:spPr>
                <a:xfrm>
                  <a:off x="3352968" y="6023421"/>
                  <a:ext cx="3922612" cy="430887"/>
                </a:xfrm>
                <a:prstGeom prst="rect">
                  <a:avLst/>
                </a:prstGeom>
                <a:blipFill>
                  <a:blip r:embed="rId27"/>
                  <a:stretch>
                    <a:fillRect/>
                  </a:stretch>
                </a:blipFill>
              </p:spPr>
              <p:txBody>
                <a:bodyPr/>
                <a:lstStyle/>
                <a:p>
                  <a:r>
                    <a:rPr lang="zh-CN" altLang="en-US">
                      <a:noFill/>
                    </a:rPr>
                    <a:t> </a:t>
                  </a:r>
                </a:p>
              </p:txBody>
            </p:sp>
          </mc:Fallback>
        </mc:AlternateContent>
        <p:sp>
          <p:nvSpPr>
            <p:cNvPr id="55" name="TextBox 97">
              <a:extLst>
                <a:ext uri="{FF2B5EF4-FFF2-40B4-BE49-F238E27FC236}">
                  <a16:creationId xmlns:a16="http://schemas.microsoft.com/office/drawing/2014/main" id="{56B42A7B-2DA1-47AF-B8C1-8FF5F72670C9}"/>
                </a:ext>
              </a:extLst>
            </p:cNvPr>
            <p:cNvSpPr txBox="1"/>
            <p:nvPr/>
          </p:nvSpPr>
          <p:spPr>
            <a:xfrm>
              <a:off x="1469183" y="5938683"/>
              <a:ext cx="1623825" cy="523220"/>
            </a:xfrm>
            <a:prstGeom prst="rect">
              <a:avLst/>
            </a:prstGeom>
            <a:noFill/>
          </p:spPr>
          <p:txBody>
            <a:bodyPr wrap="square" rtlCol="0">
              <a:spAutoFit/>
            </a:bodyPr>
            <a:lstStyle/>
            <a:p>
              <a:r>
                <a:rPr lang="zh-CN" altLang="en-US" sz="2800" dirty="0">
                  <a:solidFill>
                    <a:schemeClr val="tx1"/>
                  </a:solidFill>
                  <a:latin typeface="宋体" panose="02010600030101010101" pitchFamily="2" charset="-122"/>
                  <a:ea typeface="宋体" panose="02010600030101010101" pitchFamily="2" charset="-122"/>
                </a:rPr>
                <a:t>类似有</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45"/>
                                        </p:tgtEl>
                                        <p:attrNameLst>
                                          <p:attrName>style.visibility</p:attrName>
                                        </p:attrNameLst>
                                      </p:cBhvr>
                                      <p:to>
                                        <p:strVal val="visible"/>
                                      </p:to>
                                    </p:set>
                                    <p:anim calcmode="lin" valueType="num">
                                      <p:cBhvr additive="base">
                                        <p:cTn id="13" dur="500" fill="hold"/>
                                        <p:tgtEl>
                                          <p:spTgt spid="2245"/>
                                        </p:tgtEl>
                                        <p:attrNameLst>
                                          <p:attrName>ppt_x</p:attrName>
                                        </p:attrNameLst>
                                      </p:cBhvr>
                                      <p:tavLst>
                                        <p:tav tm="0">
                                          <p:val>
                                            <p:strVal val="#ppt_x"/>
                                          </p:val>
                                        </p:tav>
                                        <p:tav tm="100000">
                                          <p:val>
                                            <p:strVal val="#ppt_x"/>
                                          </p:val>
                                        </p:tav>
                                      </p:tavLst>
                                    </p:anim>
                                    <p:anim calcmode="lin" valueType="num">
                                      <p:cBhvr additive="base">
                                        <p:cTn id="14" dur="500" fill="hold"/>
                                        <p:tgtEl>
                                          <p:spTgt spid="224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4"/>
                                        </p:tgtEl>
                                        <p:attrNameLst>
                                          <p:attrName>style.visibility</p:attrName>
                                        </p:attrNameLst>
                                      </p:cBhvr>
                                      <p:to>
                                        <p:strVal val="visible"/>
                                      </p:to>
                                    </p:set>
                                    <p:anim calcmode="lin" valueType="num">
                                      <p:cBhvr additive="base">
                                        <p:cTn id="19" dur="500" fill="hold"/>
                                        <p:tgtEl>
                                          <p:spTgt spid="44"/>
                                        </p:tgtEl>
                                        <p:attrNameLst>
                                          <p:attrName>ppt_x</p:attrName>
                                        </p:attrNameLst>
                                      </p:cBhvr>
                                      <p:tavLst>
                                        <p:tav tm="0">
                                          <p:val>
                                            <p:strVal val="#ppt_x"/>
                                          </p:val>
                                        </p:tav>
                                        <p:tav tm="100000">
                                          <p:val>
                                            <p:strVal val="#ppt_x"/>
                                          </p:val>
                                        </p:tav>
                                      </p:tavLst>
                                    </p:anim>
                                    <p:anim calcmode="lin" valueType="num">
                                      <p:cBhvr additive="base">
                                        <p:cTn id="2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20"/>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243"/>
                                        </p:tgtEl>
                                        <p:attrNameLst>
                                          <p:attrName>style.visibility</p:attrName>
                                        </p:attrNameLst>
                                      </p:cBhvr>
                                      <p:to>
                                        <p:strVal val="visible"/>
                                      </p:to>
                                    </p:set>
                                    <p:anim calcmode="lin" valueType="num">
                                      <p:cBhvr additive="base">
                                        <p:cTn id="41" dur="500" fill="hold"/>
                                        <p:tgtEl>
                                          <p:spTgt spid="2243"/>
                                        </p:tgtEl>
                                        <p:attrNameLst>
                                          <p:attrName>ppt_x</p:attrName>
                                        </p:attrNameLst>
                                      </p:cBhvr>
                                      <p:tavLst>
                                        <p:tav tm="0">
                                          <p:val>
                                            <p:strVal val="#ppt_x"/>
                                          </p:val>
                                        </p:tav>
                                        <p:tav tm="100000">
                                          <p:val>
                                            <p:strVal val="#ppt_x"/>
                                          </p:val>
                                        </p:tav>
                                      </p:tavLst>
                                    </p:anim>
                                    <p:anim calcmode="lin" valueType="num">
                                      <p:cBhvr additive="base">
                                        <p:cTn id="42" dur="500" fill="hold"/>
                                        <p:tgtEl>
                                          <p:spTgt spid="224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anim calcmode="lin" valueType="num">
                                      <p:cBhvr additive="base">
                                        <p:cTn id="47" dur="500" fill="hold"/>
                                        <p:tgtEl>
                                          <p:spTgt spid="54"/>
                                        </p:tgtEl>
                                        <p:attrNameLst>
                                          <p:attrName>ppt_x</p:attrName>
                                        </p:attrNameLst>
                                      </p:cBhvr>
                                      <p:tavLst>
                                        <p:tav tm="0">
                                          <p:val>
                                            <p:strVal val="#ppt_x"/>
                                          </p:val>
                                        </p:tav>
                                        <p:tav tm="100000">
                                          <p:val>
                                            <p:strVal val="#ppt_x"/>
                                          </p:val>
                                        </p:tav>
                                      </p:tavLst>
                                    </p:anim>
                                    <p:anim calcmode="lin" valueType="num">
                                      <p:cBhvr additive="base">
                                        <p:cTn id="4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6"/>
                                        </p:tgtEl>
                                        <p:attrNameLst>
                                          <p:attrName>style.visibility</p:attrName>
                                        </p:attrNameLst>
                                      </p:cBhvr>
                                      <p:to>
                                        <p:strVal val="visible"/>
                                      </p:to>
                                    </p:set>
                                    <p:anim calcmode="lin" valueType="num">
                                      <p:cBhvr additive="base">
                                        <p:cTn id="53" dur="500" fill="hold"/>
                                        <p:tgtEl>
                                          <p:spTgt spid="56"/>
                                        </p:tgtEl>
                                        <p:attrNameLst>
                                          <p:attrName>ppt_x</p:attrName>
                                        </p:attrNameLst>
                                      </p:cBhvr>
                                      <p:tavLst>
                                        <p:tav tm="0">
                                          <p:val>
                                            <p:strVal val="#ppt_x"/>
                                          </p:val>
                                        </p:tav>
                                        <p:tav tm="100000">
                                          <p:val>
                                            <p:strVal val="#ppt_x"/>
                                          </p:val>
                                        </p:tav>
                                      </p:tavLst>
                                    </p:anim>
                                    <p:anim calcmode="lin" valueType="num">
                                      <p:cBhvr additive="base">
                                        <p:cTn id="54"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ppt_x"/>
                                          </p:val>
                                        </p:tav>
                                        <p:tav tm="100000">
                                          <p:val>
                                            <p:strVal val="#ppt_x"/>
                                          </p:val>
                                        </p:tav>
                                      </p:tavLst>
                                    </p:anim>
                                    <p:anim calcmode="lin" valueType="num">
                                      <p:cBhvr additive="base">
                                        <p:cTn id="6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44" grpId="0"/>
      <p:bldP spid="2243" grpId="0" animBg="1"/>
      <p:bldP spid="56" grpId="0" animBg="1"/>
      <p:bldP spid="2245" grpId="0"/>
      <p:bldP spid="5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74"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6" name="TextBox 15"/>
          <p:cNvSpPr txBox="1"/>
          <p:nvPr/>
        </p:nvSpPr>
        <p:spPr>
          <a:xfrm>
            <a:off x="1079285" y="1275351"/>
            <a:ext cx="8875274" cy="830997"/>
          </a:xfrm>
          <a:prstGeom prst="rect">
            <a:avLst/>
          </a:prstGeom>
          <a:noFill/>
        </p:spPr>
        <p:txBody>
          <a:bodyPr wrap="square" rtlCol="0">
            <a:spAutoFit/>
          </a:bodyPr>
          <a:lstStyle/>
          <a:p>
            <a:r>
              <a:rPr lang="zh-CN" altLang="en-US" sz="2400" b="1" dirty="0">
                <a:solidFill>
                  <a:srgbClr val="00B0F0"/>
                </a:solidFill>
                <a:latin typeface="宋体" panose="02010600030101010101" pitchFamily="2" charset="-122"/>
                <a:ea typeface="宋体" panose="02010600030101010101" pitchFamily="2" charset="-122"/>
                <a:cs typeface="Times New Roman" panose="02020603050405020304" pitchFamily="18" charset="0"/>
              </a:rPr>
              <a:t>余弦定理</a:t>
            </a:r>
            <a:r>
              <a:rPr lang="en-US" altLang="zh-CN" sz="2400" dirty="0">
                <a:solidFill>
                  <a:prstClr val="black"/>
                </a:solidFill>
                <a:latin typeface="宋体" panose="02010600030101010101" pitchFamily="2" charset="-122"/>
                <a:ea typeface="宋体" panose="02010600030101010101" pitchFamily="2" charset="-122"/>
                <a:cs typeface="Times New Roman" panose="02020603050405020304" pitchFamily="18" charset="0"/>
              </a:rPr>
              <a:t>:</a:t>
            </a:r>
            <a:r>
              <a:rPr lang="zh-CN" altLang="en-US" sz="2400" dirty="0">
                <a:solidFill>
                  <a:prstClr val="black"/>
                </a:solidFill>
                <a:latin typeface="宋体" panose="02010600030101010101" pitchFamily="2" charset="-122"/>
                <a:ea typeface="宋体" panose="02010600030101010101" pitchFamily="2" charset="-122"/>
                <a:cs typeface="Times New Roman" panose="02020603050405020304" pitchFamily="18" charset="0"/>
              </a:rPr>
              <a:t> 三角形任何一边的平方等于其他两边平方的和减去这两边与它们夹角的余弦的积的两倍</a:t>
            </a:r>
            <a:r>
              <a:rPr lang="en-US" altLang="zh-CN" sz="2400" dirty="0">
                <a:solidFill>
                  <a:prstClr val="black"/>
                </a:solidFill>
                <a:latin typeface="宋体" panose="02010600030101010101" pitchFamily="2" charset="-122"/>
                <a:ea typeface="宋体" panose="02010600030101010101" pitchFamily="2" charset="-122"/>
                <a:cs typeface="Times New Roman" panose="02020603050405020304" pitchFamily="18" charset="0"/>
              </a:rPr>
              <a:t>.</a:t>
            </a:r>
            <a:endParaRPr lang="zh-CN" altLang="en-US" sz="2400" dirty="0">
              <a:solidFill>
                <a:prstClr val="black"/>
              </a:solidFill>
              <a:latin typeface="宋体" panose="02010600030101010101" pitchFamily="2" charset="-122"/>
              <a:ea typeface="宋体" panose="02010600030101010101" pitchFamily="2" charset="-122"/>
              <a:cs typeface="Times New Roman" panose="02020603050405020304" pitchFamily="18" charset="0"/>
            </a:endParaRPr>
          </a:p>
        </p:txBody>
      </p:sp>
      <p:grpSp>
        <p:nvGrpSpPr>
          <p:cNvPr id="24" name="组合 23">
            <a:extLst>
              <a:ext uri="{FF2B5EF4-FFF2-40B4-BE49-F238E27FC236}">
                <a16:creationId xmlns:a16="http://schemas.microsoft.com/office/drawing/2014/main" id="{DAD7126A-9944-41BD-8876-DBA01AE5080D}"/>
              </a:ext>
            </a:extLst>
          </p:cNvPr>
          <p:cNvGrpSpPr/>
          <p:nvPr/>
        </p:nvGrpSpPr>
        <p:grpSpPr>
          <a:xfrm>
            <a:off x="3060056" y="2276068"/>
            <a:ext cx="3888062" cy="1693018"/>
            <a:chOff x="3551485" y="3765747"/>
            <a:chExt cx="3933256" cy="1448391"/>
          </a:xfrm>
        </p:grpSpPr>
        <mc:AlternateContent xmlns:mc="http://schemas.openxmlformats.org/markup-compatibility/2006" xmlns:a14="http://schemas.microsoft.com/office/drawing/2010/main">
          <mc:Choice Requires="a14">
            <p:sp>
              <p:nvSpPr>
                <p:cNvPr id="25" name="文本框 24">
                  <a:extLst>
                    <a:ext uri="{FF2B5EF4-FFF2-40B4-BE49-F238E27FC236}">
                      <a16:creationId xmlns:a16="http://schemas.microsoft.com/office/drawing/2014/main" id="{21FEB37B-BD28-485A-AEA3-4DE8EDB1C9FD}"/>
                    </a:ext>
                  </a:extLst>
                </p:cNvPr>
                <p:cNvSpPr txBox="1"/>
                <p:nvPr/>
              </p:nvSpPr>
              <p:spPr>
                <a:xfrm>
                  <a:off x="3551485" y="4783251"/>
                  <a:ext cx="3933256"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𝑎𝑏</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𝑐𝑜𝑠𝐶</m:t>
                        </m:r>
                      </m:oMath>
                    </m:oMathPara>
                  </a14:m>
                  <a:endParaRPr lang="zh-CN" altLang="en-US" sz="2800" dirty="0"/>
                </a:p>
              </p:txBody>
            </p:sp>
          </mc:Choice>
          <mc:Fallback xmlns="">
            <p:sp>
              <p:nvSpPr>
                <p:cNvPr id="25" name="文本框 24">
                  <a:extLst>
                    <a:ext uri="{FF2B5EF4-FFF2-40B4-BE49-F238E27FC236}">
                      <a16:creationId xmlns:a16="http://schemas.microsoft.com/office/drawing/2014/main" id="{21FEB37B-BD28-485A-AEA3-4DE8EDB1C9FD}"/>
                    </a:ext>
                  </a:extLst>
                </p:cNvPr>
                <p:cNvSpPr txBox="1">
                  <a:spLocks noRot="1" noChangeAspect="1" noMove="1" noResize="1" noEditPoints="1" noAdjustHandles="1" noChangeArrowheads="1" noChangeShapeType="1" noTextEdit="1"/>
                </p:cNvSpPr>
                <p:nvPr/>
              </p:nvSpPr>
              <p:spPr>
                <a:xfrm>
                  <a:off x="3551485" y="4783251"/>
                  <a:ext cx="3933256" cy="430887"/>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文本框 25">
                  <a:extLst>
                    <a:ext uri="{FF2B5EF4-FFF2-40B4-BE49-F238E27FC236}">
                      <a16:creationId xmlns:a16="http://schemas.microsoft.com/office/drawing/2014/main" id="{EA67BF02-DE5B-42D3-B3A0-791C5A62A015}"/>
                    </a:ext>
                  </a:extLst>
                </p:cNvPr>
                <p:cNvSpPr txBox="1"/>
                <p:nvPr/>
              </p:nvSpPr>
              <p:spPr>
                <a:xfrm>
                  <a:off x="3582647" y="3765747"/>
                  <a:ext cx="3902094"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𝑏𝑐</m:t>
                        </m:r>
                        <m:r>
                          <a:rPr lang="en-US" altLang="zh-CN" sz="2800" b="0" i="1" smtClean="0">
                            <a:latin typeface="Cambria Math" panose="02040503050406030204" pitchFamily="18" charset="0"/>
                          </a:rPr>
                          <m:t> </m:t>
                        </m:r>
                        <m:r>
                          <a:rPr lang="en-US" altLang="zh-CN" sz="2800" b="0" i="1" smtClean="0">
                            <a:latin typeface="Cambria Math" panose="02040503050406030204" pitchFamily="18" charset="0"/>
                          </a:rPr>
                          <m:t>𝑐𝑜𝑠𝐴</m:t>
                        </m:r>
                      </m:oMath>
                    </m:oMathPara>
                  </a14:m>
                  <a:endParaRPr lang="zh-CN" altLang="en-US" sz="2800" dirty="0"/>
                </a:p>
              </p:txBody>
            </p:sp>
          </mc:Choice>
          <mc:Fallback xmlns="">
            <p:sp>
              <p:nvSpPr>
                <p:cNvPr id="26" name="文本框 25">
                  <a:extLst>
                    <a:ext uri="{FF2B5EF4-FFF2-40B4-BE49-F238E27FC236}">
                      <a16:creationId xmlns:a16="http://schemas.microsoft.com/office/drawing/2014/main" id="{EA67BF02-DE5B-42D3-B3A0-791C5A62A015}"/>
                    </a:ext>
                  </a:extLst>
                </p:cNvPr>
                <p:cNvSpPr txBox="1">
                  <a:spLocks noRot="1" noChangeAspect="1" noMove="1" noResize="1" noEditPoints="1" noAdjustHandles="1" noChangeArrowheads="1" noChangeShapeType="1" noTextEdit="1"/>
                </p:cNvSpPr>
                <p:nvPr/>
              </p:nvSpPr>
              <p:spPr>
                <a:xfrm>
                  <a:off x="3582647" y="3765747"/>
                  <a:ext cx="3902094" cy="430887"/>
                </a:xfrm>
                <a:prstGeom prst="rect">
                  <a:avLst/>
                </a:prstGeom>
                <a:blipFill>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文本框 26">
                  <a:extLst>
                    <a:ext uri="{FF2B5EF4-FFF2-40B4-BE49-F238E27FC236}">
                      <a16:creationId xmlns:a16="http://schemas.microsoft.com/office/drawing/2014/main" id="{854D1FEF-31C3-43AE-93BB-EE1C91C4B436}"/>
                    </a:ext>
                  </a:extLst>
                </p:cNvPr>
                <p:cNvSpPr txBox="1"/>
                <p:nvPr/>
              </p:nvSpPr>
              <p:spPr>
                <a:xfrm>
                  <a:off x="3562129" y="4271664"/>
                  <a:ext cx="3922612" cy="430887"/>
                </a:xfrm>
                <a:prstGeom prst="rect">
                  <a:avLst/>
                </a:prstGeom>
                <a:solidFill>
                  <a:srgbClr val="00B0F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𝑏</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𝑎</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m:t>
                        </m:r>
                        <m:sSup>
                          <m:sSupPr>
                            <m:ctrlPr>
                              <a:rPr lang="en-US" altLang="zh-CN" sz="2800" b="0" i="1" smtClean="0">
                                <a:solidFill>
                                  <a:schemeClr val="tx1"/>
                                </a:solidFill>
                                <a:latin typeface="Cambria Math" panose="02040503050406030204" pitchFamily="18" charset="0"/>
                              </a:rPr>
                            </m:ctrlPr>
                          </m:sSupPr>
                          <m:e>
                            <m:r>
                              <a:rPr lang="en-US" altLang="zh-CN" sz="2800" b="0" i="1" smtClean="0">
                                <a:solidFill>
                                  <a:schemeClr val="tx1"/>
                                </a:solidFill>
                                <a:latin typeface="Cambria Math" panose="02040503050406030204" pitchFamily="18" charset="0"/>
                              </a:rPr>
                              <m:t>𝑐</m:t>
                            </m:r>
                          </m:e>
                          <m:sup>
                            <m:r>
                              <a:rPr lang="en-US" altLang="zh-CN" sz="2800" b="0" i="1" smtClean="0">
                                <a:solidFill>
                                  <a:schemeClr val="tx1"/>
                                </a:solidFill>
                                <a:latin typeface="Cambria Math" panose="02040503050406030204" pitchFamily="18" charset="0"/>
                              </a:rPr>
                              <m:t>2</m:t>
                            </m:r>
                          </m:sup>
                        </m:sSup>
                        <m:r>
                          <a:rPr lang="en-US" altLang="zh-CN" sz="2800" b="0" i="1" smtClean="0">
                            <a:solidFill>
                              <a:schemeClr val="tx1"/>
                            </a:solidFill>
                            <a:latin typeface="Cambria Math" panose="02040503050406030204" pitchFamily="18" charset="0"/>
                          </a:rPr>
                          <m:t>−2</m:t>
                        </m:r>
                        <m:r>
                          <a:rPr lang="en-US" altLang="zh-CN" sz="2800" b="0" i="1" smtClean="0">
                            <a:solidFill>
                              <a:schemeClr val="tx1"/>
                            </a:solidFill>
                            <a:latin typeface="Cambria Math" panose="02040503050406030204" pitchFamily="18" charset="0"/>
                          </a:rPr>
                          <m:t>𝑎𝑐</m:t>
                        </m:r>
                        <m:r>
                          <a:rPr lang="en-US" altLang="zh-CN" sz="2800" b="0" i="1" smtClean="0">
                            <a:solidFill>
                              <a:schemeClr val="tx1"/>
                            </a:solidFill>
                            <a:latin typeface="Cambria Math" panose="02040503050406030204" pitchFamily="18" charset="0"/>
                          </a:rPr>
                          <m:t> </m:t>
                        </m:r>
                        <m:r>
                          <a:rPr lang="en-US" altLang="zh-CN" sz="2800" b="0" i="1" smtClean="0">
                            <a:solidFill>
                              <a:schemeClr val="tx1"/>
                            </a:solidFill>
                            <a:latin typeface="Cambria Math" panose="02040503050406030204" pitchFamily="18" charset="0"/>
                          </a:rPr>
                          <m:t>𝑐𝑜𝑠𝐵</m:t>
                        </m:r>
                      </m:oMath>
                    </m:oMathPara>
                  </a14:m>
                  <a:endParaRPr lang="zh-CN" altLang="en-US" sz="2800" dirty="0"/>
                </a:p>
              </p:txBody>
            </p:sp>
          </mc:Choice>
          <mc:Fallback xmlns="">
            <p:sp>
              <p:nvSpPr>
                <p:cNvPr id="27" name="文本框 26">
                  <a:extLst>
                    <a:ext uri="{FF2B5EF4-FFF2-40B4-BE49-F238E27FC236}">
                      <a16:creationId xmlns:a16="http://schemas.microsoft.com/office/drawing/2014/main" id="{854D1FEF-31C3-43AE-93BB-EE1C91C4B436}"/>
                    </a:ext>
                  </a:extLst>
                </p:cNvPr>
                <p:cNvSpPr txBox="1">
                  <a:spLocks noRot="1" noChangeAspect="1" noMove="1" noResize="1" noEditPoints="1" noAdjustHandles="1" noChangeArrowheads="1" noChangeShapeType="1" noTextEdit="1"/>
                </p:cNvSpPr>
                <p:nvPr/>
              </p:nvSpPr>
              <p:spPr>
                <a:xfrm>
                  <a:off x="3562129" y="4271664"/>
                  <a:ext cx="3922612" cy="430887"/>
                </a:xfrm>
                <a:prstGeom prst="rect">
                  <a:avLst/>
                </a:prstGeom>
                <a:blipFill>
                  <a:blip r:embed="rId11"/>
                  <a:stretch>
                    <a:fillRect/>
                  </a:stretch>
                </a:blipFill>
              </p:spPr>
              <p:txBody>
                <a:bodyPr/>
                <a:lstStyle/>
                <a:p>
                  <a:r>
                    <a:rPr lang="zh-CN" altLang="en-US">
                      <a:noFill/>
                    </a:rPr>
                    <a:t> </a:t>
                  </a:r>
                </a:p>
              </p:txBody>
            </p:sp>
          </mc:Fallback>
        </mc:AlternateContent>
      </p:grpSp>
      <p:pic>
        <p:nvPicPr>
          <p:cNvPr id="28" name="图片 27" descr="图片包含 物体, 游戏机, 钟表&#10;&#10;描述已自动生成">
            <a:extLst>
              <a:ext uri="{FF2B5EF4-FFF2-40B4-BE49-F238E27FC236}">
                <a16:creationId xmlns:a16="http://schemas.microsoft.com/office/drawing/2014/main" id="{2500CF52-1AF1-4242-8EEE-FD2DF0285D25}"/>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grpSp>
        <p:nvGrpSpPr>
          <p:cNvPr id="22" name="组合 21">
            <a:extLst>
              <a:ext uri="{FF2B5EF4-FFF2-40B4-BE49-F238E27FC236}">
                <a16:creationId xmlns:a16="http://schemas.microsoft.com/office/drawing/2014/main" id="{E4C011CA-A70F-411F-93C1-603A3E263E36}"/>
              </a:ext>
            </a:extLst>
          </p:cNvPr>
          <p:cNvGrpSpPr/>
          <p:nvPr/>
        </p:nvGrpSpPr>
        <p:grpSpPr>
          <a:xfrm>
            <a:off x="486717" y="2306651"/>
            <a:ext cx="1730441" cy="1527952"/>
            <a:chOff x="486717" y="2306651"/>
            <a:chExt cx="1730441" cy="1527952"/>
          </a:xfrm>
        </p:grpSpPr>
        <p:grpSp>
          <p:nvGrpSpPr>
            <p:cNvPr id="17" name="组合 16">
              <a:extLst>
                <a:ext uri="{FF2B5EF4-FFF2-40B4-BE49-F238E27FC236}">
                  <a16:creationId xmlns:a16="http://schemas.microsoft.com/office/drawing/2014/main" id="{22440613-3ED1-40DB-BE1A-8B60C7E5C543}"/>
                </a:ext>
              </a:extLst>
            </p:cNvPr>
            <p:cNvGrpSpPr/>
            <p:nvPr/>
          </p:nvGrpSpPr>
          <p:grpSpPr>
            <a:xfrm>
              <a:off x="696686" y="2525486"/>
              <a:ext cx="1293240" cy="1018903"/>
              <a:chOff x="696686" y="2525486"/>
              <a:chExt cx="1293240" cy="1018903"/>
            </a:xfrm>
          </p:grpSpPr>
          <p:cxnSp>
            <p:nvCxnSpPr>
              <p:cNvPr id="6" name="直接连接符 5">
                <a:extLst>
                  <a:ext uri="{FF2B5EF4-FFF2-40B4-BE49-F238E27FC236}">
                    <a16:creationId xmlns:a16="http://schemas.microsoft.com/office/drawing/2014/main" id="{05736492-A8E0-46A7-AE22-CC384B3FA71C}"/>
                  </a:ext>
                </a:extLst>
              </p:cNvPr>
              <p:cNvCxnSpPr/>
              <p:nvPr/>
            </p:nvCxnSpPr>
            <p:spPr>
              <a:xfrm flipH="1">
                <a:off x="696686" y="2525486"/>
                <a:ext cx="688336" cy="10189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68F45C0C-A36B-4F18-8BA5-A85DD491C522}"/>
                  </a:ext>
                </a:extLst>
              </p:cNvPr>
              <p:cNvCxnSpPr>
                <a:cxnSpLocks/>
              </p:cNvCxnSpPr>
              <p:nvPr/>
            </p:nvCxnSpPr>
            <p:spPr>
              <a:xfrm flipH="1">
                <a:off x="696686" y="3536273"/>
                <a:ext cx="12932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55F03C45-5417-4CB4-814E-F869379018FF}"/>
                  </a:ext>
                </a:extLst>
              </p:cNvPr>
              <p:cNvCxnSpPr>
                <a:cxnSpLocks/>
              </p:cNvCxnSpPr>
              <p:nvPr/>
            </p:nvCxnSpPr>
            <p:spPr>
              <a:xfrm>
                <a:off x="1385022" y="2551678"/>
                <a:ext cx="604904" cy="976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0" name="组合 19">
              <a:extLst>
                <a:ext uri="{FF2B5EF4-FFF2-40B4-BE49-F238E27FC236}">
                  <a16:creationId xmlns:a16="http://schemas.microsoft.com/office/drawing/2014/main" id="{D9593F54-56F7-47A9-933D-0F3A420FC0B9}"/>
                </a:ext>
              </a:extLst>
            </p:cNvPr>
            <p:cNvGrpSpPr/>
            <p:nvPr/>
          </p:nvGrpSpPr>
          <p:grpSpPr>
            <a:xfrm>
              <a:off x="770349" y="2784485"/>
              <a:ext cx="1119989" cy="1050118"/>
              <a:chOff x="770349" y="2784485"/>
              <a:chExt cx="1119989" cy="1050118"/>
            </a:xfrm>
          </p:grpSpPr>
          <mc:AlternateContent xmlns:mc="http://schemas.openxmlformats.org/markup-compatibility/2006" xmlns:a14="http://schemas.microsoft.com/office/drawing/2010/main">
            <mc:Choice Requires="a14">
              <p:sp>
                <p:nvSpPr>
                  <p:cNvPr id="35" name="文本框 34">
                    <a:extLst>
                      <a:ext uri="{FF2B5EF4-FFF2-40B4-BE49-F238E27FC236}">
                        <a16:creationId xmlns:a16="http://schemas.microsoft.com/office/drawing/2014/main" id="{899762F7-8587-4B43-885F-2F610838BE7C}"/>
                      </a:ext>
                    </a:extLst>
                  </p:cNvPr>
                  <p:cNvSpPr txBox="1"/>
                  <p:nvPr/>
                </p:nvSpPr>
                <p:spPr>
                  <a:xfrm>
                    <a:off x="770349" y="2790028"/>
                    <a:ext cx="18299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𝑏</m:t>
                          </m:r>
                        </m:oMath>
                      </m:oMathPara>
                    </a14:m>
                    <a:endParaRPr lang="zh-CN" altLang="en-US" dirty="0"/>
                  </a:p>
                </p:txBody>
              </p:sp>
            </mc:Choice>
            <mc:Fallback xmlns="">
              <p:sp>
                <p:nvSpPr>
                  <p:cNvPr id="35" name="文本框 34">
                    <a:extLst>
                      <a:ext uri="{FF2B5EF4-FFF2-40B4-BE49-F238E27FC236}">
                        <a16:creationId xmlns:a16="http://schemas.microsoft.com/office/drawing/2014/main" id="{899762F7-8587-4B43-885F-2F610838BE7C}"/>
                      </a:ext>
                    </a:extLst>
                  </p:cNvPr>
                  <p:cNvSpPr txBox="1">
                    <a:spLocks noRot="1" noChangeAspect="1" noMove="1" noResize="1" noEditPoints="1" noAdjustHandles="1" noChangeArrowheads="1" noChangeShapeType="1" noTextEdit="1"/>
                  </p:cNvSpPr>
                  <p:nvPr/>
                </p:nvSpPr>
                <p:spPr>
                  <a:xfrm>
                    <a:off x="770349" y="2790028"/>
                    <a:ext cx="182999" cy="276999"/>
                  </a:xfrm>
                  <a:prstGeom prst="rect">
                    <a:avLst/>
                  </a:prstGeom>
                  <a:blipFill>
                    <a:blip r:embed="rId13"/>
                    <a:stretch>
                      <a:fillRect l="-33333" r="-26667" b="-888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6" name="文本框 35">
                    <a:extLst>
                      <a:ext uri="{FF2B5EF4-FFF2-40B4-BE49-F238E27FC236}">
                        <a16:creationId xmlns:a16="http://schemas.microsoft.com/office/drawing/2014/main" id="{34A5FA36-5B12-4486-B1C6-5B2133355CB0}"/>
                      </a:ext>
                    </a:extLst>
                  </p:cNvPr>
                  <p:cNvSpPr txBox="1"/>
                  <p:nvPr/>
                </p:nvSpPr>
                <p:spPr>
                  <a:xfrm>
                    <a:off x="1724332" y="2784485"/>
                    <a:ext cx="16600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𝑐</m:t>
                          </m:r>
                        </m:oMath>
                      </m:oMathPara>
                    </a14:m>
                    <a:endParaRPr lang="zh-CN" altLang="en-US" dirty="0"/>
                  </a:p>
                </p:txBody>
              </p:sp>
            </mc:Choice>
            <mc:Fallback xmlns="">
              <p:sp>
                <p:nvSpPr>
                  <p:cNvPr id="36" name="文本框 35">
                    <a:extLst>
                      <a:ext uri="{FF2B5EF4-FFF2-40B4-BE49-F238E27FC236}">
                        <a16:creationId xmlns:a16="http://schemas.microsoft.com/office/drawing/2014/main" id="{34A5FA36-5B12-4486-B1C6-5B2133355CB0}"/>
                      </a:ext>
                    </a:extLst>
                  </p:cNvPr>
                  <p:cNvSpPr txBox="1">
                    <a:spLocks noRot="1" noChangeAspect="1" noMove="1" noResize="1" noEditPoints="1" noAdjustHandles="1" noChangeArrowheads="1" noChangeShapeType="1" noTextEdit="1"/>
                  </p:cNvSpPr>
                  <p:nvPr/>
                </p:nvSpPr>
                <p:spPr>
                  <a:xfrm>
                    <a:off x="1724332" y="2784485"/>
                    <a:ext cx="166006" cy="276999"/>
                  </a:xfrm>
                  <a:prstGeom prst="rect">
                    <a:avLst/>
                  </a:prstGeom>
                  <a:blipFill>
                    <a:blip r:embed="rId14"/>
                    <a:stretch>
                      <a:fillRect l="-22222" r="-148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8" name="文本框 37">
                    <a:extLst>
                      <a:ext uri="{FF2B5EF4-FFF2-40B4-BE49-F238E27FC236}">
                        <a16:creationId xmlns:a16="http://schemas.microsoft.com/office/drawing/2014/main" id="{0CB3CC63-F5C5-4C1E-AFFA-42EACA50A70F}"/>
                      </a:ext>
                    </a:extLst>
                  </p:cNvPr>
                  <p:cNvSpPr txBox="1"/>
                  <p:nvPr/>
                </p:nvSpPr>
                <p:spPr>
                  <a:xfrm>
                    <a:off x="1186161" y="3557604"/>
                    <a:ext cx="18678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𝑎</m:t>
                          </m:r>
                        </m:oMath>
                      </m:oMathPara>
                    </a14:m>
                    <a:endParaRPr lang="zh-CN" altLang="en-US" dirty="0"/>
                  </a:p>
                </p:txBody>
              </p:sp>
            </mc:Choice>
            <mc:Fallback xmlns="">
              <p:sp>
                <p:nvSpPr>
                  <p:cNvPr id="38" name="文本框 37">
                    <a:extLst>
                      <a:ext uri="{FF2B5EF4-FFF2-40B4-BE49-F238E27FC236}">
                        <a16:creationId xmlns:a16="http://schemas.microsoft.com/office/drawing/2014/main" id="{0CB3CC63-F5C5-4C1E-AFFA-42EACA50A70F}"/>
                      </a:ext>
                    </a:extLst>
                  </p:cNvPr>
                  <p:cNvSpPr txBox="1">
                    <a:spLocks noRot="1" noChangeAspect="1" noMove="1" noResize="1" noEditPoints="1" noAdjustHandles="1" noChangeArrowheads="1" noChangeShapeType="1" noTextEdit="1"/>
                  </p:cNvSpPr>
                  <p:nvPr/>
                </p:nvSpPr>
                <p:spPr>
                  <a:xfrm>
                    <a:off x="1186161" y="3557604"/>
                    <a:ext cx="186781" cy="276999"/>
                  </a:xfrm>
                  <a:prstGeom prst="rect">
                    <a:avLst/>
                  </a:prstGeom>
                  <a:blipFill>
                    <a:blip r:embed="rId15"/>
                    <a:stretch>
                      <a:fillRect l="-20000" r="-16667"/>
                    </a:stretch>
                  </a:blipFill>
                </p:spPr>
                <p:txBody>
                  <a:bodyPr/>
                  <a:lstStyle/>
                  <a:p>
                    <a:r>
                      <a:rPr lang="zh-CN" altLang="en-US">
                        <a:noFill/>
                      </a:rPr>
                      <a:t> </a:t>
                    </a:r>
                  </a:p>
                </p:txBody>
              </p:sp>
            </mc:Fallback>
          </mc:AlternateContent>
        </p:grpSp>
        <p:grpSp>
          <p:nvGrpSpPr>
            <p:cNvPr id="21" name="组合 20">
              <a:extLst>
                <a:ext uri="{FF2B5EF4-FFF2-40B4-BE49-F238E27FC236}">
                  <a16:creationId xmlns:a16="http://schemas.microsoft.com/office/drawing/2014/main" id="{38B198A3-A03B-4DE0-8686-040BB1EFBF42}"/>
                </a:ext>
              </a:extLst>
            </p:cNvPr>
            <p:cNvGrpSpPr/>
            <p:nvPr/>
          </p:nvGrpSpPr>
          <p:grpSpPr>
            <a:xfrm>
              <a:off x="486717" y="2306651"/>
              <a:ext cx="1730441" cy="1392749"/>
              <a:chOff x="486717" y="2306651"/>
              <a:chExt cx="1730441" cy="1392749"/>
            </a:xfrm>
          </p:grpSpPr>
          <mc:AlternateContent xmlns:mc="http://schemas.openxmlformats.org/markup-compatibility/2006" xmlns:a14="http://schemas.microsoft.com/office/drawing/2010/main">
            <mc:Choice Requires="a14">
              <p:sp>
                <p:nvSpPr>
                  <p:cNvPr id="39" name="文本框 38">
                    <a:extLst>
                      <a:ext uri="{FF2B5EF4-FFF2-40B4-BE49-F238E27FC236}">
                        <a16:creationId xmlns:a16="http://schemas.microsoft.com/office/drawing/2014/main" id="{ABB970E1-A739-45B8-8E64-8D17AAABD547}"/>
                      </a:ext>
                    </a:extLst>
                  </p:cNvPr>
                  <p:cNvSpPr txBox="1"/>
                  <p:nvPr/>
                </p:nvSpPr>
                <p:spPr>
                  <a:xfrm>
                    <a:off x="1417990" y="2306651"/>
                    <a:ext cx="201016"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𝐴</m:t>
                          </m:r>
                        </m:oMath>
                      </m:oMathPara>
                    </a14:m>
                    <a:endParaRPr lang="zh-CN" altLang="en-US" dirty="0"/>
                  </a:p>
                </p:txBody>
              </p:sp>
            </mc:Choice>
            <mc:Fallback xmlns="">
              <p:sp>
                <p:nvSpPr>
                  <p:cNvPr id="39" name="文本框 38">
                    <a:extLst>
                      <a:ext uri="{FF2B5EF4-FFF2-40B4-BE49-F238E27FC236}">
                        <a16:creationId xmlns:a16="http://schemas.microsoft.com/office/drawing/2014/main" id="{ABB970E1-A739-45B8-8E64-8D17AAABD547}"/>
                      </a:ext>
                    </a:extLst>
                  </p:cNvPr>
                  <p:cNvSpPr txBox="1">
                    <a:spLocks noRot="1" noChangeAspect="1" noMove="1" noResize="1" noEditPoints="1" noAdjustHandles="1" noChangeArrowheads="1" noChangeShapeType="1" noTextEdit="1"/>
                  </p:cNvSpPr>
                  <p:nvPr/>
                </p:nvSpPr>
                <p:spPr>
                  <a:xfrm>
                    <a:off x="1417990" y="2306651"/>
                    <a:ext cx="201016" cy="276999"/>
                  </a:xfrm>
                  <a:prstGeom prst="rect">
                    <a:avLst/>
                  </a:prstGeom>
                  <a:blipFill>
                    <a:blip r:embed="rId16"/>
                    <a:stretch>
                      <a:fillRect l="-30303" r="-24242"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0" name="文本框 39">
                    <a:extLst>
                      <a:ext uri="{FF2B5EF4-FFF2-40B4-BE49-F238E27FC236}">
                        <a16:creationId xmlns:a16="http://schemas.microsoft.com/office/drawing/2014/main" id="{BF1BECD8-8FA9-41B0-ADF3-859DCB781CCF}"/>
                      </a:ext>
                    </a:extLst>
                  </p:cNvPr>
                  <p:cNvSpPr txBox="1"/>
                  <p:nvPr/>
                </p:nvSpPr>
                <p:spPr>
                  <a:xfrm>
                    <a:off x="486717" y="3422401"/>
                    <a:ext cx="201016"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𝐶</m:t>
                          </m:r>
                        </m:oMath>
                      </m:oMathPara>
                    </a14:m>
                    <a:endParaRPr lang="zh-CN" altLang="en-US" dirty="0"/>
                  </a:p>
                </p:txBody>
              </p:sp>
            </mc:Choice>
            <mc:Fallback xmlns="">
              <p:sp>
                <p:nvSpPr>
                  <p:cNvPr id="40" name="文本框 39">
                    <a:extLst>
                      <a:ext uri="{FF2B5EF4-FFF2-40B4-BE49-F238E27FC236}">
                        <a16:creationId xmlns:a16="http://schemas.microsoft.com/office/drawing/2014/main" id="{BF1BECD8-8FA9-41B0-ADF3-859DCB781CCF}"/>
                      </a:ext>
                    </a:extLst>
                  </p:cNvPr>
                  <p:cNvSpPr txBox="1">
                    <a:spLocks noRot="1" noChangeAspect="1" noMove="1" noResize="1" noEditPoints="1" noAdjustHandles="1" noChangeArrowheads="1" noChangeShapeType="1" noTextEdit="1"/>
                  </p:cNvSpPr>
                  <p:nvPr/>
                </p:nvSpPr>
                <p:spPr>
                  <a:xfrm>
                    <a:off x="486717" y="3422401"/>
                    <a:ext cx="201016" cy="276999"/>
                  </a:xfrm>
                  <a:prstGeom prst="rect">
                    <a:avLst/>
                  </a:prstGeom>
                  <a:blipFill>
                    <a:blip r:embed="rId17"/>
                    <a:stretch>
                      <a:fillRect l="-30303" r="-21212" b="-652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1" name="文本框 40">
                    <a:extLst>
                      <a:ext uri="{FF2B5EF4-FFF2-40B4-BE49-F238E27FC236}">
                        <a16:creationId xmlns:a16="http://schemas.microsoft.com/office/drawing/2014/main" id="{5947A4E9-1DE9-4E08-B30E-D3A3E8C99C90}"/>
                      </a:ext>
                    </a:extLst>
                  </p:cNvPr>
                  <p:cNvSpPr txBox="1"/>
                  <p:nvPr/>
                </p:nvSpPr>
                <p:spPr>
                  <a:xfrm>
                    <a:off x="2005754" y="3394028"/>
                    <a:ext cx="211404"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𝐵</m:t>
                          </m:r>
                        </m:oMath>
                      </m:oMathPara>
                    </a14:m>
                    <a:endParaRPr lang="zh-CN" altLang="en-US" dirty="0"/>
                  </a:p>
                </p:txBody>
              </p:sp>
            </mc:Choice>
            <mc:Fallback xmlns="">
              <p:sp>
                <p:nvSpPr>
                  <p:cNvPr id="41" name="文本框 40">
                    <a:extLst>
                      <a:ext uri="{FF2B5EF4-FFF2-40B4-BE49-F238E27FC236}">
                        <a16:creationId xmlns:a16="http://schemas.microsoft.com/office/drawing/2014/main" id="{5947A4E9-1DE9-4E08-B30E-D3A3E8C99C90}"/>
                      </a:ext>
                    </a:extLst>
                  </p:cNvPr>
                  <p:cNvSpPr txBox="1">
                    <a:spLocks noRot="1" noChangeAspect="1" noMove="1" noResize="1" noEditPoints="1" noAdjustHandles="1" noChangeArrowheads="1" noChangeShapeType="1" noTextEdit="1"/>
                  </p:cNvSpPr>
                  <p:nvPr/>
                </p:nvSpPr>
                <p:spPr>
                  <a:xfrm>
                    <a:off x="2005754" y="3394028"/>
                    <a:ext cx="211404" cy="276999"/>
                  </a:xfrm>
                  <a:prstGeom prst="rect">
                    <a:avLst/>
                  </a:prstGeom>
                  <a:blipFill>
                    <a:blip r:embed="rId18"/>
                    <a:stretch>
                      <a:fillRect l="-25714" r="-22857" b="-6667"/>
                    </a:stretch>
                  </a:blipFill>
                </p:spPr>
                <p:txBody>
                  <a:bodyPr/>
                  <a:lstStyle/>
                  <a:p>
                    <a:r>
                      <a:rPr lang="zh-CN" altLang="en-US">
                        <a:noFill/>
                      </a:rPr>
                      <a:t> </a:t>
                    </a:r>
                  </a:p>
                </p:txBody>
              </p:sp>
            </mc:Fallback>
          </mc:AlternateContent>
        </p:grpSp>
      </p:grpSp>
      <mc:AlternateContent xmlns:mc="http://schemas.openxmlformats.org/markup-compatibility/2006" xmlns:a14="http://schemas.microsoft.com/office/drawing/2010/main">
        <mc:Choice Requires="a14">
          <p:sp>
            <p:nvSpPr>
              <p:cNvPr id="43" name="TextBox 23">
                <a:extLst>
                  <a:ext uri="{FF2B5EF4-FFF2-40B4-BE49-F238E27FC236}">
                    <a16:creationId xmlns:a16="http://schemas.microsoft.com/office/drawing/2014/main" id="{A5EF449B-5B96-4A31-BF3E-BBFB053F6854}"/>
                  </a:ext>
                </a:extLst>
              </p:cNvPr>
              <p:cNvSpPr txBox="1"/>
              <p:nvPr/>
            </p:nvSpPr>
            <p:spPr>
              <a:xfrm>
                <a:off x="555321" y="4761321"/>
                <a:ext cx="3429337" cy="9570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𝐴</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𝑏𝑐</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43" name="TextBox 23">
                <a:extLst>
                  <a:ext uri="{FF2B5EF4-FFF2-40B4-BE49-F238E27FC236}">
                    <a16:creationId xmlns="" xmlns:a16="http://schemas.microsoft.com/office/drawing/2014/main" xmlns:a14="http://schemas.microsoft.com/office/drawing/2010/main" id="{A5EF449B-5B96-4A31-BF3E-BBFB053F6854}"/>
                  </a:ext>
                </a:extLst>
              </p:cNvPr>
              <p:cNvSpPr txBox="1">
                <a:spLocks noRot="1" noChangeAspect="1" noMove="1" noResize="1" noEditPoints="1" noAdjustHandles="1" noChangeArrowheads="1" noChangeShapeType="1" noTextEdit="1"/>
              </p:cNvSpPr>
              <p:nvPr/>
            </p:nvSpPr>
            <p:spPr>
              <a:xfrm>
                <a:off x="555321" y="4761321"/>
                <a:ext cx="3429337" cy="957057"/>
              </a:xfrm>
              <a:prstGeom prst="rect">
                <a:avLst/>
              </a:prstGeom>
              <a:blipFill rotWithShape="1">
                <a:blip r:embed="rId1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4" name="TextBox 23">
                <a:extLst>
                  <a:ext uri="{FF2B5EF4-FFF2-40B4-BE49-F238E27FC236}">
                    <a16:creationId xmlns:a16="http://schemas.microsoft.com/office/drawing/2014/main" id="{8E8D4283-DDCE-4CC0-85ED-58570AE8F302}"/>
                  </a:ext>
                </a:extLst>
              </p:cNvPr>
              <p:cNvSpPr txBox="1"/>
              <p:nvPr/>
            </p:nvSpPr>
            <p:spPr>
              <a:xfrm>
                <a:off x="3984658" y="4764970"/>
                <a:ext cx="3429337" cy="9570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𝐵</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𝑎𝑐</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44" name="TextBox 23">
                <a:extLst>
                  <a:ext uri="{FF2B5EF4-FFF2-40B4-BE49-F238E27FC236}">
                    <a16:creationId xmlns="" xmlns:a16="http://schemas.microsoft.com/office/drawing/2014/main" xmlns:a14="http://schemas.microsoft.com/office/drawing/2010/main" id="{8E8D4283-DDCE-4CC0-85ED-58570AE8F302}"/>
                  </a:ext>
                </a:extLst>
              </p:cNvPr>
              <p:cNvSpPr txBox="1">
                <a:spLocks noRot="1" noChangeAspect="1" noMove="1" noResize="1" noEditPoints="1" noAdjustHandles="1" noChangeArrowheads="1" noChangeShapeType="1" noTextEdit="1"/>
              </p:cNvSpPr>
              <p:nvPr/>
            </p:nvSpPr>
            <p:spPr>
              <a:xfrm>
                <a:off x="3984658" y="4764970"/>
                <a:ext cx="3429337" cy="957057"/>
              </a:xfrm>
              <a:prstGeom prst="rect">
                <a:avLst/>
              </a:prstGeom>
              <a:blipFill rotWithShape="1">
                <a:blip r:embed="rId2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5" name="TextBox 23">
                <a:extLst>
                  <a:ext uri="{FF2B5EF4-FFF2-40B4-BE49-F238E27FC236}">
                    <a16:creationId xmlns:a16="http://schemas.microsoft.com/office/drawing/2014/main" id="{E47CDD0E-F79F-4C68-B2DD-40E6BCD7D3D4}"/>
                  </a:ext>
                </a:extLst>
              </p:cNvPr>
              <p:cNvSpPr txBox="1"/>
              <p:nvPr/>
            </p:nvSpPr>
            <p:spPr>
              <a:xfrm>
                <a:off x="7718903" y="4761042"/>
                <a:ext cx="3428759" cy="9569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latin typeface="Cambria Math"/>
                        </a:rPr>
                        <m:t>cos</m:t>
                      </m:r>
                      <m:r>
                        <a:rPr lang="en-US" altLang="zh-CN" sz="2800" b="0" i="1" smtClean="0">
                          <a:latin typeface="Cambria Math" panose="02040503050406030204" pitchFamily="18" charset="0"/>
                        </a:rPr>
                        <m:t>𝐶</m:t>
                      </m:r>
                      <m:r>
                        <a:rPr lang="en-US" altLang="zh-CN" sz="2800" b="0" i="1" smtClean="0">
                          <a:latin typeface="Cambria Math" panose="02040503050406030204" pitchFamily="18" charset="0"/>
                        </a:rPr>
                        <m:t>=</m:t>
                      </m:r>
                      <m:f>
                        <m:fPr>
                          <m:ctrlPr>
                            <a:rPr lang="en-US" altLang="zh-CN" sz="2800" b="0" i="1" smtClean="0">
                              <a:latin typeface="Cambria Math" panose="02040503050406030204" pitchFamily="18" charset="0"/>
                            </a:rPr>
                          </m:ctrlPr>
                        </m:fPr>
                        <m:num>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𝑎</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𝑏</m:t>
                              </m:r>
                            </m:e>
                            <m:sup>
                              <m:r>
                                <a:rPr lang="en-US" altLang="zh-CN" sz="2800" b="0" i="1" smtClean="0">
                                  <a:latin typeface="Cambria Math" panose="02040503050406030204" pitchFamily="18" charset="0"/>
                                </a:rPr>
                                <m:t>2</m:t>
                              </m:r>
                            </m:sup>
                          </m:sSup>
                          <m:r>
                            <a:rPr lang="en-US" altLang="zh-CN" sz="2800" b="0" i="1" smtClean="0">
                              <a:latin typeface="Cambria Math" panose="02040503050406030204" pitchFamily="18" charset="0"/>
                            </a:rPr>
                            <m:t>−</m:t>
                          </m:r>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𝑐</m:t>
                              </m:r>
                            </m:e>
                            <m:sup>
                              <m:r>
                                <a:rPr lang="en-US" altLang="zh-CN" sz="2800" b="0" i="1" smtClean="0">
                                  <a:latin typeface="Cambria Math" panose="02040503050406030204" pitchFamily="18" charset="0"/>
                                </a:rPr>
                                <m:t>2</m:t>
                              </m:r>
                            </m:sup>
                          </m:sSup>
                        </m:num>
                        <m:den>
                          <m:r>
                            <a:rPr lang="en-US" altLang="zh-CN" sz="2800" b="0" i="1" smtClean="0">
                              <a:latin typeface="Cambria Math" panose="02040503050406030204" pitchFamily="18" charset="0"/>
                            </a:rPr>
                            <m:t>2</m:t>
                          </m:r>
                          <m:r>
                            <a:rPr lang="en-US" altLang="zh-CN" sz="2800" b="0" i="1" smtClean="0">
                              <a:latin typeface="Cambria Math" panose="02040503050406030204" pitchFamily="18" charset="0"/>
                            </a:rPr>
                            <m:t>𝑎𝑏</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45" name="TextBox 23">
                <a:extLst>
                  <a:ext uri="{FF2B5EF4-FFF2-40B4-BE49-F238E27FC236}">
                    <a16:creationId xmlns="" xmlns:a16="http://schemas.microsoft.com/office/drawing/2014/main" xmlns:a14="http://schemas.microsoft.com/office/drawing/2010/main" id="{E47CDD0E-F79F-4C68-B2DD-40E6BCD7D3D4}"/>
                  </a:ext>
                </a:extLst>
              </p:cNvPr>
              <p:cNvSpPr txBox="1">
                <a:spLocks noRot="1" noChangeAspect="1" noMove="1" noResize="1" noEditPoints="1" noAdjustHandles="1" noChangeArrowheads="1" noChangeShapeType="1" noTextEdit="1"/>
              </p:cNvSpPr>
              <p:nvPr/>
            </p:nvSpPr>
            <p:spPr>
              <a:xfrm>
                <a:off x="7718903" y="4761042"/>
                <a:ext cx="3428759" cy="956929"/>
              </a:xfrm>
              <a:prstGeom prst="rect">
                <a:avLst/>
              </a:prstGeom>
              <a:blipFill rotWithShape="1">
                <a:blip r:embed="rId21"/>
                <a:stretch>
                  <a:fillRect/>
                </a:stretch>
              </a:blipFill>
            </p:spPr>
            <p:txBody>
              <a:bodyPr/>
              <a:lstStyle/>
              <a:p>
                <a:r>
                  <a:rPr lang="zh-CN" altLang="en-US">
                    <a:noFill/>
                  </a:rPr>
                  <a:t> </a:t>
                </a:r>
              </a:p>
            </p:txBody>
          </p:sp>
        </mc:Fallback>
      </mc:AlternateContent>
      <p:sp>
        <p:nvSpPr>
          <p:cNvPr id="46" name="矩形 45">
            <a:extLst>
              <a:ext uri="{FF2B5EF4-FFF2-40B4-BE49-F238E27FC236}">
                <a16:creationId xmlns:a16="http://schemas.microsoft.com/office/drawing/2014/main" id="{FCF451CA-469F-4E21-B833-451195CAB7FE}"/>
              </a:ext>
            </a:extLst>
          </p:cNvPr>
          <p:cNvSpPr/>
          <p:nvPr/>
        </p:nvSpPr>
        <p:spPr>
          <a:xfrm>
            <a:off x="1190143" y="4008365"/>
            <a:ext cx="4862228" cy="681597"/>
          </a:xfrm>
          <a:prstGeom prst="rect">
            <a:avLst/>
          </a:prstGeom>
        </p:spPr>
        <p:txBody>
          <a:bodyPr wrap="none">
            <a:spAutoFit/>
          </a:bodyPr>
          <a:lstStyle/>
          <a:p>
            <a:pPr>
              <a:lnSpc>
                <a:spcPct val="150000"/>
              </a:lnSpc>
            </a:pPr>
            <a:r>
              <a:rPr lang="zh-CN" altLang="en-US" sz="2800" dirty="0">
                <a:solidFill>
                  <a:srgbClr val="00B0F0"/>
                </a:solidFill>
                <a:latin typeface="华文行楷" panose="02010800040101010101" pitchFamily="2" charset="-122"/>
                <a:ea typeface="华文行楷" panose="02010800040101010101" pitchFamily="2" charset="-122"/>
                <a:cs typeface="Times New Roman" panose="02020603050405020304" pitchFamily="18" charset="0"/>
              </a:rPr>
              <a:t>思考</a:t>
            </a:r>
            <a:r>
              <a:rPr lang="en-US" altLang="zh-CN" sz="2800" dirty="0">
                <a:solidFill>
                  <a:srgbClr val="00B0F0"/>
                </a:solidFill>
                <a:latin typeface="华文行楷" panose="02010800040101010101" pitchFamily="2" charset="-122"/>
                <a:ea typeface="华文行楷" panose="02010800040101010101" pitchFamily="2" charset="-122"/>
                <a:cs typeface="Times New Roman" panose="02020603050405020304" pitchFamily="18" charset="0"/>
              </a:rPr>
              <a:t>:</a:t>
            </a:r>
            <a:r>
              <a:rPr lang="zh-CN" altLang="en-US" sz="2800" dirty="0">
                <a:latin typeface="+mn-ea"/>
                <a:cs typeface="Times New Roman" panose="02020603050405020304" pitchFamily="18" charset="0"/>
              </a:rPr>
              <a:t>已知三边</a:t>
            </a:r>
            <a:r>
              <a:rPr lang="en-US" altLang="zh-CN" sz="2800" dirty="0">
                <a:latin typeface="Times New Roman" panose="02020603050405020304" pitchFamily="18" charset="0"/>
                <a:cs typeface="Times New Roman" panose="02020603050405020304" pitchFamily="18" charset="0"/>
              </a:rPr>
              <a:t>,</a:t>
            </a:r>
            <a:r>
              <a:rPr lang="zh-CN" altLang="en-US" sz="2800" dirty="0">
                <a:latin typeface="Times New Roman" panose="02020603050405020304" pitchFamily="18" charset="0"/>
                <a:cs typeface="Times New Roman" panose="02020603050405020304" pitchFamily="18" charset="0"/>
              </a:rPr>
              <a:t>如何</a:t>
            </a:r>
            <a:r>
              <a:rPr lang="zh-CN" altLang="en-US" sz="2800" dirty="0">
                <a:latin typeface="+mn-ea"/>
                <a:cs typeface="Times New Roman" panose="02020603050405020304" pitchFamily="18" charset="0"/>
              </a:rPr>
              <a:t>求三个角</a:t>
            </a:r>
            <a:r>
              <a:rPr lang="en-US" altLang="zh-CN" sz="2800" dirty="0">
                <a:latin typeface="Times New Roman" panose="02020603050405020304" pitchFamily="18" charset="0"/>
                <a:cs typeface="Times New Roman" panose="02020603050405020304" pitchFamily="18" charset="0"/>
              </a:rPr>
              <a:t>?</a:t>
            </a:r>
            <a:endParaRPr lang="zh-CN" alt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183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additive="base">
                                        <p:cTn id="25" dur="500" fill="hold"/>
                                        <p:tgtEl>
                                          <p:spTgt spid="46"/>
                                        </p:tgtEl>
                                        <p:attrNameLst>
                                          <p:attrName>ppt_x</p:attrName>
                                        </p:attrNameLst>
                                      </p:cBhvr>
                                      <p:tavLst>
                                        <p:tav tm="0">
                                          <p:val>
                                            <p:strVal val="#ppt_x"/>
                                          </p:val>
                                        </p:tav>
                                        <p:tav tm="100000">
                                          <p:val>
                                            <p:strVal val="#ppt_x"/>
                                          </p:val>
                                        </p:tav>
                                      </p:tavLst>
                                    </p:anim>
                                    <p:anim calcmode="lin" valueType="num">
                                      <p:cBhvr additive="base">
                                        <p:cTn id="26"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anim calcmode="lin" valueType="num">
                                      <p:cBhvr additive="base">
                                        <p:cTn id="31" dur="500" fill="hold"/>
                                        <p:tgtEl>
                                          <p:spTgt spid="43"/>
                                        </p:tgtEl>
                                        <p:attrNameLst>
                                          <p:attrName>ppt_x</p:attrName>
                                        </p:attrNameLst>
                                      </p:cBhvr>
                                      <p:tavLst>
                                        <p:tav tm="0">
                                          <p:val>
                                            <p:strVal val="#ppt_x"/>
                                          </p:val>
                                        </p:tav>
                                        <p:tav tm="100000">
                                          <p:val>
                                            <p:strVal val="#ppt_x"/>
                                          </p:val>
                                        </p:tav>
                                      </p:tavLst>
                                    </p:anim>
                                    <p:anim calcmode="lin" valueType="num">
                                      <p:cBhvr additive="base">
                                        <p:cTn id="3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additive="base">
                                        <p:cTn id="37" dur="500" fill="hold"/>
                                        <p:tgtEl>
                                          <p:spTgt spid="44"/>
                                        </p:tgtEl>
                                        <p:attrNameLst>
                                          <p:attrName>ppt_x</p:attrName>
                                        </p:attrNameLst>
                                      </p:cBhvr>
                                      <p:tavLst>
                                        <p:tav tm="0">
                                          <p:val>
                                            <p:strVal val="#ppt_x"/>
                                          </p:val>
                                        </p:tav>
                                        <p:tav tm="100000">
                                          <p:val>
                                            <p:strVal val="#ppt_x"/>
                                          </p:val>
                                        </p:tav>
                                      </p:tavLst>
                                    </p:anim>
                                    <p:anim calcmode="lin" valueType="num">
                                      <p:cBhvr additive="base">
                                        <p:cTn id="3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additive="base">
                                        <p:cTn id="43" dur="500" fill="hold"/>
                                        <p:tgtEl>
                                          <p:spTgt spid="45"/>
                                        </p:tgtEl>
                                        <p:attrNameLst>
                                          <p:attrName>ppt_x</p:attrName>
                                        </p:attrNameLst>
                                      </p:cBhvr>
                                      <p:tavLst>
                                        <p:tav tm="0">
                                          <p:val>
                                            <p:strVal val="#ppt_x"/>
                                          </p:val>
                                        </p:tav>
                                        <p:tav tm="100000">
                                          <p:val>
                                            <p:strVal val="#ppt_x"/>
                                          </p:val>
                                        </p:tav>
                                      </p:tavLst>
                                    </p:anim>
                                    <p:anim calcmode="lin" valueType="num">
                                      <p:cBhvr additive="base">
                                        <p:cTn id="44"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3" grpId="0"/>
      <p:bldP spid="44" grpId="0"/>
      <p:bldP spid="45" grpId="0"/>
      <p:bldP spid="4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mc:AlternateContent xmlns:mc="http://schemas.openxmlformats.org/markup-compatibility/2006">
        <mc:Choice xmlns:a14="http://schemas.microsoft.com/office/drawing/2010/main" Requires="a14">
          <p:sp>
            <p:nvSpPr>
              <p:cNvPr id="25" name="TextBox 23">
                <a:extLst>
                  <a:ext uri="{FF2B5EF4-FFF2-40B4-BE49-F238E27FC236}">
                    <a16:creationId xmlns:a16="http://schemas.microsoft.com/office/drawing/2014/main" id="{347621B5-60D9-4D46-A12F-F96F25BA9AAF}"/>
                  </a:ext>
                </a:extLst>
              </p:cNvPr>
              <p:cNvSpPr txBox="1"/>
              <p:nvPr/>
            </p:nvSpPr>
            <p:spPr>
              <a:xfrm>
                <a:off x="1822498" y="4247252"/>
                <a:ext cx="9741833"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zh-CN" altLang="en-US" sz="2800" i="1">
                              <a:latin typeface="Cambria Math" panose="02040503050406030204" pitchFamily="18" charset="0"/>
                            </a:rPr>
                            <m:t>当</m:t>
                          </m:r>
                          <m:r>
                            <a:rPr lang="en-US" altLang="zh-CN" sz="2800" b="0" i="1" smtClean="0">
                              <a:latin typeface="Cambria Math" panose="02040503050406030204" pitchFamily="18" charset="0"/>
                            </a:rPr>
                            <m:t>𝑐𝑜𝑠𝐴</m:t>
                          </m:r>
                          <m:r>
                            <a:rPr lang="en-US" altLang="zh-CN" sz="2800" b="0" i="1" smtClean="0">
                              <a:latin typeface="Cambria Math" panose="02040503050406030204" pitchFamily="18" charset="0"/>
                            </a:rPr>
                            <m:t>=0</m:t>
                          </m:r>
                          <m:r>
                            <a:rPr lang="zh-CN" altLang="en-US" sz="2800" i="1">
                              <a:latin typeface="Cambria Math" panose="02040503050406030204" pitchFamily="18" charset="0"/>
                            </a:rPr>
                            <m:t>时</m:t>
                          </m:r>
                          <m:r>
                            <a:rPr lang="en-US" altLang="zh-CN" sz="2800" b="0" i="1" smtClean="0">
                              <a:latin typeface="Cambria Math" panose="02040503050406030204" pitchFamily="18" charset="0"/>
                            </a:rPr>
                            <m:t>,</m:t>
                          </m:r>
                          <m:r>
                            <a:rPr lang="en-US" altLang="zh-CN" sz="2800" i="1">
                              <a:latin typeface="Cambria Math" panose="02040503050406030204" pitchFamily="18" charset="0"/>
                            </a:rPr>
                            <m:t>𝑏</m:t>
                          </m:r>
                        </m:e>
                        <m:sup>
                          <m:r>
                            <a:rPr lang="en-US" altLang="zh-CN" sz="2800" i="1">
                              <a:latin typeface="Cambria Math" panose="02040503050406030204" pitchFamily="18" charset="0"/>
                            </a:rPr>
                            <m:t>2</m:t>
                          </m:r>
                        </m:sup>
                      </m:sSup>
                      <m:r>
                        <a:rPr lang="en-US" altLang="zh-CN" sz="2800" i="1">
                          <a:latin typeface="Cambria Math" panose="02040503050406030204" pitchFamily="18" charset="0"/>
                        </a:rPr>
                        <m: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𝑐</m:t>
                          </m:r>
                        </m:e>
                        <m:sup>
                          <m:r>
                            <a:rPr lang="en-US" altLang="zh-CN" sz="2800" i="1">
                              <a:latin typeface="Cambria Math" panose="02040503050406030204" pitchFamily="18" charset="0"/>
                            </a:rPr>
                            <m:t>2</m:t>
                          </m:r>
                        </m:sup>
                      </m:sSup>
                      <m:r>
                        <a:rPr lang="en-US" altLang="zh-CN" sz="2800" i="1" smtClean="0">
                          <a:latin typeface="Cambria Math" panose="02040503050406030204" pitchFamily="18" charset="0"/>
                        </a:rPr>
                        <m: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𝑎</m:t>
                          </m:r>
                        </m:e>
                        <m:sup>
                          <m:r>
                            <a:rPr lang="en-US" altLang="zh-CN" sz="2800" i="1">
                              <a:latin typeface="Cambria Math" panose="02040503050406030204" pitchFamily="18" charset="0"/>
                            </a:rPr>
                            <m:t>2</m:t>
                          </m:r>
                        </m:sup>
                      </m:sSup>
                      <m:r>
                        <a:rPr lang="en-US" altLang="zh-CN" sz="2800" b="0" i="0" smtClean="0">
                          <a:latin typeface="Cambria Math" panose="02040503050406030204" pitchFamily="18" charset="0"/>
                        </a:rPr>
                        <m:t>,</m:t>
                      </m:r>
                      <m:r>
                        <m:rPr>
                          <m:sty m:val="p"/>
                        </m:rPr>
                        <a:rPr lang="en-US" altLang="zh-CN" sz="2800" b="0" i="0" smtClean="0">
                          <a:latin typeface="Cambria Math" panose="02040503050406030204" pitchFamily="18" charset="0"/>
                        </a:rPr>
                        <m:t>A</m:t>
                      </m:r>
                      <m:r>
                        <a:rPr lang="zh-CN" altLang="en-US" sz="2800" i="1">
                          <a:latin typeface="Cambria Math" panose="02040503050406030204" pitchFamily="18" charset="0"/>
                        </a:rPr>
                        <m:t>为</m:t>
                      </m:r>
                      <m:r>
                        <a:rPr lang="zh-CN" altLang="en-US" sz="2800" i="1" smtClean="0">
                          <a:latin typeface="Cambria Math" panose="02040503050406030204" pitchFamily="18" charset="0"/>
                        </a:rPr>
                        <m:t>直角</m:t>
                      </m:r>
                      <m:r>
                        <a:rPr lang="en-US" altLang="zh-CN" sz="2800" b="0" i="0" smtClean="0">
                          <a:latin typeface="Cambria Math" panose="02040503050406030204" pitchFamily="18" charset="0"/>
                        </a:rPr>
                        <m:t>;</m:t>
                      </m:r>
                      <m:r>
                        <a:rPr lang="en-US" altLang="zh-CN" sz="2800" b="1" i="1" smtClean="0">
                          <a:solidFill>
                            <a:srgbClr val="0070C0"/>
                          </a:solidFill>
                          <a:latin typeface="Cambria Math" panose="02040503050406030204" pitchFamily="18" charset="0"/>
                        </a:rPr>
                        <m:t>∆</m:t>
                      </m:r>
                      <m:r>
                        <a:rPr lang="en-US" altLang="zh-CN" sz="2800" b="1" i="1" smtClean="0">
                          <a:solidFill>
                            <a:srgbClr val="0070C0"/>
                          </a:solidFill>
                          <a:latin typeface="Cambria Math" panose="02040503050406030204" pitchFamily="18" charset="0"/>
                        </a:rPr>
                        <m:t>𝑨𝑩𝑪</m:t>
                      </m:r>
                      <m:r>
                        <a:rPr lang="zh-CN" altLang="en-US" sz="2800" b="1" i="1">
                          <a:solidFill>
                            <a:srgbClr val="0070C0"/>
                          </a:solidFill>
                          <a:latin typeface="Cambria Math" panose="02040503050406030204" pitchFamily="18" charset="0"/>
                        </a:rPr>
                        <m:t>是</m:t>
                      </m:r>
                      <m:r>
                        <a:rPr lang="zh-CN" altLang="en-US" sz="2800" b="1" i="1" smtClean="0">
                          <a:solidFill>
                            <a:srgbClr val="0070C0"/>
                          </a:solidFill>
                          <a:latin typeface="Cambria Math" panose="02040503050406030204" pitchFamily="18" charset="0"/>
                        </a:rPr>
                        <m:t>直角</m:t>
                      </m:r>
                      <m:r>
                        <a:rPr lang="zh-CN" altLang="en-US" sz="2800" b="1" i="1">
                          <a:solidFill>
                            <a:srgbClr val="0070C0"/>
                          </a:solidFill>
                          <a:latin typeface="Cambria Math" panose="02040503050406030204" pitchFamily="18" charset="0"/>
                        </a:rPr>
                        <m:t>三角形</m:t>
                      </m:r>
                      <m:r>
                        <a:rPr lang="en-US" altLang="zh-CN" sz="2800" b="1" i="1" smtClean="0">
                          <a:solidFill>
                            <a:srgbClr val="0070C0"/>
                          </a:solidFill>
                          <a:latin typeface="Cambria Math" panose="02040503050406030204" pitchFamily="18" charset="0"/>
                        </a:rPr>
                        <m:t>.</m:t>
                      </m:r>
                    </m:oMath>
                  </m:oMathPara>
                </a14:m>
                <a:endParaRPr lang="en-US" altLang="zh-CN" sz="2800" b="1" dirty="0">
                  <a:latin typeface="+mn-ea"/>
                  <a:cs typeface="Times New Roman" panose="02020603050405020304" pitchFamily="18" charset="0"/>
                </a:endParaRPr>
              </a:p>
            </p:txBody>
          </p:sp>
        </mc:Choice>
        <mc:Fallback>
          <p:sp>
            <p:nvSpPr>
              <p:cNvPr id="25" name="TextBox 23">
                <a:extLst>
                  <a:ext uri="{FF2B5EF4-FFF2-40B4-BE49-F238E27FC236}">
                    <a16:creationId xmlns:a16="http://schemas.microsoft.com/office/drawing/2014/main" id="{347621B5-60D9-4D46-A12F-F96F25BA9AAF}"/>
                  </a:ext>
                </a:extLst>
              </p:cNvPr>
              <p:cNvSpPr txBox="1">
                <a:spLocks noRot="1" noChangeAspect="1" noMove="1" noResize="1" noEditPoints="1" noAdjustHandles="1" noChangeArrowheads="1" noChangeShapeType="1" noTextEdit="1"/>
              </p:cNvSpPr>
              <p:nvPr/>
            </p:nvSpPr>
            <p:spPr>
              <a:xfrm>
                <a:off x="1822498" y="4247252"/>
                <a:ext cx="9741833" cy="523220"/>
              </a:xfrm>
              <a:prstGeom prst="rect">
                <a:avLst/>
              </a:prstGeom>
              <a:blipFill>
                <a:blip r:embed="rId8"/>
                <a:stretch>
                  <a:fillRect/>
                </a:stretch>
              </a:blipFill>
            </p:spPr>
            <p:txBody>
              <a:bodyPr/>
              <a:lstStyle/>
              <a:p>
                <a:r>
                  <a:rPr lang="zh-CN" altLang="en-US">
                    <a:noFill/>
                  </a:rPr>
                  <a:t> </a:t>
                </a:r>
              </a:p>
            </p:txBody>
          </p:sp>
        </mc:Fallback>
      </mc:AlternateContent>
      <p:grpSp>
        <p:nvGrpSpPr>
          <p:cNvPr id="2" name="组合 1">
            <a:extLst>
              <a:ext uri="{FF2B5EF4-FFF2-40B4-BE49-F238E27FC236}">
                <a16:creationId xmlns:a16="http://schemas.microsoft.com/office/drawing/2014/main" id="{1D681772-997A-4F90-9770-42EE31701592}"/>
              </a:ext>
            </a:extLst>
          </p:cNvPr>
          <p:cNvGrpSpPr/>
          <p:nvPr/>
        </p:nvGrpSpPr>
        <p:grpSpPr>
          <a:xfrm>
            <a:off x="1385022" y="1717010"/>
            <a:ext cx="7787132" cy="1956102"/>
            <a:chOff x="1178907" y="2301226"/>
            <a:chExt cx="7787132" cy="1956102"/>
          </a:xfrm>
        </p:grpSpPr>
        <mc:AlternateContent xmlns:mc="http://schemas.openxmlformats.org/markup-compatibility/2006">
          <mc:Choice xmlns:a14="http://schemas.microsoft.com/office/drawing/2010/main" Requires="a14">
            <p:sp>
              <p:nvSpPr>
                <p:cNvPr id="74" name="文本框 73">
                  <a:extLst>
                    <a:ext uri="{FF2B5EF4-FFF2-40B4-BE49-F238E27FC236}">
                      <a16:creationId xmlns:a16="http://schemas.microsoft.com/office/drawing/2014/main" id="{224FD0E3-525A-4681-8B89-1BAF1C7815E1}"/>
                    </a:ext>
                  </a:extLst>
                </p:cNvPr>
                <p:cNvSpPr txBox="1"/>
                <p:nvPr/>
              </p:nvSpPr>
              <p:spPr>
                <a:xfrm>
                  <a:off x="1706651" y="2301226"/>
                  <a:ext cx="44082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zh-CN" altLang="en-US" sz="2800" i="1" smtClean="0">
                            <a:solidFill>
                              <a:srgbClr val="FF0000"/>
                            </a:solidFill>
                            <a:latin typeface="Cambria Math" panose="02040503050406030204" pitchFamily="18" charset="0"/>
                          </a:rPr>
                          <m:t>以</m:t>
                        </m:r>
                      </m:oMath>
                    </m:oMathPara>
                  </a14:m>
                  <a:endParaRPr lang="zh-CN" altLang="en-US" sz="2800" dirty="0">
                    <a:solidFill>
                      <a:srgbClr val="FF0000"/>
                    </a:solidFill>
                  </a:endParaRPr>
                </a:p>
              </p:txBody>
            </p:sp>
          </mc:Choice>
          <mc:Fallback>
            <p:sp>
              <p:nvSpPr>
                <p:cNvPr id="74" name="文本框 73">
                  <a:extLst>
                    <a:ext uri="{FF2B5EF4-FFF2-40B4-BE49-F238E27FC236}">
                      <a16:creationId xmlns:a16="http://schemas.microsoft.com/office/drawing/2014/main" id="{224FD0E3-525A-4681-8B89-1BAF1C7815E1}"/>
                    </a:ext>
                  </a:extLst>
                </p:cNvPr>
                <p:cNvSpPr txBox="1">
                  <a:spLocks noRot="1" noChangeAspect="1" noMove="1" noResize="1" noEditPoints="1" noAdjustHandles="1" noChangeArrowheads="1" noChangeShapeType="1" noTextEdit="1"/>
                </p:cNvSpPr>
                <p:nvPr/>
              </p:nvSpPr>
              <p:spPr>
                <a:xfrm>
                  <a:off x="1706651" y="2301226"/>
                  <a:ext cx="440825" cy="430887"/>
                </a:xfrm>
                <a:prstGeom prst="rect">
                  <a:avLst/>
                </a:prstGeom>
                <a:blipFill>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7" name="TextBox 23">
                  <a:extLst>
                    <a:ext uri="{FF2B5EF4-FFF2-40B4-BE49-F238E27FC236}">
                      <a16:creationId xmlns:a16="http://schemas.microsoft.com/office/drawing/2014/main" id="{A5EF449B-5B96-4A31-BF3E-BBFB053F6854}"/>
                    </a:ext>
                  </a:extLst>
                </p:cNvPr>
                <p:cNvSpPr txBox="1"/>
                <p:nvPr/>
              </p:nvSpPr>
              <p:spPr>
                <a:xfrm>
                  <a:off x="3357804" y="2758486"/>
                  <a:ext cx="3429337" cy="95705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2800" b="0" i="0" smtClean="0">
                            <a:solidFill>
                              <a:srgbClr val="FF0000"/>
                            </a:solidFill>
                            <a:latin typeface="Cambria Math"/>
                          </a:rPr>
                          <m:t>cos</m:t>
                        </m:r>
                        <m:r>
                          <a:rPr lang="en-US" altLang="zh-CN" sz="2800" b="0" i="1" smtClean="0">
                            <a:solidFill>
                              <a:srgbClr val="FF0000"/>
                            </a:solidFill>
                            <a:latin typeface="Cambria Math" panose="02040503050406030204" pitchFamily="18" charset="0"/>
                          </a:rPr>
                          <m:t>𝐴</m:t>
                        </m:r>
                        <m:r>
                          <a:rPr lang="en-US" altLang="zh-CN" sz="2800" b="0" i="1" smtClean="0">
                            <a:solidFill>
                              <a:srgbClr val="FF0000"/>
                            </a:solidFill>
                            <a:latin typeface="Cambria Math" panose="02040503050406030204" pitchFamily="18" charset="0"/>
                          </a:rPr>
                          <m:t>=</m:t>
                        </m:r>
                        <m:f>
                          <m:fPr>
                            <m:ctrlPr>
                              <a:rPr lang="en-US" altLang="zh-CN" sz="2800" b="0" i="1" smtClean="0">
                                <a:solidFill>
                                  <a:srgbClr val="FF0000"/>
                                </a:solidFill>
                                <a:latin typeface="Cambria Math" panose="02040503050406030204" pitchFamily="18" charset="0"/>
                              </a:rPr>
                            </m:ctrlPr>
                          </m:fPr>
                          <m:num>
                            <m:sSup>
                              <m:sSupPr>
                                <m:ctrlPr>
                                  <a:rPr lang="en-US" altLang="zh-CN" sz="2800" b="0" i="1" smtClean="0">
                                    <a:solidFill>
                                      <a:srgbClr val="FF0000"/>
                                    </a:solidFill>
                                    <a:latin typeface="Cambria Math" panose="02040503050406030204" pitchFamily="18" charset="0"/>
                                  </a:rPr>
                                </m:ctrlPr>
                              </m:sSupPr>
                              <m:e>
                                <m:r>
                                  <a:rPr lang="en-US" altLang="zh-CN" sz="2800" b="0" i="1" smtClean="0">
                                    <a:solidFill>
                                      <a:srgbClr val="FF0000"/>
                                    </a:solidFill>
                                    <a:latin typeface="Cambria Math" panose="02040503050406030204" pitchFamily="18" charset="0"/>
                                  </a:rPr>
                                  <m:t>𝑏</m:t>
                                </m:r>
                              </m:e>
                              <m:sup>
                                <m:r>
                                  <a:rPr lang="en-US" altLang="zh-CN" sz="2800" b="0" i="1" smtClean="0">
                                    <a:solidFill>
                                      <a:srgbClr val="FF0000"/>
                                    </a:solidFill>
                                    <a:latin typeface="Cambria Math" panose="02040503050406030204" pitchFamily="18" charset="0"/>
                                  </a:rPr>
                                  <m:t>2</m:t>
                                </m:r>
                              </m:sup>
                            </m:sSup>
                            <m:r>
                              <a:rPr lang="en-US" altLang="zh-CN" sz="2800" b="0" i="1" smtClean="0">
                                <a:solidFill>
                                  <a:srgbClr val="FF0000"/>
                                </a:solidFill>
                                <a:latin typeface="Cambria Math" panose="02040503050406030204" pitchFamily="18" charset="0"/>
                              </a:rPr>
                              <m:t>+</m:t>
                            </m:r>
                            <m:sSup>
                              <m:sSupPr>
                                <m:ctrlPr>
                                  <a:rPr lang="en-US" altLang="zh-CN" sz="2800" b="0" i="1" smtClean="0">
                                    <a:solidFill>
                                      <a:srgbClr val="FF0000"/>
                                    </a:solidFill>
                                    <a:latin typeface="Cambria Math" panose="02040503050406030204" pitchFamily="18" charset="0"/>
                                  </a:rPr>
                                </m:ctrlPr>
                              </m:sSupPr>
                              <m:e>
                                <m:r>
                                  <a:rPr lang="en-US" altLang="zh-CN" sz="2800" b="0" i="1" smtClean="0">
                                    <a:solidFill>
                                      <a:srgbClr val="FF0000"/>
                                    </a:solidFill>
                                    <a:latin typeface="Cambria Math" panose="02040503050406030204" pitchFamily="18" charset="0"/>
                                  </a:rPr>
                                  <m:t>𝑐</m:t>
                                </m:r>
                              </m:e>
                              <m:sup>
                                <m:r>
                                  <a:rPr lang="en-US" altLang="zh-CN" sz="2800" b="0" i="1" smtClean="0">
                                    <a:solidFill>
                                      <a:srgbClr val="FF0000"/>
                                    </a:solidFill>
                                    <a:latin typeface="Cambria Math" panose="02040503050406030204" pitchFamily="18" charset="0"/>
                                  </a:rPr>
                                  <m:t>2</m:t>
                                </m:r>
                              </m:sup>
                            </m:sSup>
                            <m:r>
                              <a:rPr lang="en-US" altLang="zh-CN" sz="2800" b="0" i="1" smtClean="0">
                                <a:solidFill>
                                  <a:srgbClr val="FF0000"/>
                                </a:solidFill>
                                <a:latin typeface="Cambria Math" panose="02040503050406030204" pitchFamily="18" charset="0"/>
                              </a:rPr>
                              <m:t>−</m:t>
                            </m:r>
                            <m:sSup>
                              <m:sSupPr>
                                <m:ctrlPr>
                                  <a:rPr lang="en-US" altLang="zh-CN" sz="2800" b="0" i="1" smtClean="0">
                                    <a:solidFill>
                                      <a:srgbClr val="FF0000"/>
                                    </a:solidFill>
                                    <a:latin typeface="Cambria Math" panose="02040503050406030204" pitchFamily="18" charset="0"/>
                                  </a:rPr>
                                </m:ctrlPr>
                              </m:sSupPr>
                              <m:e>
                                <m:r>
                                  <a:rPr lang="en-US" altLang="zh-CN" sz="2800" b="0" i="1" smtClean="0">
                                    <a:solidFill>
                                      <a:srgbClr val="FF0000"/>
                                    </a:solidFill>
                                    <a:latin typeface="Cambria Math" panose="02040503050406030204" pitchFamily="18" charset="0"/>
                                  </a:rPr>
                                  <m:t>𝑎</m:t>
                                </m:r>
                              </m:e>
                              <m:sup>
                                <m:r>
                                  <a:rPr lang="en-US" altLang="zh-CN" sz="2800" b="0" i="1" smtClean="0">
                                    <a:solidFill>
                                      <a:srgbClr val="FF0000"/>
                                    </a:solidFill>
                                    <a:latin typeface="Cambria Math" panose="02040503050406030204" pitchFamily="18" charset="0"/>
                                  </a:rPr>
                                  <m:t>2</m:t>
                                </m:r>
                              </m:sup>
                            </m:sSup>
                          </m:num>
                          <m:den>
                            <m:r>
                              <a:rPr lang="en-US" altLang="zh-CN" sz="2800" b="0" i="1" smtClean="0">
                                <a:solidFill>
                                  <a:srgbClr val="FF0000"/>
                                </a:solidFill>
                                <a:latin typeface="Cambria Math" panose="02040503050406030204" pitchFamily="18" charset="0"/>
                              </a:rPr>
                              <m:t>2</m:t>
                            </m:r>
                            <m:r>
                              <a:rPr lang="en-US" altLang="zh-CN" sz="2800" b="0" i="1" smtClean="0">
                                <a:solidFill>
                                  <a:srgbClr val="FF0000"/>
                                </a:solidFill>
                                <a:latin typeface="Cambria Math" panose="02040503050406030204" pitchFamily="18" charset="0"/>
                              </a:rPr>
                              <m:t>𝑏𝑐</m:t>
                            </m:r>
                          </m:den>
                        </m:f>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77" name="TextBox 23">
                  <a:extLst>
                    <a:ext uri="{FF2B5EF4-FFF2-40B4-BE49-F238E27FC236}">
                      <a16:creationId xmlns:a16="http://schemas.microsoft.com/office/drawing/2014/main" id="{A5EF449B-5B96-4A31-BF3E-BBFB053F6854}"/>
                    </a:ext>
                  </a:extLst>
                </p:cNvPr>
                <p:cNvSpPr txBox="1">
                  <a:spLocks noRot="1" noChangeAspect="1" noMove="1" noResize="1" noEditPoints="1" noAdjustHandles="1" noChangeArrowheads="1" noChangeShapeType="1" noTextEdit="1"/>
                </p:cNvSpPr>
                <p:nvPr/>
              </p:nvSpPr>
              <p:spPr>
                <a:xfrm>
                  <a:off x="3357804" y="2758486"/>
                  <a:ext cx="3429337" cy="957057"/>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TextBox 23">
                  <a:extLst>
                    <a:ext uri="{FF2B5EF4-FFF2-40B4-BE49-F238E27FC236}">
                      <a16:creationId xmlns:a16="http://schemas.microsoft.com/office/drawing/2014/main" id="{9F4A648C-9254-4201-B083-4A0AAA18C51D}"/>
                    </a:ext>
                  </a:extLst>
                </p:cNvPr>
                <p:cNvSpPr txBox="1"/>
                <p:nvPr/>
              </p:nvSpPr>
              <p:spPr>
                <a:xfrm>
                  <a:off x="1178907" y="3734108"/>
                  <a:ext cx="7787132"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zh-CN" altLang="en-US" sz="2800" i="1" smtClean="0">
                            <a:solidFill>
                              <a:srgbClr val="FF0000"/>
                            </a:solidFill>
                            <a:latin typeface="Cambria Math" panose="02040503050406030204" pitchFamily="18" charset="0"/>
                          </a:rPr>
                          <m:t>为例</m:t>
                        </m:r>
                        <m:r>
                          <a:rPr lang="en-US" altLang="zh-CN" sz="2800" b="0" i="1" smtClean="0">
                            <a:latin typeface="Cambria Math" panose="02040503050406030204" pitchFamily="18" charset="0"/>
                          </a:rPr>
                          <m:t>,</m:t>
                        </m:r>
                        <m:r>
                          <a:rPr lang="zh-CN" altLang="en-US" sz="2800" i="1" smtClean="0">
                            <a:latin typeface="Cambria Math" panose="02040503050406030204" pitchFamily="18" charset="0"/>
                          </a:rPr>
                          <m:t>假设</m:t>
                        </m:r>
                        <m:r>
                          <a:rPr lang="en-US" altLang="zh-CN" sz="2800" b="0" i="1" smtClean="0">
                            <a:latin typeface="Cambria Math" panose="02040503050406030204" pitchFamily="18" charset="0"/>
                          </a:rPr>
                          <m:t>𝑎</m:t>
                        </m:r>
                        <m:r>
                          <a:rPr lang="zh-CN" altLang="en-US" sz="2800" i="1">
                            <a:latin typeface="Cambria Math" panose="02040503050406030204" pitchFamily="18" charset="0"/>
                          </a:rPr>
                          <m:t>为</m:t>
                        </m:r>
                        <m:r>
                          <a:rPr lang="zh-CN" altLang="en-US" sz="2800" i="1" smtClean="0">
                            <a:latin typeface="Cambria Math" panose="02040503050406030204" pitchFamily="18" charset="0"/>
                          </a:rPr>
                          <m:t>三角</m:t>
                        </m:r>
                        <m:r>
                          <a:rPr lang="zh-CN" altLang="en-US" sz="2800" i="1">
                            <a:latin typeface="Cambria Math" panose="02040503050406030204" pitchFamily="18" charset="0"/>
                          </a:rPr>
                          <m:t>形</m:t>
                        </m:r>
                        <m:r>
                          <a:rPr lang="en-US" altLang="zh-CN" sz="2800" b="0" i="1" smtClean="0">
                            <a:latin typeface="Cambria Math" panose="02040503050406030204" pitchFamily="18" charset="0"/>
                          </a:rPr>
                          <m:t>𝐴𝐵𝐶</m:t>
                        </m:r>
                        <m:r>
                          <a:rPr lang="zh-CN" altLang="en-US" sz="2800" i="1">
                            <a:latin typeface="Cambria Math" panose="02040503050406030204" pitchFamily="18" charset="0"/>
                          </a:rPr>
                          <m:t>的</m:t>
                        </m:r>
                        <m:r>
                          <a:rPr lang="zh-CN" altLang="en-US" sz="2800" i="1" smtClean="0">
                            <a:latin typeface="Cambria Math" panose="02040503050406030204" pitchFamily="18" charset="0"/>
                          </a:rPr>
                          <m:t>最长边</m:t>
                        </m:r>
                        <m:r>
                          <a:rPr lang="en-US" altLang="zh-CN" sz="2800" b="0" i="1" smtClean="0">
                            <a:latin typeface="Cambria Math" panose="02040503050406030204" pitchFamily="18" charset="0"/>
                          </a:rPr>
                          <m:t>,</m:t>
                        </m:r>
                        <m:r>
                          <a:rPr lang="zh-CN" altLang="en-US" sz="2800" i="1">
                            <a:latin typeface="Cambria Math" panose="02040503050406030204" pitchFamily="18" charset="0"/>
                          </a:rPr>
                          <m:t>则</m:t>
                        </m:r>
                        <m:r>
                          <a:rPr lang="zh-CN" altLang="en-US" sz="2800" i="1" smtClean="0">
                            <a:latin typeface="Cambria Math" panose="02040503050406030204" pitchFamily="18" charset="0"/>
                          </a:rPr>
                          <m:t>在</m:t>
                        </m:r>
                        <m:r>
                          <a:rPr lang="zh-CN" altLang="en-US" sz="2800" i="1" smtClean="0">
                            <a:latin typeface="Cambria Math" panose="02040503050406030204" pitchFamily="18" charset="0"/>
                          </a:rPr>
                          <m:t>∆</m:t>
                        </m:r>
                        <m:r>
                          <a:rPr lang="en-US" altLang="zh-CN" sz="2800" b="0" i="1" smtClean="0">
                            <a:latin typeface="Cambria Math" panose="02040503050406030204" pitchFamily="18" charset="0"/>
                          </a:rPr>
                          <m:t>𝐴𝐵𝐶</m:t>
                        </m:r>
                        <m:r>
                          <a:rPr lang="zh-CN" altLang="en-US" sz="2800" i="1">
                            <a:latin typeface="Cambria Math" panose="02040503050406030204" pitchFamily="18" charset="0"/>
                          </a:rPr>
                          <m:t>中</m:t>
                        </m:r>
                      </m:oMath>
                    </m:oMathPara>
                  </a14:m>
                  <a:endParaRPr lang="en-US" altLang="zh-CN" sz="2800" b="0" dirty="0">
                    <a:latin typeface="Times New Roman" panose="02020603050405020304" pitchFamily="18" charset="0"/>
                    <a:cs typeface="Times New Roman" panose="02020603050405020304" pitchFamily="18" charset="0"/>
                  </a:endParaRPr>
                </a:p>
              </p:txBody>
            </p:sp>
          </mc:Choice>
          <mc:Fallback xmlns="">
            <p:sp>
              <p:nvSpPr>
                <p:cNvPr id="26" name="TextBox 23">
                  <a:extLst>
                    <a:ext uri="{FF2B5EF4-FFF2-40B4-BE49-F238E27FC236}">
                      <a16:creationId xmlns:a16="http://schemas.microsoft.com/office/drawing/2014/main" id="{9F4A648C-9254-4201-B083-4A0AAA18C51D}"/>
                    </a:ext>
                  </a:extLst>
                </p:cNvPr>
                <p:cNvSpPr txBox="1">
                  <a:spLocks noRot="1" noChangeAspect="1" noMove="1" noResize="1" noEditPoints="1" noAdjustHandles="1" noChangeArrowheads="1" noChangeShapeType="1" noTextEdit="1"/>
                </p:cNvSpPr>
                <p:nvPr/>
              </p:nvSpPr>
              <p:spPr>
                <a:xfrm>
                  <a:off x="1178907" y="3734108"/>
                  <a:ext cx="7787132" cy="523220"/>
                </a:xfrm>
                <a:prstGeom prst="rect">
                  <a:avLst/>
                </a:prstGeom>
                <a:blipFill>
                  <a:blip r:embed="rId12"/>
                  <a:stretch>
                    <a:fillRect/>
                  </a:stretch>
                </a:blipFill>
              </p:spPr>
              <p:txBody>
                <a:bodyPr/>
                <a:lstStyle/>
                <a:p>
                  <a:r>
                    <a:rPr lang="zh-CN" altLang="en-US">
                      <a:noFill/>
                    </a:rPr>
                    <a:t> </a:t>
                  </a:r>
                </a:p>
              </p:txBody>
            </p:sp>
          </mc:Fallback>
        </mc:AlternateContent>
      </p:grpSp>
      <mc:AlternateContent xmlns:mc="http://schemas.openxmlformats.org/markup-compatibility/2006">
        <mc:Choice xmlns:a14="http://schemas.microsoft.com/office/drawing/2010/main" Requires="a14">
          <p:sp>
            <p:nvSpPr>
              <p:cNvPr id="27" name="TextBox 23">
                <a:extLst>
                  <a:ext uri="{FF2B5EF4-FFF2-40B4-BE49-F238E27FC236}">
                    <a16:creationId xmlns:a16="http://schemas.microsoft.com/office/drawing/2014/main" id="{9C2577AD-6C53-4813-BB54-FFBEBC9705B8}"/>
                  </a:ext>
                </a:extLst>
              </p:cNvPr>
              <p:cNvSpPr txBox="1"/>
              <p:nvPr/>
            </p:nvSpPr>
            <p:spPr>
              <a:xfrm>
                <a:off x="1773742" y="3720857"/>
                <a:ext cx="9669698"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zh-CN" altLang="en-US" sz="2800" i="1">
                              <a:latin typeface="Cambria Math" panose="02040503050406030204" pitchFamily="18" charset="0"/>
                            </a:rPr>
                            <m:t>当</m:t>
                          </m:r>
                          <m:r>
                            <a:rPr lang="en-US" altLang="zh-CN" sz="2800" b="0" i="1" smtClean="0">
                              <a:latin typeface="Cambria Math" panose="02040503050406030204" pitchFamily="18" charset="0"/>
                            </a:rPr>
                            <m:t>𝑐𝑜𝑠𝐴</m:t>
                          </m:r>
                          <m:r>
                            <a:rPr lang="en-US" altLang="zh-CN" sz="2800" b="0" i="1" smtClean="0">
                              <a:latin typeface="Cambria Math" panose="02040503050406030204" pitchFamily="18" charset="0"/>
                              <a:ea typeface="Cambria Math" panose="02040503050406030204" pitchFamily="18" charset="0"/>
                            </a:rPr>
                            <m:t>&gt;</m:t>
                          </m:r>
                          <m:r>
                            <a:rPr lang="en-US" altLang="zh-CN" sz="2800" b="0" i="1" smtClean="0">
                              <a:latin typeface="Cambria Math" panose="02040503050406030204" pitchFamily="18" charset="0"/>
                            </a:rPr>
                            <m:t>0</m:t>
                          </m:r>
                          <m:r>
                            <a:rPr lang="zh-CN" altLang="en-US" sz="2800" i="1">
                              <a:latin typeface="Cambria Math" panose="02040503050406030204" pitchFamily="18" charset="0"/>
                            </a:rPr>
                            <m:t>时</m:t>
                          </m:r>
                          <m:r>
                            <a:rPr lang="en-US" altLang="zh-CN" sz="2800" b="0" i="1" smtClean="0">
                              <a:latin typeface="Cambria Math" panose="02040503050406030204" pitchFamily="18" charset="0"/>
                            </a:rPr>
                            <m:t>,</m:t>
                          </m:r>
                          <m:r>
                            <a:rPr lang="en-US" altLang="zh-CN" sz="2800" i="1">
                              <a:latin typeface="Cambria Math" panose="02040503050406030204" pitchFamily="18" charset="0"/>
                            </a:rPr>
                            <m:t>𝑏</m:t>
                          </m:r>
                        </m:e>
                        <m:sup>
                          <m:r>
                            <a:rPr lang="en-US" altLang="zh-CN" sz="2800" i="1">
                              <a:latin typeface="Cambria Math" panose="02040503050406030204" pitchFamily="18" charset="0"/>
                            </a:rPr>
                            <m:t>2</m:t>
                          </m:r>
                        </m:sup>
                      </m:sSup>
                      <m:r>
                        <a:rPr lang="en-US" altLang="zh-CN" sz="2800" i="1">
                          <a:latin typeface="Cambria Math" panose="02040503050406030204" pitchFamily="18" charset="0"/>
                        </a:rPr>
                        <m: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𝑐</m:t>
                          </m:r>
                        </m:e>
                        <m:sup>
                          <m:r>
                            <a:rPr lang="en-US" altLang="zh-CN" sz="2800" i="1">
                              <a:latin typeface="Cambria Math" panose="02040503050406030204" pitchFamily="18" charset="0"/>
                            </a:rPr>
                            <m:t>2</m:t>
                          </m:r>
                        </m:sup>
                      </m:sSup>
                      <m:r>
                        <a:rPr lang="en-US" altLang="zh-CN" sz="2800" i="1" smtClean="0">
                          <a:latin typeface="Cambria Math" panose="02040503050406030204" pitchFamily="18" charset="0"/>
                        </a:rPr>
                        <m:t>&gt;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𝑎</m:t>
                          </m:r>
                        </m:e>
                        <m:sup>
                          <m:r>
                            <a:rPr lang="en-US" altLang="zh-CN" sz="2800" i="1">
                              <a:latin typeface="Cambria Math" panose="02040503050406030204" pitchFamily="18" charset="0"/>
                            </a:rPr>
                            <m:t>2</m:t>
                          </m:r>
                        </m:sup>
                      </m:sSup>
                      <m:r>
                        <a:rPr lang="en-US" altLang="zh-CN" sz="2800" b="0" i="1" smtClean="0">
                          <a:latin typeface="Cambria Math" panose="02040503050406030204" pitchFamily="18" charset="0"/>
                        </a:rPr>
                        <m:t>,</m:t>
                      </m:r>
                      <m:r>
                        <m:rPr>
                          <m:sty m:val="p"/>
                        </m:rPr>
                        <a:rPr lang="en-US" altLang="zh-CN" sz="2800">
                          <a:latin typeface="Cambria Math" panose="02040503050406030204" pitchFamily="18" charset="0"/>
                        </a:rPr>
                        <m:t>A</m:t>
                      </m:r>
                      <m:r>
                        <a:rPr lang="zh-CN" altLang="en-US" sz="2800" i="1">
                          <a:latin typeface="Cambria Math" panose="02040503050406030204" pitchFamily="18" charset="0"/>
                        </a:rPr>
                        <m:t>为锐角</m:t>
                      </m:r>
                      <m:r>
                        <a:rPr lang="en-US" altLang="zh-CN" sz="2800">
                          <a:latin typeface="Cambria Math" panose="02040503050406030204" pitchFamily="18" charset="0"/>
                        </a:rPr>
                        <m:t>;</m:t>
                      </m:r>
                      <m:r>
                        <a:rPr lang="en-US" altLang="zh-CN" sz="2800" b="1" i="1" smtClean="0">
                          <a:solidFill>
                            <a:srgbClr val="0070C0"/>
                          </a:solidFill>
                          <a:latin typeface="Cambria Math" panose="02040503050406030204" pitchFamily="18" charset="0"/>
                        </a:rPr>
                        <m:t>∆</m:t>
                      </m:r>
                      <m:r>
                        <a:rPr lang="en-US" altLang="zh-CN" sz="2800" b="1" i="1" smtClean="0">
                          <a:solidFill>
                            <a:srgbClr val="0070C0"/>
                          </a:solidFill>
                          <a:latin typeface="Cambria Math" panose="02040503050406030204" pitchFamily="18" charset="0"/>
                        </a:rPr>
                        <m:t>𝑨𝑩𝑪</m:t>
                      </m:r>
                      <m:r>
                        <a:rPr lang="zh-CN" altLang="en-US" sz="2800" b="1" i="1">
                          <a:solidFill>
                            <a:srgbClr val="0070C0"/>
                          </a:solidFill>
                          <a:latin typeface="Cambria Math" panose="02040503050406030204" pitchFamily="18" charset="0"/>
                        </a:rPr>
                        <m:t>是锐角三角形</m:t>
                      </m:r>
                    </m:oMath>
                  </m:oMathPara>
                </a14:m>
                <a:endParaRPr lang="en-US" altLang="zh-CN" sz="2800" b="1" dirty="0">
                  <a:latin typeface="+mn-ea"/>
                  <a:cs typeface="Times New Roman" panose="02020603050405020304" pitchFamily="18" charset="0"/>
                </a:endParaRPr>
              </a:p>
            </p:txBody>
          </p:sp>
        </mc:Choice>
        <mc:Fallback>
          <p:sp>
            <p:nvSpPr>
              <p:cNvPr id="27" name="TextBox 23">
                <a:extLst>
                  <a:ext uri="{FF2B5EF4-FFF2-40B4-BE49-F238E27FC236}">
                    <a16:creationId xmlns:a16="http://schemas.microsoft.com/office/drawing/2014/main" id="{9C2577AD-6C53-4813-BB54-FFBEBC9705B8}"/>
                  </a:ext>
                </a:extLst>
              </p:cNvPr>
              <p:cNvSpPr txBox="1">
                <a:spLocks noRot="1" noChangeAspect="1" noMove="1" noResize="1" noEditPoints="1" noAdjustHandles="1" noChangeArrowheads="1" noChangeShapeType="1" noTextEdit="1"/>
              </p:cNvSpPr>
              <p:nvPr/>
            </p:nvSpPr>
            <p:spPr>
              <a:xfrm>
                <a:off x="1773742" y="3720857"/>
                <a:ext cx="9669698" cy="523220"/>
              </a:xfrm>
              <a:prstGeom prst="rect">
                <a:avLst/>
              </a:prstGeom>
              <a:blipFill>
                <a:blip r:embed="rId1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8" name="TextBox 23">
                <a:extLst>
                  <a:ext uri="{FF2B5EF4-FFF2-40B4-BE49-F238E27FC236}">
                    <a16:creationId xmlns:a16="http://schemas.microsoft.com/office/drawing/2014/main" id="{933F7E0C-B902-40FC-9F57-B206C5690800}"/>
                  </a:ext>
                </a:extLst>
              </p:cNvPr>
              <p:cNvSpPr txBox="1"/>
              <p:nvPr/>
            </p:nvSpPr>
            <p:spPr>
              <a:xfrm>
                <a:off x="1825362" y="4834535"/>
                <a:ext cx="9671301" cy="5232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zh-CN" sz="2800" i="1" smtClean="0">
                              <a:latin typeface="Cambria Math" panose="02040503050406030204" pitchFamily="18" charset="0"/>
                            </a:rPr>
                          </m:ctrlPr>
                        </m:sSupPr>
                        <m:e>
                          <m:r>
                            <a:rPr lang="zh-CN" altLang="en-US" sz="2800" i="1">
                              <a:latin typeface="Cambria Math" panose="02040503050406030204" pitchFamily="18" charset="0"/>
                            </a:rPr>
                            <m:t>当</m:t>
                          </m:r>
                          <m:r>
                            <a:rPr lang="en-US" altLang="zh-CN" sz="2800" b="0" i="1" smtClean="0">
                              <a:latin typeface="Cambria Math" panose="02040503050406030204" pitchFamily="18" charset="0"/>
                            </a:rPr>
                            <m:t>𝑐𝑜𝑠𝐴</m:t>
                          </m:r>
                          <m:r>
                            <a:rPr lang="en-US" altLang="zh-CN" sz="2800" b="0" i="1" smtClean="0">
                              <a:latin typeface="Cambria Math" panose="02040503050406030204" pitchFamily="18" charset="0"/>
                              <a:ea typeface="Cambria Math" panose="02040503050406030204" pitchFamily="18" charset="0"/>
                            </a:rPr>
                            <m:t>&lt;0</m:t>
                          </m:r>
                          <m:r>
                            <a:rPr lang="zh-CN" altLang="en-US" sz="2800" i="1">
                              <a:latin typeface="Cambria Math" panose="02040503050406030204" pitchFamily="18" charset="0"/>
                              <a:ea typeface="Cambria Math" panose="02040503050406030204" pitchFamily="18" charset="0"/>
                            </a:rPr>
                            <m:t>时</m:t>
                          </m:r>
                          <m:r>
                            <a:rPr lang="en-US" altLang="zh-CN" sz="2800" b="0" i="1" smtClean="0">
                              <a:latin typeface="Cambria Math" panose="02040503050406030204" pitchFamily="18" charset="0"/>
                              <a:ea typeface="Cambria Math" panose="02040503050406030204" pitchFamily="18" charset="0"/>
                            </a:rPr>
                            <m:t>,</m:t>
                          </m:r>
                          <m:r>
                            <a:rPr lang="en-US" altLang="zh-CN" sz="2800" i="1">
                              <a:latin typeface="Cambria Math" panose="02040503050406030204" pitchFamily="18" charset="0"/>
                            </a:rPr>
                            <m:t>𝑏</m:t>
                          </m:r>
                        </m:e>
                        <m:sup>
                          <m:r>
                            <a:rPr lang="en-US" altLang="zh-CN" sz="2800" i="1">
                              <a:latin typeface="Cambria Math" panose="02040503050406030204" pitchFamily="18" charset="0"/>
                            </a:rPr>
                            <m:t>2</m:t>
                          </m:r>
                        </m:sup>
                      </m:sSup>
                      <m:r>
                        <a:rPr lang="en-US" altLang="zh-CN" sz="2800" i="1">
                          <a:latin typeface="Cambria Math" panose="02040503050406030204" pitchFamily="18" charset="0"/>
                        </a:rPr>
                        <m: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𝑐</m:t>
                          </m:r>
                        </m:e>
                        <m:sup>
                          <m:r>
                            <a:rPr lang="en-US" altLang="zh-CN" sz="2800" i="1">
                              <a:latin typeface="Cambria Math" panose="02040503050406030204" pitchFamily="18" charset="0"/>
                            </a:rPr>
                            <m:t>2</m:t>
                          </m:r>
                        </m:sup>
                      </m:sSup>
                      <m:r>
                        <a:rPr lang="en-US" altLang="zh-CN" sz="2800" i="1" smtClean="0">
                          <a:latin typeface="Cambria Math" panose="02040503050406030204" pitchFamily="18" charset="0"/>
                        </a:rPr>
                        <m:t>&lt;</m:t>
                      </m:r>
                      <m:sSup>
                        <m:sSupPr>
                          <m:ctrlPr>
                            <a:rPr lang="en-US" altLang="zh-CN" sz="2800" i="1">
                              <a:latin typeface="Cambria Math" panose="02040503050406030204" pitchFamily="18" charset="0"/>
                            </a:rPr>
                          </m:ctrlPr>
                        </m:sSupPr>
                        <m:e>
                          <m:r>
                            <a:rPr lang="en-US" altLang="zh-CN" sz="2800" i="1">
                              <a:latin typeface="Cambria Math" panose="02040503050406030204" pitchFamily="18" charset="0"/>
                            </a:rPr>
                            <m:t>𝑎</m:t>
                          </m:r>
                        </m:e>
                        <m:sup>
                          <m:r>
                            <a:rPr lang="en-US" altLang="zh-CN" sz="2800" i="1">
                              <a:latin typeface="Cambria Math" panose="02040503050406030204" pitchFamily="18" charset="0"/>
                            </a:rPr>
                            <m:t>2</m:t>
                          </m:r>
                        </m:sup>
                      </m:sSup>
                      <m:r>
                        <a:rPr lang="en-US" altLang="zh-CN" sz="2800" b="0" i="0" smtClean="0">
                          <a:latin typeface="Cambria Math" panose="02040503050406030204" pitchFamily="18" charset="0"/>
                        </a:rPr>
                        <m:t>,</m:t>
                      </m:r>
                      <m:r>
                        <m:rPr>
                          <m:sty m:val="p"/>
                        </m:rPr>
                        <a:rPr lang="en-US" altLang="zh-CN" sz="2800">
                          <a:latin typeface="Cambria Math" panose="02040503050406030204" pitchFamily="18" charset="0"/>
                        </a:rPr>
                        <m:t>A</m:t>
                      </m:r>
                      <m:r>
                        <a:rPr lang="zh-CN" altLang="en-US" sz="2800" i="1">
                          <a:latin typeface="Cambria Math" panose="02040503050406030204" pitchFamily="18" charset="0"/>
                        </a:rPr>
                        <m:t>为钝角</m:t>
                      </m:r>
                      <m:r>
                        <a:rPr lang="en-US" altLang="zh-CN" sz="2800">
                          <a:latin typeface="Cambria Math" panose="02040503050406030204" pitchFamily="18" charset="0"/>
                        </a:rPr>
                        <m:t>;</m:t>
                      </m:r>
                      <m:r>
                        <a:rPr lang="en-US" altLang="zh-CN" sz="2800" b="1" i="1" smtClean="0">
                          <a:solidFill>
                            <a:srgbClr val="0070C0"/>
                          </a:solidFill>
                          <a:latin typeface="Cambria Math" panose="02040503050406030204" pitchFamily="18" charset="0"/>
                        </a:rPr>
                        <m:t>∆</m:t>
                      </m:r>
                      <m:r>
                        <a:rPr lang="en-US" altLang="zh-CN" sz="2800" b="1" i="1" smtClean="0">
                          <a:solidFill>
                            <a:srgbClr val="0070C0"/>
                          </a:solidFill>
                          <a:latin typeface="Cambria Math" panose="02040503050406030204" pitchFamily="18" charset="0"/>
                        </a:rPr>
                        <m:t>𝑨𝑩𝑪</m:t>
                      </m:r>
                      <m:r>
                        <a:rPr lang="zh-CN" altLang="en-US" sz="2800" b="1" i="1">
                          <a:solidFill>
                            <a:srgbClr val="0070C0"/>
                          </a:solidFill>
                          <a:latin typeface="Cambria Math" panose="02040503050406030204" pitchFamily="18" charset="0"/>
                        </a:rPr>
                        <m:t>是钝角三角形</m:t>
                      </m:r>
                    </m:oMath>
                  </m:oMathPara>
                </a14:m>
                <a:endParaRPr lang="en-US" altLang="zh-CN" sz="2800" b="1" dirty="0">
                  <a:latin typeface="+mn-ea"/>
                  <a:cs typeface="Times New Roman" panose="02020603050405020304" pitchFamily="18" charset="0"/>
                </a:endParaRPr>
              </a:p>
            </p:txBody>
          </p:sp>
        </mc:Choice>
        <mc:Fallback>
          <p:sp>
            <p:nvSpPr>
              <p:cNvPr id="28" name="TextBox 23">
                <a:extLst>
                  <a:ext uri="{FF2B5EF4-FFF2-40B4-BE49-F238E27FC236}">
                    <a16:creationId xmlns:a16="http://schemas.microsoft.com/office/drawing/2014/main" id="{933F7E0C-B902-40FC-9F57-B206C5690800}"/>
                  </a:ext>
                </a:extLst>
              </p:cNvPr>
              <p:cNvSpPr txBox="1">
                <a:spLocks noRot="1" noChangeAspect="1" noMove="1" noResize="1" noEditPoints="1" noAdjustHandles="1" noChangeArrowheads="1" noChangeShapeType="1" noTextEdit="1"/>
              </p:cNvSpPr>
              <p:nvPr/>
            </p:nvSpPr>
            <p:spPr>
              <a:xfrm>
                <a:off x="1825362" y="4834535"/>
                <a:ext cx="9671301" cy="523220"/>
              </a:xfrm>
              <a:prstGeom prst="rect">
                <a:avLst/>
              </a:prstGeom>
              <a:blipFill>
                <a:blip r:embed="rId14"/>
                <a:stretch>
                  <a:fillRect/>
                </a:stretch>
              </a:blipFill>
            </p:spPr>
            <p:txBody>
              <a:bodyPr/>
              <a:lstStyle/>
              <a:p>
                <a:r>
                  <a:rPr lang="zh-CN" altLang="en-US">
                    <a:noFill/>
                  </a:rPr>
                  <a:t> </a:t>
                </a:r>
              </a:p>
            </p:txBody>
          </p:sp>
        </mc:Fallback>
      </mc:AlternateContent>
      <p:sp>
        <p:nvSpPr>
          <p:cNvPr id="29" name="TextBox 16">
            <a:extLst>
              <a:ext uri="{FF2B5EF4-FFF2-40B4-BE49-F238E27FC236}">
                <a16:creationId xmlns:a16="http://schemas.microsoft.com/office/drawing/2014/main" id="{04952020-B376-471E-BEE0-E075BF931362}"/>
              </a:ext>
            </a:extLst>
          </p:cNvPr>
          <p:cNvSpPr txBox="1"/>
          <p:nvPr/>
        </p:nvSpPr>
        <p:spPr>
          <a:xfrm>
            <a:off x="1385022" y="1051083"/>
            <a:ext cx="708852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rPr>
              <a:t>判断三角形的形状</a:t>
            </a:r>
          </a:p>
        </p:txBody>
      </p:sp>
      <p:pic>
        <p:nvPicPr>
          <p:cNvPr id="24" name="图片 23" descr="图片包含 物体, 游戏机, 钟表&#10;&#10;描述已自动生成">
            <a:extLst>
              <a:ext uri="{FF2B5EF4-FFF2-40B4-BE49-F238E27FC236}">
                <a16:creationId xmlns:a16="http://schemas.microsoft.com/office/drawing/2014/main" id="{51290D30-24FE-44E7-817C-437A1EA59F8A}"/>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
        <p:nvSpPr>
          <p:cNvPr id="30" name="文本框 29">
            <a:extLst>
              <a:ext uri="{FF2B5EF4-FFF2-40B4-BE49-F238E27FC236}">
                <a16:creationId xmlns:a16="http://schemas.microsoft.com/office/drawing/2014/main" id="{C5EA6F4F-3E95-4DC9-8DD0-8D9BC73FC842}"/>
              </a:ext>
            </a:extLst>
          </p:cNvPr>
          <p:cNvSpPr txBox="1"/>
          <p:nvPr/>
        </p:nvSpPr>
        <p:spPr>
          <a:xfrm>
            <a:off x="1822498" y="5599748"/>
            <a:ext cx="6502895" cy="523220"/>
          </a:xfrm>
          <a:prstGeom prst="rect">
            <a:avLst/>
          </a:prstGeom>
          <a:noFill/>
        </p:spPr>
        <p:txBody>
          <a:bodyPr wrap="square">
            <a:spAutoFit/>
          </a:bodyPr>
          <a:lstStyle/>
          <a:p>
            <a:r>
              <a:rPr lang="zh-CN" altLang="en-US" sz="2800" b="1" dirty="0">
                <a:solidFill>
                  <a:srgbClr val="FF0000"/>
                </a:solidFill>
                <a:latin typeface="华文行楷" panose="02010800040101010101" pitchFamily="2" charset="-122"/>
                <a:ea typeface="华文行楷" panose="02010800040101010101" pitchFamily="2" charset="-122"/>
                <a:cs typeface="Times New Roman" panose="02020603050405020304" pitchFamily="18" charset="0"/>
              </a:rPr>
              <a:t>结论</a:t>
            </a:r>
            <a:r>
              <a:rPr lang="en-US" altLang="zh-CN" sz="2800" b="1" dirty="0">
                <a:solidFill>
                  <a:srgbClr val="FF0000"/>
                </a:solidFill>
                <a:latin typeface="华文行楷" panose="02010800040101010101" pitchFamily="2" charset="-122"/>
                <a:ea typeface="华文行楷" panose="02010800040101010101" pitchFamily="2" charset="-122"/>
                <a:cs typeface="Times New Roman" panose="02020603050405020304" pitchFamily="18" charset="0"/>
              </a:rPr>
              <a:t>:</a:t>
            </a:r>
            <a:r>
              <a:rPr lang="zh-CN" altLang="en-US" sz="2800" b="1" dirty="0">
                <a:solidFill>
                  <a:srgbClr val="FF0000"/>
                </a:solidFill>
                <a:latin typeface="华文行楷" panose="02010800040101010101" pitchFamily="2" charset="-122"/>
                <a:ea typeface="华文行楷" panose="02010800040101010101" pitchFamily="2" charset="-122"/>
                <a:cs typeface="Times New Roman" panose="02020603050405020304" pitchFamily="18" charset="0"/>
              </a:rPr>
              <a:t>勾股定理是余弦定理的特殊情况</a:t>
            </a:r>
            <a:endParaRPr lang="zh-CN" altLang="en-US" sz="2800" dirty="0">
              <a:solidFill>
                <a:srgbClr val="FF0000"/>
              </a:solidFill>
              <a:latin typeface="华文行楷" panose="02010800040101010101" pitchFamily="2" charset="-122"/>
              <a:ea typeface="华文行楷" panose="02010800040101010101" pitchFamily="2" charset="-122"/>
            </a:endParaRPr>
          </a:p>
        </p:txBody>
      </p:sp>
    </p:spTree>
    <p:extLst>
      <p:ext uri="{BB962C8B-B14F-4D97-AF65-F5344CB8AC3E}">
        <p14:creationId xmlns:p14="http://schemas.microsoft.com/office/powerpoint/2010/main" val="86959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ppt_x"/>
                                          </p:val>
                                        </p:tav>
                                        <p:tav tm="100000">
                                          <p:val>
                                            <p:strVal val="#ppt_x"/>
                                          </p:val>
                                        </p:tav>
                                      </p:tavLst>
                                    </p:anim>
                                    <p:anim calcmode="lin" valueType="num">
                                      <p:cBhvr additive="base">
                                        <p:cTn id="2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p:bldP spid="28"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mc:AlternateContent xmlns:mc="http://schemas.openxmlformats.org/markup-compatibility/2006">
        <mc:Choice xmlns:a14="http://schemas.microsoft.com/office/drawing/2010/main" Requires="a14">
          <p:sp>
            <p:nvSpPr>
              <p:cNvPr id="12" name="TextBox 11"/>
              <p:cNvSpPr txBox="1"/>
              <p:nvPr/>
            </p:nvSpPr>
            <p:spPr>
              <a:xfrm>
                <a:off x="1385022" y="1565221"/>
                <a:ext cx="997339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例</a:t>
                </a:r>
                <a:r>
                  <a:rPr kumimoji="0" lang="en-US" altLang="zh-CN"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1.</a:t>
                </a: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三角形三边长分别为</a:t>
                </a:r>
                <a14:m>
                  <m:oMath xmlns:m="http://schemas.openxmlformats.org/officeDocument/2006/math">
                    <m:r>
                      <a:rPr kumimoji="0" lang="en-US" altLang="zh-CN" sz="2800" b="0" i="0" u="none" strike="noStrike" kern="1200" cap="none" spc="0" normalizeH="0" baseline="0" noProof="0" smtClean="0">
                        <a:ln>
                          <a:noFill/>
                        </a:ln>
                        <a:solidFill>
                          <a:prstClr val="black"/>
                        </a:solidFill>
                        <a:effectLst/>
                        <a:uLnTx/>
                        <a:uFillTx/>
                        <a:latin typeface="Cambria Math" panose="02040503050406030204" pitchFamily="18" charset="0"/>
                        <a:cs typeface="+mn-cs"/>
                      </a:rPr>
                      <m:t>4</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,6,8</m:t>
                    </m:r>
                    <m:r>
                      <a:rPr lang="zh-CN" altLang="en-US" sz="2800" i="1">
                        <a:solidFill>
                          <a:prstClr val="black"/>
                        </a:solidFill>
                        <a:latin typeface="Cambria Math" panose="02040503050406030204" pitchFamily="18" charset="0"/>
                      </a:rPr>
                      <m:t>则</m:t>
                    </m:r>
                  </m:oMath>
                </a14:m>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此三角形为</a:t>
                </a:r>
              </a:p>
            </p:txBody>
          </p:sp>
        </mc:Choice>
        <mc:Fallback>
          <p:sp>
            <p:nvSpPr>
              <p:cNvPr id="12" name="TextBox 11"/>
              <p:cNvSpPr txBox="1">
                <a:spLocks noRot="1" noChangeAspect="1" noMove="1" noResize="1" noEditPoints="1" noAdjustHandles="1" noChangeArrowheads="1" noChangeShapeType="1" noTextEdit="1"/>
              </p:cNvSpPr>
              <p:nvPr/>
            </p:nvSpPr>
            <p:spPr>
              <a:xfrm>
                <a:off x="1385022" y="1565221"/>
                <a:ext cx="9973397" cy="523220"/>
              </a:xfrm>
              <a:prstGeom prst="rect">
                <a:avLst/>
              </a:prstGeom>
              <a:blipFill>
                <a:blip r:embed="rId8"/>
                <a:stretch>
                  <a:fillRect l="-1222" t="-17442" b="-3372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1385022" y="2649474"/>
                <a:ext cx="349545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𝐴</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m:t>
                      </m:r>
                      <m:r>
                        <a:rPr lang="zh-CN" altLang="en-US" sz="2800" i="1">
                          <a:solidFill>
                            <a:prstClr val="black"/>
                          </a:solidFill>
                          <a:latin typeface="Cambria Math" panose="02040503050406030204" pitchFamily="18" charset="0"/>
                        </a:rPr>
                        <m:t>钝角</m:t>
                      </m:r>
                      <m:r>
                        <a:rPr lang="zh-CN" altLang="en-US" sz="2800" i="1" smtClean="0">
                          <a:solidFill>
                            <a:prstClr val="black"/>
                          </a:solidFill>
                          <a:latin typeface="Cambria Math" panose="02040503050406030204" pitchFamily="18" charset="0"/>
                        </a:rPr>
                        <m:t>三角形</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1385022" y="2649474"/>
                <a:ext cx="3495450" cy="523220"/>
              </a:xfrm>
              <a:prstGeom prst="rect">
                <a:avLst/>
              </a:prstGeom>
              <a:blipFill>
                <a:blip r:embed="rId10"/>
                <a:stretch>
                  <a:fillRect/>
                </a:stretch>
              </a:blipFill>
            </p:spPr>
            <p:txBody>
              <a:bodyPr/>
              <a:lstStyle/>
              <a:p>
                <a:r>
                  <a:rPr lang="zh-CN" altLang="en-US">
                    <a:noFill/>
                  </a:rPr>
                  <a:t> </a:t>
                </a:r>
              </a:p>
            </p:txBody>
          </p:sp>
        </mc:Fallback>
      </mc:AlternateContent>
      <p:sp>
        <p:nvSpPr>
          <p:cNvPr id="25" name="TextBox 18">
            <a:extLst>
              <a:ext uri="{FF2B5EF4-FFF2-40B4-BE49-F238E27FC236}">
                <a16:creationId xmlns:a16="http://schemas.microsoft.com/office/drawing/2014/main" id="{17F45D53-16B0-44A0-9C66-C36EE53C98DC}"/>
              </a:ext>
            </a:extLst>
          </p:cNvPr>
          <p:cNvSpPr txBox="1"/>
          <p:nvPr/>
        </p:nvSpPr>
        <p:spPr>
          <a:xfrm>
            <a:off x="8135985" y="1509145"/>
            <a:ext cx="65314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3" name="TextBox 18">
                <a:extLst>
                  <a:ext uri="{FF2B5EF4-FFF2-40B4-BE49-F238E27FC236}">
                    <a16:creationId xmlns:a16="http://schemas.microsoft.com/office/drawing/2014/main" id="{24FD613E-4261-4697-9C01-F4508321B169}"/>
                  </a:ext>
                </a:extLst>
              </p:cNvPr>
              <p:cNvSpPr txBox="1"/>
              <p:nvPr/>
            </p:nvSpPr>
            <p:spPr>
              <a:xfrm>
                <a:off x="1385022" y="3280346"/>
                <a:ext cx="349545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𝐶</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m:t>
                      </m:r>
                      <m:r>
                        <a:rPr lang="zh-CN" altLang="en-US" sz="2800" i="1">
                          <a:solidFill>
                            <a:prstClr val="black"/>
                          </a:solidFill>
                          <a:latin typeface="Cambria Math" panose="02040503050406030204" pitchFamily="18" charset="0"/>
                        </a:rPr>
                        <m:t>锐角</m:t>
                      </m:r>
                      <m:r>
                        <a:rPr lang="zh-CN" altLang="en-US" sz="2800" i="1" smtClean="0">
                          <a:solidFill>
                            <a:prstClr val="black"/>
                          </a:solidFill>
                          <a:latin typeface="Cambria Math" panose="02040503050406030204" pitchFamily="18" charset="0"/>
                        </a:rPr>
                        <m:t>三角形</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23" name="TextBox 18">
                <a:extLst>
                  <a:ext uri="{FF2B5EF4-FFF2-40B4-BE49-F238E27FC236}">
                    <a16:creationId xmlns:a16="http://schemas.microsoft.com/office/drawing/2014/main" id="{24FD613E-4261-4697-9C01-F4508321B169}"/>
                  </a:ext>
                </a:extLst>
              </p:cNvPr>
              <p:cNvSpPr txBox="1">
                <a:spLocks noRot="1" noChangeAspect="1" noMove="1" noResize="1" noEditPoints="1" noAdjustHandles="1" noChangeArrowheads="1" noChangeShapeType="1" noTextEdit="1"/>
              </p:cNvSpPr>
              <p:nvPr/>
            </p:nvSpPr>
            <p:spPr>
              <a:xfrm>
                <a:off x="1385022" y="3280346"/>
                <a:ext cx="3495450" cy="523220"/>
              </a:xfrm>
              <a:prstGeom prst="rect">
                <a:avLst/>
              </a:prstGeom>
              <a:blipFill>
                <a:blip r:embed="rId11"/>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TextBox 18">
                <a:extLst>
                  <a:ext uri="{FF2B5EF4-FFF2-40B4-BE49-F238E27FC236}">
                    <a16:creationId xmlns:a16="http://schemas.microsoft.com/office/drawing/2014/main" id="{50E1C1AA-367D-4BBE-AC23-7CF5ED2CFEFA}"/>
                  </a:ext>
                </a:extLst>
              </p:cNvPr>
              <p:cNvSpPr txBox="1"/>
              <p:nvPr/>
            </p:nvSpPr>
            <p:spPr>
              <a:xfrm>
                <a:off x="5097756" y="3290784"/>
                <a:ext cx="349545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𝐷</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m:t>
                    </m:r>
                    <m:r>
                      <a:rPr lang="zh-CN" altLang="en-US" sz="2800" i="1">
                        <a:solidFill>
                          <a:prstClr val="black"/>
                        </a:solidFill>
                        <a:latin typeface="Cambria Math" panose="02040503050406030204" pitchFamily="18" charset="0"/>
                      </a:rPr>
                      <m:t>不能</m:t>
                    </m:r>
                  </m:oMath>
                </a14:m>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确定</a:t>
                </a:r>
              </a:p>
            </p:txBody>
          </p:sp>
        </mc:Choice>
        <mc:Fallback xmlns="">
          <p:sp>
            <p:nvSpPr>
              <p:cNvPr id="27" name="TextBox 18">
                <a:extLst>
                  <a:ext uri="{FF2B5EF4-FFF2-40B4-BE49-F238E27FC236}">
                    <a16:creationId xmlns:a16="http://schemas.microsoft.com/office/drawing/2014/main" id="{50E1C1AA-367D-4BBE-AC23-7CF5ED2CFEFA}"/>
                  </a:ext>
                </a:extLst>
              </p:cNvPr>
              <p:cNvSpPr txBox="1">
                <a:spLocks noRot="1" noChangeAspect="1" noMove="1" noResize="1" noEditPoints="1" noAdjustHandles="1" noChangeArrowheads="1" noChangeShapeType="1" noTextEdit="1"/>
              </p:cNvSpPr>
              <p:nvPr/>
            </p:nvSpPr>
            <p:spPr>
              <a:xfrm>
                <a:off x="5097756" y="3290784"/>
                <a:ext cx="3495450" cy="523220"/>
              </a:xfrm>
              <a:prstGeom prst="rect">
                <a:avLst/>
              </a:prstGeom>
              <a:blipFill>
                <a:blip r:embed="rId12"/>
                <a:stretch>
                  <a:fillRect t="-17442" b="-2674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TextBox 18">
                <a:extLst>
                  <a:ext uri="{FF2B5EF4-FFF2-40B4-BE49-F238E27FC236}">
                    <a16:creationId xmlns:a16="http://schemas.microsoft.com/office/drawing/2014/main" id="{1C54315D-C71B-497D-8CFF-5BFCBB819ADA}"/>
                  </a:ext>
                </a:extLst>
              </p:cNvPr>
              <p:cNvSpPr txBox="1"/>
              <p:nvPr/>
            </p:nvSpPr>
            <p:spPr>
              <a:xfrm>
                <a:off x="4514303" y="2612011"/>
                <a:ext cx="349545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𝐵</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m:t>
                      </m:r>
                      <m:r>
                        <a:rPr lang="zh-CN" altLang="en-US" sz="2800" i="1">
                          <a:solidFill>
                            <a:prstClr val="black"/>
                          </a:solidFill>
                          <a:latin typeface="Cambria Math" panose="02040503050406030204" pitchFamily="18" charset="0"/>
                        </a:rPr>
                        <m:t>直角</m:t>
                      </m:r>
                      <m:r>
                        <a:rPr lang="zh-CN" altLang="en-US" sz="2800" i="1" smtClean="0">
                          <a:solidFill>
                            <a:prstClr val="black"/>
                          </a:solidFill>
                          <a:latin typeface="Cambria Math" panose="02040503050406030204" pitchFamily="18" charset="0"/>
                        </a:rPr>
                        <m:t>三角形</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28" name="TextBox 18">
                <a:extLst>
                  <a:ext uri="{FF2B5EF4-FFF2-40B4-BE49-F238E27FC236}">
                    <a16:creationId xmlns:a16="http://schemas.microsoft.com/office/drawing/2014/main" id="{1C54315D-C71B-497D-8CFF-5BFCBB819ADA}"/>
                  </a:ext>
                </a:extLst>
              </p:cNvPr>
              <p:cNvSpPr txBox="1">
                <a:spLocks noRot="1" noChangeAspect="1" noMove="1" noResize="1" noEditPoints="1" noAdjustHandles="1" noChangeArrowheads="1" noChangeShapeType="1" noTextEdit="1"/>
              </p:cNvSpPr>
              <p:nvPr/>
            </p:nvSpPr>
            <p:spPr>
              <a:xfrm>
                <a:off x="4514303" y="2612011"/>
                <a:ext cx="3495450" cy="523220"/>
              </a:xfrm>
              <a:prstGeom prst="rect">
                <a:avLst/>
              </a:prstGeom>
              <a:blipFill>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4BC78AA8-B050-4A31-B428-F7F5A20EEABA}"/>
                  </a:ext>
                </a:extLst>
              </p:cNvPr>
              <p:cNvSpPr txBox="1"/>
              <p:nvPr/>
            </p:nvSpPr>
            <p:spPr>
              <a:xfrm>
                <a:off x="8331907" y="1594390"/>
                <a:ext cx="261299" cy="4308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solidFill>
                            <a:srgbClr val="FF0000"/>
                          </a:solidFill>
                          <a:latin typeface="Cambria Math" panose="02040503050406030204" pitchFamily="18" charset="0"/>
                        </a:rPr>
                        <m:t>𝑨</m:t>
                      </m:r>
                    </m:oMath>
                  </m:oMathPara>
                </a14:m>
                <a:endParaRPr lang="zh-CN" altLang="en-US" sz="2800" b="1" dirty="0">
                  <a:solidFill>
                    <a:srgbClr val="FF0000"/>
                  </a:solidFill>
                </a:endParaRPr>
              </a:p>
            </p:txBody>
          </p:sp>
        </mc:Choice>
        <mc:Fallback xmlns="">
          <p:sp>
            <p:nvSpPr>
              <p:cNvPr id="2" name="文本框 1">
                <a:extLst>
                  <a:ext uri="{FF2B5EF4-FFF2-40B4-BE49-F238E27FC236}">
                    <a16:creationId xmlns:a16="http://schemas.microsoft.com/office/drawing/2014/main" id="{4BC78AA8-B050-4A31-B428-F7F5A20EEABA}"/>
                  </a:ext>
                </a:extLst>
              </p:cNvPr>
              <p:cNvSpPr txBox="1">
                <a:spLocks noRot="1" noChangeAspect="1" noMove="1" noResize="1" noEditPoints="1" noAdjustHandles="1" noChangeArrowheads="1" noChangeShapeType="1" noTextEdit="1"/>
              </p:cNvSpPr>
              <p:nvPr/>
            </p:nvSpPr>
            <p:spPr>
              <a:xfrm>
                <a:off x="8331907" y="1594390"/>
                <a:ext cx="261299" cy="430887"/>
              </a:xfrm>
              <a:prstGeom prst="rect">
                <a:avLst/>
              </a:prstGeom>
              <a:blipFill>
                <a:blip r:embed="rId14"/>
                <a:stretch>
                  <a:fillRect/>
                </a:stretch>
              </a:blipFill>
            </p:spPr>
            <p:txBody>
              <a:bodyPr/>
              <a:lstStyle/>
              <a:p>
                <a:r>
                  <a:rPr lang="zh-CN" altLang="en-US">
                    <a:noFill/>
                  </a:rPr>
                  <a:t> </a:t>
                </a:r>
              </a:p>
            </p:txBody>
          </p:sp>
        </mc:Fallback>
      </mc:AlternateContent>
      <p:pic>
        <p:nvPicPr>
          <p:cNvPr id="24" name="图片 23" descr="图片包含 物体, 游戏机, 钟表&#10;&#10;描述已自动生成">
            <a:extLst>
              <a:ext uri="{FF2B5EF4-FFF2-40B4-BE49-F238E27FC236}">
                <a16:creationId xmlns:a16="http://schemas.microsoft.com/office/drawing/2014/main" id="{5DF51E8A-B5DC-4BD4-A515-8BAECC5B9527}"/>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
        <p:nvSpPr>
          <p:cNvPr id="20" name="TextBox 16">
            <a:extLst>
              <a:ext uri="{FF2B5EF4-FFF2-40B4-BE49-F238E27FC236}">
                <a16:creationId xmlns:a16="http://schemas.microsoft.com/office/drawing/2014/main" id="{B2F66E7C-B64D-4E43-9413-87C49426BD18}"/>
              </a:ext>
            </a:extLst>
          </p:cNvPr>
          <p:cNvSpPr txBox="1"/>
          <p:nvPr/>
        </p:nvSpPr>
        <p:spPr>
          <a:xfrm>
            <a:off x="987568" y="799978"/>
            <a:ext cx="6442174" cy="461665"/>
          </a:xfrm>
          <a:prstGeom prst="rect">
            <a:avLst/>
          </a:prstGeom>
          <a:noFill/>
        </p:spPr>
        <p:txBody>
          <a:bodyPr wrap="square" rtlCol="0">
            <a:spAutoFit/>
          </a:bodyPr>
          <a:lstStyle/>
          <a:p>
            <a:r>
              <a:rPr lang="zh-CN" altLang="en-US" sz="2400" dirty="0">
                <a:solidFill>
                  <a:srgbClr val="00B0F0"/>
                </a:solidFill>
                <a:latin typeface="华文行楷" panose="02010800040101010101" pitchFamily="2" charset="-122"/>
                <a:ea typeface="华文行楷" panose="02010800040101010101" pitchFamily="2" charset="-122"/>
              </a:rPr>
              <a:t>应用示例</a:t>
            </a:r>
          </a:p>
        </p:txBody>
      </p:sp>
    </p:spTree>
    <p:extLst>
      <p:ext uri="{BB962C8B-B14F-4D97-AF65-F5344CB8AC3E}">
        <p14:creationId xmlns:p14="http://schemas.microsoft.com/office/powerpoint/2010/main" val="145407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endParaRPr lang="zh-CN" altLang="en-US">
              <a:solidFill>
                <a:prstClr val="black"/>
              </a:solidFill>
            </a:endParaRPr>
          </a:p>
        </p:txBody>
      </p:sp>
      <mc:AlternateContent xmlns:mc="http://schemas.openxmlformats.org/markup-compatibility/2006">
        <mc:Choice xmlns:a14="http://schemas.microsoft.com/office/drawing/2010/main" Requires="a14">
          <p:sp>
            <p:nvSpPr>
              <p:cNvPr id="12" name="TextBox 11"/>
              <p:cNvSpPr txBox="1"/>
              <p:nvPr/>
            </p:nvSpPr>
            <p:spPr>
              <a:xfrm>
                <a:off x="1174265" y="1473755"/>
                <a:ext cx="9973397" cy="563744"/>
              </a:xfrm>
              <a:prstGeom prst="rect">
                <a:avLst/>
              </a:prstGeom>
              <a:noFill/>
            </p:spPr>
            <p:txBody>
              <a:bodyPr wrap="square" rtlCol="0">
                <a:spAutoFit/>
              </a:bodyPr>
              <a:lstStyle/>
              <a:p>
                <a:r>
                  <a:rPr lang="zh-CN" altLang="en-US" sz="2800" b="0" dirty="0">
                    <a:latin typeface="+mn-ea"/>
                  </a:rPr>
                  <a:t>例</a:t>
                </a:r>
                <a14:m>
                  <m:oMath xmlns:m="http://schemas.openxmlformats.org/officeDocument/2006/math">
                    <m:r>
                      <a:rPr lang="en-US" altLang="zh-CN" sz="2800" b="0" i="0" smtClean="0">
                        <a:latin typeface="Cambria Math" panose="02040503050406030204" pitchFamily="18" charset="0"/>
                      </a:rPr>
                      <m:t>2</m:t>
                    </m:r>
                    <m:r>
                      <a:rPr lang="en-US" altLang="zh-CN" sz="2800" b="0" i="0" smtClean="0">
                        <a:latin typeface="Cambria Math" panose="02040503050406030204" pitchFamily="18" charset="0"/>
                      </a:rPr>
                      <m:t>.</m:t>
                    </m:r>
                    <m:r>
                      <a:rPr lang="zh-CN" altLang="en-US" sz="2800" i="1">
                        <a:latin typeface="Cambria Math" panose="02040503050406030204" pitchFamily="18" charset="0"/>
                      </a:rPr>
                      <m:t>在</m:t>
                    </m:r>
                    <m:r>
                      <a:rPr lang="zh-CN" altLang="en-US" sz="2800" i="1" smtClean="0">
                        <a:latin typeface="Cambria Math" panose="02040503050406030204" pitchFamily="18" charset="0"/>
                      </a:rPr>
                      <m:t>∆</m:t>
                    </m:r>
                    <m:r>
                      <a:rPr lang="en-US" altLang="zh-CN" sz="2800" b="0" i="1" smtClean="0">
                        <a:latin typeface="Cambria Math" panose="02040503050406030204" pitchFamily="18" charset="0"/>
                      </a:rPr>
                      <m:t>𝐴𝐵𝐶</m:t>
                    </m:r>
                    <m:r>
                      <a:rPr lang="zh-CN" altLang="en-US" sz="2800" i="1">
                        <a:latin typeface="Cambria Math" panose="02040503050406030204" pitchFamily="18" charset="0"/>
                      </a:rPr>
                      <m:t>中</m:t>
                    </m:r>
                    <m:r>
                      <a:rPr lang="zh-CN" altLang="en-US" sz="2800" i="1" smtClean="0">
                        <a:latin typeface="Cambria Math" panose="02040503050406030204" pitchFamily="18" charset="0"/>
                      </a:rPr>
                      <m:t>已知</m:t>
                    </m:r>
                    <m:r>
                      <a:rPr lang="en-US" altLang="zh-CN" sz="2800" b="0" i="1" smtClean="0">
                        <a:latin typeface="Cambria Math" panose="02040503050406030204" pitchFamily="18" charset="0"/>
                      </a:rPr>
                      <m:t>𝑏</m:t>
                    </m:r>
                    <m:r>
                      <a:rPr lang="en-US" altLang="zh-CN" sz="2800" b="0" i="1" smtClean="0">
                        <a:latin typeface="Cambria Math" panose="02040503050406030204" pitchFamily="18" charset="0"/>
                      </a:rPr>
                      <m:t>=3,</m:t>
                    </m:r>
                    <m:r>
                      <a:rPr lang="en-US" altLang="zh-CN" sz="2800" b="0" i="1" smtClean="0">
                        <a:latin typeface="Cambria Math" panose="02040503050406030204" pitchFamily="18" charset="0"/>
                      </a:rPr>
                      <m:t>𝑐</m:t>
                    </m:r>
                    <m:r>
                      <a:rPr lang="en-US" altLang="zh-CN" sz="2800" b="0" i="1" smtClean="0">
                        <a:latin typeface="Cambria Math" panose="02040503050406030204" pitchFamily="18" charset="0"/>
                      </a:rPr>
                      <m:t>=2</m:t>
                    </m:r>
                    <m:rad>
                      <m:radPr>
                        <m:degHide m:val="on"/>
                        <m:ctrlPr>
                          <a:rPr lang="en-US" altLang="zh-CN" sz="2800" b="0" i="1" smtClean="0">
                            <a:latin typeface="Cambria Math" panose="02040503050406030204" pitchFamily="18" charset="0"/>
                          </a:rPr>
                        </m:ctrlPr>
                      </m:radPr>
                      <m:deg/>
                      <m:e>
                        <m:r>
                          <a:rPr lang="en-US" altLang="zh-CN" sz="2800" b="0" i="1" smtClean="0">
                            <a:latin typeface="Cambria Math" panose="02040503050406030204" pitchFamily="18" charset="0"/>
                          </a:rPr>
                          <m:t>3</m:t>
                        </m:r>
                      </m:e>
                    </m:rad>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𝐴</m:t>
                    </m:r>
                    <m:r>
                      <a:rPr lang="en-US" altLang="zh-CN" sz="2800" b="0" i="1" smtClean="0">
                        <a:latin typeface="Cambria Math" panose="02040503050406030204" pitchFamily="18" charset="0"/>
                      </a:rPr>
                      <m:t>=30°, </m:t>
                    </m:r>
                    <m:r>
                      <a:rPr lang="zh-CN" altLang="en-US" sz="2800" i="1" smtClean="0">
                        <a:latin typeface="Cambria Math" panose="02040503050406030204" pitchFamily="18" charset="0"/>
                      </a:rPr>
                      <m:t>边</m:t>
                    </m:r>
                    <m:r>
                      <a:rPr lang="en-US" altLang="zh-CN" sz="2800" b="0" i="1" smtClean="0">
                        <a:latin typeface="Cambria Math" panose="02040503050406030204" pitchFamily="18" charset="0"/>
                      </a:rPr>
                      <m:t>𝑎</m:t>
                    </m:r>
                    <m:r>
                      <a:rPr lang="zh-CN" altLang="en-US" sz="2800" i="1">
                        <a:latin typeface="Cambria Math" panose="02040503050406030204" pitchFamily="18" charset="0"/>
                      </a:rPr>
                      <m:t>的</m:t>
                    </m:r>
                    <m:r>
                      <a:rPr lang="zh-CN" altLang="en-US" sz="2800" i="1" smtClean="0">
                        <a:latin typeface="Cambria Math" panose="02040503050406030204" pitchFamily="18" charset="0"/>
                      </a:rPr>
                      <m:t>值</m:t>
                    </m:r>
                    <m:r>
                      <a:rPr lang="en-US" altLang="zh-CN" sz="2800" b="0" i="1" smtClean="0">
                        <a:latin typeface="Cambria Math" panose="02040503050406030204" pitchFamily="18" charset="0"/>
                      </a:rPr>
                      <m:t>.</m:t>
                    </m:r>
                  </m:oMath>
                </a14:m>
                <a:endParaRPr lang="zh-CN" altLang="en-US" sz="2800" dirty="0">
                  <a:latin typeface="+mn-ea"/>
                </a:endParaRPr>
              </a:p>
            </p:txBody>
          </p:sp>
        </mc:Choice>
        <mc:Fallback>
          <p:sp>
            <p:nvSpPr>
              <p:cNvPr id="12" name="TextBox 11"/>
              <p:cNvSpPr txBox="1">
                <a:spLocks noRot="1" noChangeAspect="1" noMove="1" noResize="1" noEditPoints="1" noAdjustHandles="1" noChangeArrowheads="1" noChangeShapeType="1" noTextEdit="1"/>
              </p:cNvSpPr>
              <p:nvPr/>
            </p:nvSpPr>
            <p:spPr>
              <a:xfrm>
                <a:off x="1174265" y="1473755"/>
                <a:ext cx="9973397" cy="563744"/>
              </a:xfrm>
              <a:prstGeom prst="rect">
                <a:avLst/>
              </a:prstGeom>
              <a:blipFill>
                <a:blip r:embed="rId8"/>
                <a:stretch>
                  <a:fillRect l="-1284" t="-7609" b="-2717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2195919" y="2357366"/>
                <a:ext cx="5653886" cy="57394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solidFill>
                            <a:srgbClr val="FF0000"/>
                          </a:solidFill>
                          <a:latin typeface="Cambria Math" panose="02040503050406030204" pitchFamily="18" charset="0"/>
                          <a:ea typeface="Cambria Math" panose="02040503050406030204" pitchFamily="18" charset="0"/>
                        </a:rPr>
                        <m:t> </m:t>
                      </m:r>
                      <m:r>
                        <a:rPr lang="en-US" altLang="zh-CN" sz="2800" b="1" i="1" smtClean="0">
                          <a:solidFill>
                            <a:srgbClr val="FF0000"/>
                          </a:solidFill>
                          <a:latin typeface="Cambria Math" panose="02040503050406030204" pitchFamily="18" charset="0"/>
                        </a:rPr>
                        <m:t>𝒂</m:t>
                      </m:r>
                      <m:r>
                        <a:rPr lang="en-US" altLang="zh-CN" sz="2800" b="1" i="1" smtClean="0">
                          <a:solidFill>
                            <a:srgbClr val="FF0000"/>
                          </a:solidFill>
                          <a:latin typeface="Cambria Math" panose="02040503050406030204" pitchFamily="18" charset="0"/>
                        </a:rPr>
                        <m:t>=</m:t>
                      </m:r>
                      <m:rad>
                        <m:radPr>
                          <m:degHide m:val="on"/>
                          <m:ctrlPr>
                            <a:rPr lang="en-US" altLang="zh-CN" sz="2800" b="1" i="1" smtClean="0">
                              <a:solidFill>
                                <a:srgbClr val="FF0000"/>
                              </a:solidFill>
                              <a:latin typeface="Cambria Math" panose="02040503050406030204" pitchFamily="18" charset="0"/>
                            </a:rPr>
                          </m:ctrlPr>
                        </m:radPr>
                        <m:deg/>
                        <m:e>
                          <m:r>
                            <a:rPr lang="en-US" altLang="zh-CN" sz="2800" b="1" i="1" smtClean="0">
                              <a:solidFill>
                                <a:srgbClr val="FF0000"/>
                              </a:solidFill>
                              <a:latin typeface="Cambria Math" panose="02040503050406030204" pitchFamily="18" charset="0"/>
                            </a:rPr>
                            <m:t>𝟑</m:t>
                          </m:r>
                        </m:e>
                      </m:rad>
                    </m:oMath>
                  </m:oMathPara>
                </a14:m>
                <a:endParaRPr lang="zh-CN" altLang="en-US" sz="2800" b="1" dirty="0">
                  <a:solidFill>
                    <a:srgbClr val="FF00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2195919" y="2357366"/>
                <a:ext cx="5653886" cy="573940"/>
              </a:xfrm>
              <a:prstGeom prst="rect">
                <a:avLst/>
              </a:prstGeom>
              <a:blipFill rotWithShape="1">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1090186" y="3661871"/>
                <a:ext cx="8219879" cy="701602"/>
              </a:xfrm>
              <a:prstGeom prst="rect">
                <a:avLst/>
              </a:prstGeom>
              <a:noFill/>
            </p:spPr>
            <p:txBody>
              <a:bodyPr wrap="none" rtlCol="0">
                <a:spAutoFit/>
              </a:bodyPr>
              <a:lstStyle/>
              <a:p>
                <a:r>
                  <a:rPr lang="zh-CN" altLang="en-US" sz="2800" b="0" dirty="0"/>
                  <a:t>变式</a:t>
                </a:r>
                <a14:m>
                  <m:oMath xmlns:m="http://schemas.openxmlformats.org/officeDocument/2006/math">
                    <m:r>
                      <a:rPr lang="en-US" altLang="zh-CN" sz="2800" b="0" i="0" smtClean="0">
                        <a:latin typeface="Cambria Math" panose="02040503050406030204" pitchFamily="18" charset="0"/>
                      </a:rPr>
                      <m:t>:</m:t>
                    </m:r>
                  </m:oMath>
                </a14:m>
                <a:r>
                  <a:rPr lang="zh-CN" altLang="en-US" sz="2800" dirty="0">
                    <a:latin typeface="Times New Roman" panose="02020603050405020304" pitchFamily="18" charset="0"/>
                    <a:cs typeface="Times New Roman" panose="02020603050405020304" pitchFamily="18" charset="0"/>
                  </a:rPr>
                  <a:t>在</a:t>
                </a:r>
                <a14:m>
                  <m:oMath xmlns:m="http://schemas.openxmlformats.org/officeDocument/2006/math">
                    <m:r>
                      <a:rPr lang="zh-CN" altLang="en-US" sz="2800" i="1" smtClean="0">
                        <a:latin typeface="Cambria Math" panose="02040503050406030204" pitchFamily="18" charset="0"/>
                        <a:cs typeface="Times New Roman" panose="02020603050405020304" pitchFamily="18" charset="0"/>
                      </a:rPr>
                      <m:t>∆</m:t>
                    </m:r>
                    <m:r>
                      <a:rPr lang="en-US" altLang="zh-CN" sz="2800" b="0" i="1" smtClean="0">
                        <a:latin typeface="Cambria Math" panose="02040503050406030204" pitchFamily="18" charset="0"/>
                        <a:cs typeface="Times New Roman" panose="02020603050405020304" pitchFamily="18" charset="0"/>
                      </a:rPr>
                      <m:t>𝐴𝐵𝐶</m:t>
                    </m:r>
                    <m:r>
                      <a:rPr lang="zh-CN" altLang="en-US" sz="2800" i="1">
                        <a:latin typeface="Cambria Math" panose="02040503050406030204" pitchFamily="18" charset="0"/>
                        <a:cs typeface="Times New Roman" panose="02020603050405020304" pitchFamily="18" charset="0"/>
                      </a:rPr>
                      <m:t>中</m:t>
                    </m:r>
                  </m:oMath>
                </a14:m>
                <a:r>
                  <a:rPr lang="en-US" altLang="zh-CN" sz="2800" dirty="0">
                    <a:latin typeface="Times New Roman" panose="02020603050405020304" pitchFamily="18" charset="0"/>
                    <a:cs typeface="Times New Roman" panose="02020603050405020304" pitchFamily="18" charset="0"/>
                  </a:rPr>
                  <a:t>.</a:t>
                </a:r>
                <a14:m>
                  <m:oMath xmlns:m="http://schemas.openxmlformats.org/officeDocument/2006/math">
                    <m:r>
                      <a:rPr lang="en-US" altLang="zh-CN" sz="2800" b="0" i="1" dirty="0" smtClean="0">
                        <a:latin typeface="Cambria Math" panose="02040503050406030204" pitchFamily="18" charset="0"/>
                        <a:cs typeface="Times New Roman" panose="02020603050405020304" pitchFamily="18" charset="0"/>
                      </a:rPr>
                      <m:t>𝐴𝐵</m:t>
                    </m:r>
                    <m:r>
                      <a:rPr lang="en-US" altLang="zh-CN" sz="2800" b="0" i="1" dirty="0" smtClean="0">
                        <a:latin typeface="Cambria Math" panose="02040503050406030204" pitchFamily="18" charset="0"/>
                        <a:cs typeface="Times New Roman" panose="02020603050405020304" pitchFamily="18" charset="0"/>
                      </a:rPr>
                      <m:t>=</m:t>
                    </m:r>
                    <m:rad>
                      <m:radPr>
                        <m:degHide m:val="on"/>
                        <m:ctrlPr>
                          <a:rPr lang="en-US" altLang="zh-CN" sz="2800" b="0" i="1" dirty="0" smtClean="0">
                            <a:latin typeface="Cambria Math" panose="02040503050406030204" pitchFamily="18" charset="0"/>
                            <a:cs typeface="Times New Roman" panose="02020603050405020304" pitchFamily="18" charset="0"/>
                          </a:rPr>
                        </m:ctrlPr>
                      </m:radPr>
                      <m:deg/>
                      <m:e>
                        <m:r>
                          <a:rPr lang="en-US" altLang="zh-CN" sz="2800" b="0" i="1" dirty="0" smtClean="0">
                            <a:latin typeface="Cambria Math" panose="02040503050406030204" pitchFamily="18" charset="0"/>
                            <a:cs typeface="Times New Roman" panose="02020603050405020304" pitchFamily="18" charset="0"/>
                          </a:rPr>
                          <m:t>2</m:t>
                        </m:r>
                      </m:e>
                    </m:rad>
                    <m:r>
                      <a:rPr lang="en-US" altLang="zh-CN" sz="2800" b="0" i="1" dirty="0" smtClean="0">
                        <a:latin typeface="Cambria Math" panose="02040503050406030204" pitchFamily="18" charset="0"/>
                        <a:cs typeface="Times New Roman" panose="02020603050405020304" pitchFamily="18" charset="0"/>
                      </a:rPr>
                      <m:t>,</m:t>
                    </m:r>
                    <m:r>
                      <a:rPr lang="en-US" altLang="zh-CN" sz="2800" b="0" i="1" dirty="0" smtClean="0">
                        <a:latin typeface="Cambria Math" panose="02040503050406030204" pitchFamily="18" charset="0"/>
                        <a:cs typeface="Times New Roman" panose="02020603050405020304" pitchFamily="18" charset="0"/>
                      </a:rPr>
                      <m:t>𝐵𝐶</m:t>
                    </m:r>
                    <m:r>
                      <a:rPr lang="en-US" altLang="zh-CN" sz="2800" b="0" i="1" dirty="0" smtClean="0">
                        <a:latin typeface="Cambria Math" panose="02040503050406030204" pitchFamily="18" charset="0"/>
                        <a:cs typeface="Times New Roman" panose="02020603050405020304" pitchFamily="18" charset="0"/>
                      </a:rPr>
                      <m:t>=1.</m:t>
                    </m:r>
                    <m:r>
                      <a:rPr lang="en-US" altLang="zh-CN" sz="2800" b="0" i="1" dirty="0" smtClean="0">
                        <a:latin typeface="Cambria Math" panose="02040503050406030204" pitchFamily="18" charset="0"/>
                        <a:cs typeface="Times New Roman" panose="02020603050405020304" pitchFamily="18" charset="0"/>
                      </a:rPr>
                      <m:t>𝑐𝑜𝑠𝐶</m:t>
                    </m:r>
                    <m:r>
                      <a:rPr lang="en-US" altLang="zh-CN" sz="2800" b="0" i="1" dirty="0" smtClean="0">
                        <a:latin typeface="Cambria Math" panose="02040503050406030204" pitchFamily="18" charset="0"/>
                        <a:cs typeface="Times New Roman" panose="02020603050405020304" pitchFamily="18" charset="0"/>
                      </a:rPr>
                      <m:t>=</m:t>
                    </m:r>
                    <m:f>
                      <m:fPr>
                        <m:ctrlPr>
                          <a:rPr lang="en-US" altLang="zh-CN" sz="2800" b="0" i="1" dirty="0" smtClean="0">
                            <a:latin typeface="Cambria Math" panose="02040503050406030204" pitchFamily="18" charset="0"/>
                            <a:cs typeface="Times New Roman" panose="02020603050405020304" pitchFamily="18" charset="0"/>
                          </a:rPr>
                        </m:ctrlPr>
                      </m:fPr>
                      <m:num>
                        <m:r>
                          <a:rPr lang="en-US" altLang="zh-CN" sz="2800" b="0" i="1" dirty="0" smtClean="0">
                            <a:latin typeface="Cambria Math" panose="02040503050406030204" pitchFamily="18" charset="0"/>
                            <a:cs typeface="Times New Roman" panose="02020603050405020304" pitchFamily="18" charset="0"/>
                          </a:rPr>
                          <m:t>3</m:t>
                        </m:r>
                      </m:num>
                      <m:den>
                        <m:r>
                          <a:rPr lang="en-US" altLang="zh-CN" sz="2800" b="0" i="1" dirty="0" smtClean="0">
                            <a:latin typeface="Cambria Math" panose="02040503050406030204" pitchFamily="18" charset="0"/>
                            <a:cs typeface="Times New Roman" panose="02020603050405020304" pitchFamily="18" charset="0"/>
                          </a:rPr>
                          <m:t>4</m:t>
                        </m:r>
                      </m:den>
                    </m:f>
                    <m:r>
                      <a:rPr lang="en-US" altLang="zh-CN" sz="2800" b="0" i="1" dirty="0" smtClean="0">
                        <a:latin typeface="Cambria Math" panose="02040503050406030204" pitchFamily="18" charset="0"/>
                        <a:cs typeface="Times New Roman" panose="02020603050405020304" pitchFamily="18" charset="0"/>
                      </a:rPr>
                      <m:t>.</m:t>
                    </m:r>
                    <m:r>
                      <a:rPr lang="zh-CN" altLang="en-US" sz="2800" i="1" dirty="0">
                        <a:latin typeface="Cambria Math" panose="02040503050406030204" pitchFamily="18" charset="0"/>
                        <a:cs typeface="Times New Roman" panose="02020603050405020304" pitchFamily="18" charset="0"/>
                      </a:rPr>
                      <m:t>则</m:t>
                    </m:r>
                    <m:r>
                      <a:rPr lang="en-US" altLang="zh-CN" sz="2800" b="0" i="1" dirty="0" smtClean="0">
                        <a:latin typeface="Cambria Math" panose="02040503050406030204" pitchFamily="18" charset="0"/>
                        <a:cs typeface="Times New Roman" panose="02020603050405020304" pitchFamily="18" charset="0"/>
                      </a:rPr>
                      <m:t>𝐴𝐶</m:t>
                    </m:r>
                    <m:r>
                      <a:rPr lang="en-US" altLang="zh-CN" sz="2800" b="0" i="1" dirty="0" smtClean="0">
                        <a:latin typeface="Cambria Math" panose="02040503050406030204" pitchFamily="18" charset="0"/>
                        <a:cs typeface="Times New Roman" panose="02020603050405020304" pitchFamily="18" charset="0"/>
                      </a:rPr>
                      <m:t>=</m:t>
                    </m:r>
                  </m:oMath>
                </a14:m>
                <a:endParaRPr lang="zh-CN" altLang="en-US" sz="2800" dirty="0">
                  <a:latin typeface="Times New Roman" panose="02020603050405020304" pitchFamily="18" charset="0"/>
                  <a:cs typeface="Times New Roman" panose="02020603050405020304" pitchFamily="18" charset="0"/>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1090186" y="3661871"/>
                <a:ext cx="8219879" cy="701602"/>
              </a:xfrm>
              <a:prstGeom prst="rect">
                <a:avLst/>
              </a:prstGeom>
              <a:blipFill rotWithShape="1">
                <a:blip r:embed="rId10"/>
                <a:stretch>
                  <a:fillRect l="-1558" b="-1043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6" name="TextBox 18">
                <a:extLst>
                  <a:ext uri="{FF2B5EF4-FFF2-40B4-BE49-F238E27FC236}">
                    <a16:creationId xmlns:a16="http://schemas.microsoft.com/office/drawing/2014/main" id="{C5743EBF-6B6F-4BBB-B6F1-388B84C818EF}"/>
                  </a:ext>
                </a:extLst>
              </p:cNvPr>
              <p:cNvSpPr txBox="1"/>
              <p:nvPr/>
            </p:nvSpPr>
            <p:spPr>
              <a:xfrm>
                <a:off x="8994147" y="3751062"/>
                <a:ext cx="653144"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solidFill>
                            <a:srgbClr val="FF0000"/>
                          </a:solidFill>
                          <a:latin typeface="Cambria Math" panose="02040503050406030204" pitchFamily="18" charset="0"/>
                        </a:rPr>
                        <m:t>𝟐</m:t>
                      </m:r>
                    </m:oMath>
                  </m:oMathPara>
                </a14:m>
                <a:endParaRPr lang="zh-CN" altLang="en-US" sz="2800" b="1" dirty="0">
                  <a:solidFill>
                    <a:srgbClr val="FF0000"/>
                  </a:solidFill>
                </a:endParaRPr>
              </a:p>
            </p:txBody>
          </p:sp>
        </mc:Choice>
        <mc:Fallback xmlns="">
          <p:sp>
            <p:nvSpPr>
              <p:cNvPr id="26" name="TextBox 18">
                <a:extLst>
                  <a:ext uri="{FF2B5EF4-FFF2-40B4-BE49-F238E27FC236}">
                    <a16:creationId xmlns="" xmlns:a16="http://schemas.microsoft.com/office/drawing/2014/main" xmlns:a14="http://schemas.microsoft.com/office/drawing/2010/main" id="{C5743EBF-6B6F-4BBB-B6F1-388B84C818EF}"/>
                  </a:ext>
                </a:extLst>
              </p:cNvPr>
              <p:cNvSpPr txBox="1">
                <a:spLocks noRot="1" noChangeAspect="1" noMove="1" noResize="1" noEditPoints="1" noAdjustHandles="1" noChangeArrowheads="1" noChangeShapeType="1" noTextEdit="1"/>
              </p:cNvSpPr>
              <p:nvPr/>
            </p:nvSpPr>
            <p:spPr>
              <a:xfrm>
                <a:off x="8994147" y="3751062"/>
                <a:ext cx="653144" cy="523220"/>
              </a:xfrm>
              <a:prstGeom prst="rect">
                <a:avLst/>
              </a:prstGeom>
              <a:blipFill rotWithShape="1">
                <a:blip r:embed="rId11"/>
                <a:stretch>
                  <a:fillRect/>
                </a:stretch>
              </a:blipFill>
            </p:spPr>
            <p:txBody>
              <a:bodyPr/>
              <a:lstStyle/>
              <a:p>
                <a:r>
                  <a:rPr lang="zh-CN" altLang="en-US">
                    <a:noFill/>
                  </a:rPr>
                  <a:t> </a:t>
                </a:r>
              </a:p>
            </p:txBody>
          </p:sp>
        </mc:Fallback>
      </mc:AlternateContent>
      <p:pic>
        <p:nvPicPr>
          <p:cNvPr id="23" name="图片 22" descr="图片包含 物体, 游戏机, 钟表&#10;&#10;描述已自动生成">
            <a:extLst>
              <a:ext uri="{FF2B5EF4-FFF2-40B4-BE49-F238E27FC236}">
                <a16:creationId xmlns:a16="http://schemas.microsoft.com/office/drawing/2014/main" id="{5B41549A-E0DD-49B1-B7D9-0C132CE11D4F}"/>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Tree>
    <p:extLst>
      <p:ext uri="{BB962C8B-B14F-4D97-AF65-F5344CB8AC3E}">
        <p14:creationId xmlns:p14="http://schemas.microsoft.com/office/powerpoint/2010/main" val="253322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mc:AlternateContent xmlns:mc="http://schemas.openxmlformats.org/markup-compatibility/2006">
        <mc:Choice xmlns:a14="http://schemas.microsoft.com/office/drawing/2010/main" Requires="a14">
          <p:sp>
            <p:nvSpPr>
              <p:cNvPr id="12" name="TextBox 11"/>
              <p:cNvSpPr txBox="1"/>
              <p:nvPr/>
            </p:nvSpPr>
            <p:spPr>
              <a:xfrm>
                <a:off x="1297827" y="1633572"/>
                <a:ext cx="10173694" cy="5637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mn-ea"/>
                  </a:rPr>
                  <a:t>例</a:t>
                </a:r>
                <a14:m>
                  <m:oMath xmlns:m="http://schemas.openxmlformats.org/officeDocument/2006/math">
                    <m:r>
                      <a:rPr kumimoji="0" lang="en-US" altLang="zh-CN" sz="2800" b="0" i="0" u="none" strike="noStrike" kern="1200" cap="none" spc="0" normalizeH="0" baseline="0" noProof="0" smtClean="0">
                        <a:ln>
                          <a:noFill/>
                        </a:ln>
                        <a:solidFill>
                          <a:prstClr val="black"/>
                        </a:solidFill>
                        <a:effectLst/>
                        <a:uLnTx/>
                        <a:uFillTx/>
                        <a:latin typeface="Cambria Math" panose="02040503050406030204" pitchFamily="18" charset="0"/>
                      </a:rPr>
                      <m:t>3</m:t>
                    </m:r>
                    <m:r>
                      <a:rPr kumimoji="0" lang="en-US" altLang="zh-CN" sz="2800" b="0" i="0"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zh-CN" altLang="en-US" sz="2800" b="0" i="1" u="none" strike="noStrike" kern="1200" cap="none" spc="0" normalizeH="0" baseline="0" noProof="0">
                        <a:ln>
                          <a:noFill/>
                        </a:ln>
                        <a:solidFill>
                          <a:prstClr val="black"/>
                        </a:solidFill>
                        <a:effectLst/>
                        <a:uLnTx/>
                        <a:uFillTx/>
                        <a:latin typeface="Cambria Math" panose="02040503050406030204" pitchFamily="18" charset="0"/>
                      </a:rPr>
                      <m:t>在</m:t>
                    </m:r>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𝐴𝐵𝐶</m:t>
                    </m:r>
                    <m:r>
                      <a:rPr kumimoji="0" lang="zh-CN" altLang="en-US" sz="2800" b="0" i="1" u="none" strike="noStrike" kern="1200" cap="none" spc="0" normalizeH="0" baseline="0" noProof="0">
                        <a:ln>
                          <a:noFill/>
                        </a:ln>
                        <a:solidFill>
                          <a:prstClr val="black"/>
                        </a:solidFill>
                        <a:effectLst/>
                        <a:uLnTx/>
                        <a:uFillTx/>
                        <a:latin typeface="Cambria Math" panose="02040503050406030204" pitchFamily="18" charset="0"/>
                      </a:rPr>
                      <m:t>中</m:t>
                    </m:r>
                    <m:r>
                      <a:rPr lang="zh-CN" altLang="en-US" sz="2800" i="1">
                        <a:solidFill>
                          <a:prstClr val="black"/>
                        </a:solidFill>
                        <a:latin typeface="Cambria Math" panose="02040503050406030204" pitchFamily="18" charset="0"/>
                      </a:rPr>
                      <m:t>，</m:t>
                    </m:r>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rPr>
                      <m:t>已知</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𝑎</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ad>
                      <m:radPr>
                        <m:degHide m:val="on"/>
                        <m:ctrlP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ctrlPr>
                      </m:radPr>
                      <m:deg/>
                      <m:e>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6</m:t>
                        </m:r>
                      </m:e>
                    </m:rad>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𝑏</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=2,</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𝑐</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ad>
                      <m:radPr>
                        <m:degHide m:val="on"/>
                        <m:ctrlP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ctrlPr>
                      </m:radPr>
                      <m:deg/>
                      <m:e>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3</m:t>
                        </m:r>
                      </m:e>
                    </m:rad>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+1,</m:t>
                    </m:r>
                    <m:r>
                      <a:rPr kumimoji="0" lang="zh-CN" altLang="en-US" sz="2800" b="0" i="1" u="none" strike="noStrike" kern="1200" cap="none" spc="0" normalizeH="0" baseline="0" noProof="0">
                        <a:ln>
                          <a:noFill/>
                        </a:ln>
                        <a:solidFill>
                          <a:prstClr val="black"/>
                        </a:solidFill>
                        <a:effectLst/>
                        <a:uLnTx/>
                        <a:uFillTx/>
                        <a:latin typeface="Cambria Math" panose="02040503050406030204" pitchFamily="18" charset="0"/>
                      </a:rPr>
                      <m:t>求</m:t>
                    </m:r>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rPr>
                      <m:t>角</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𝐴</m:t>
                    </m:r>
                    <m:r>
                      <a:rPr kumimoji="0" lang="zh-CN" altLang="en-US" sz="2800" b="0" i="1" u="none" strike="noStrike" kern="1200" cap="none" spc="0" normalizeH="0" baseline="0" noProof="0">
                        <a:ln>
                          <a:noFill/>
                        </a:ln>
                        <a:solidFill>
                          <a:prstClr val="black"/>
                        </a:solidFill>
                        <a:effectLst/>
                        <a:uLnTx/>
                        <a:uFillTx/>
                        <a:latin typeface="Cambria Math" panose="02040503050406030204" pitchFamily="18" charset="0"/>
                      </a:rPr>
                      <m:t>的</m:t>
                    </m:r>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rPr>
                      <m:t>值</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oMath>
                </a14:m>
                <a:endParaRPr kumimoji="0" lang="zh-CN" altLang="en-US" sz="2800" b="0" i="0" u="none" strike="noStrike" kern="1200" cap="none" spc="0" normalizeH="0" baseline="0" noProof="0" dirty="0">
                  <a:ln>
                    <a:noFill/>
                  </a:ln>
                  <a:solidFill>
                    <a:prstClr val="black"/>
                  </a:solidFill>
                  <a:effectLst/>
                  <a:uLnTx/>
                  <a:uFillTx/>
                  <a:latin typeface="+mn-ea"/>
                </a:endParaRPr>
              </a:p>
            </p:txBody>
          </p:sp>
        </mc:Choice>
        <mc:Fallback>
          <p:sp>
            <p:nvSpPr>
              <p:cNvPr id="12" name="TextBox 11"/>
              <p:cNvSpPr txBox="1">
                <a:spLocks noRot="1" noChangeAspect="1" noMove="1" noResize="1" noEditPoints="1" noAdjustHandles="1" noChangeArrowheads="1" noChangeShapeType="1" noTextEdit="1"/>
              </p:cNvSpPr>
              <p:nvPr/>
            </p:nvSpPr>
            <p:spPr>
              <a:xfrm>
                <a:off x="1297827" y="1633572"/>
                <a:ext cx="10173694" cy="563744"/>
              </a:xfrm>
              <a:prstGeom prst="rect">
                <a:avLst/>
              </a:prstGeom>
              <a:blipFill>
                <a:blip r:embed="rId8"/>
                <a:stretch>
                  <a:fillRect l="-1258" t="-7609" b="-2717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2488629" y="2405281"/>
                <a:ext cx="565388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1" i="1" u="none" strike="noStrike" kern="1200" cap="none" spc="0" normalizeH="0" baseline="0" noProof="0" smtClean="0">
                          <a:ln>
                            <a:noFill/>
                          </a:ln>
                          <a:solidFill>
                            <a:srgbClr val="FF0000"/>
                          </a:solidFill>
                          <a:effectLst/>
                          <a:uLnTx/>
                          <a:uFillTx/>
                          <a:latin typeface="Cambria Math" panose="02040503050406030204" pitchFamily="18" charset="0"/>
                          <a:cs typeface="+mn-cs"/>
                        </a:rPr>
                        <m:t>𝑨</m:t>
                      </m:r>
                      <m:r>
                        <a:rPr kumimoji="0" lang="en-US" altLang="zh-CN" sz="2800" b="1" i="1" u="none" strike="noStrike" kern="1200" cap="none" spc="0" normalizeH="0" baseline="0" noProof="0" smtClean="0">
                          <a:ln>
                            <a:noFill/>
                          </a:ln>
                          <a:solidFill>
                            <a:srgbClr val="FF0000"/>
                          </a:solidFill>
                          <a:effectLst/>
                          <a:uLnTx/>
                          <a:uFillTx/>
                          <a:latin typeface="Cambria Math" panose="02040503050406030204" pitchFamily="18" charset="0"/>
                          <a:cs typeface="+mn-cs"/>
                        </a:rPr>
                        <m:t>=</m:t>
                      </m:r>
                      <m:r>
                        <a:rPr kumimoji="0" lang="en-US" altLang="zh-CN" sz="2800" b="1" i="1" u="none" strike="noStrike" kern="1200" cap="none" spc="0" normalizeH="0" baseline="0" noProof="0" smtClean="0">
                          <a:ln>
                            <a:noFill/>
                          </a:ln>
                          <a:solidFill>
                            <a:srgbClr val="FF0000"/>
                          </a:solidFill>
                          <a:effectLst/>
                          <a:uLnTx/>
                          <a:uFillTx/>
                          <a:latin typeface="Cambria Math" panose="02040503050406030204" pitchFamily="18" charset="0"/>
                          <a:cs typeface="+mn-cs"/>
                        </a:rPr>
                        <m:t>𝟔𝟎</m:t>
                      </m:r>
                      <m:r>
                        <a:rPr kumimoji="0" lang="en-US" altLang="zh-CN" sz="2800" b="1" i="1" u="none" strike="noStrike" kern="1200" cap="none" spc="0" normalizeH="0" baseline="0" noProof="0" smtClean="0">
                          <a:ln>
                            <a:noFill/>
                          </a:ln>
                          <a:solidFill>
                            <a:srgbClr val="FF0000"/>
                          </a:solidFill>
                          <a:effectLst/>
                          <a:uLnTx/>
                          <a:uFillTx/>
                          <a:latin typeface="Cambria Math"/>
                          <a:ea typeface="Cambria Math"/>
                        </a:rPr>
                        <m:t>°</m:t>
                      </m:r>
                    </m:oMath>
                  </m:oMathPara>
                </a14:m>
                <a:endPar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2488629" y="2405281"/>
                <a:ext cx="5653886" cy="523220"/>
              </a:xfrm>
              <a:prstGeom prst="rect">
                <a:avLst/>
              </a:prstGeom>
              <a:blipFill rotWithShape="1">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3" name="TextBox 18">
                <a:extLst>
                  <a:ext uri="{FF2B5EF4-FFF2-40B4-BE49-F238E27FC236}">
                    <a16:creationId xmlns:a16="http://schemas.microsoft.com/office/drawing/2014/main" id="{2FA9D7D0-0BDA-4E3C-A70A-40B2ADD77C8F}"/>
                  </a:ext>
                </a:extLst>
              </p:cNvPr>
              <p:cNvSpPr txBox="1"/>
              <p:nvPr/>
            </p:nvSpPr>
            <p:spPr>
              <a:xfrm>
                <a:off x="9161654" y="3413803"/>
                <a:ext cx="65314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1" i="1" u="none" strike="noStrike" kern="1200" cap="none" spc="0" normalizeH="0" baseline="0" noProof="0" smtClean="0">
                          <a:ln>
                            <a:noFill/>
                          </a:ln>
                          <a:solidFill>
                            <a:srgbClr val="FF0000"/>
                          </a:solidFill>
                          <a:effectLst/>
                          <a:uLnTx/>
                          <a:uFillTx/>
                          <a:latin typeface="Cambria Math" panose="02040503050406030204" pitchFamily="18" charset="0"/>
                          <a:cs typeface="+mn-cs"/>
                        </a:rPr>
                        <m:t>𝑨</m:t>
                      </m:r>
                    </m:oMath>
                  </m:oMathPara>
                </a14:m>
                <a:endParaRPr kumimoji="0" lang="zh-CN" altLang="en-US" sz="2800" b="1" i="0" u="none" strike="noStrike" kern="1200" cap="none" spc="0" normalizeH="0" baseline="0" noProof="0" dirty="0">
                  <a:ln>
                    <a:noFill/>
                  </a:ln>
                  <a:solidFill>
                    <a:srgbClr val="FF0000"/>
                  </a:solidFill>
                  <a:effectLst/>
                  <a:uLnTx/>
                  <a:uFillTx/>
                  <a:latin typeface="Calibri"/>
                  <a:ea typeface="宋体" panose="02010600030101010101" pitchFamily="2" charset="-122"/>
                  <a:cs typeface="+mn-cs"/>
                </a:endParaRPr>
              </a:p>
            </p:txBody>
          </p:sp>
        </mc:Choice>
        <mc:Fallback xmlns="">
          <p:sp>
            <p:nvSpPr>
              <p:cNvPr id="23" name="TextBox 18">
                <a:extLst>
                  <a:ext uri="{FF2B5EF4-FFF2-40B4-BE49-F238E27FC236}">
                    <a16:creationId xmlns:a16="http://schemas.microsoft.com/office/drawing/2014/main" id="{2FA9D7D0-0BDA-4E3C-A70A-40B2ADD77C8F}"/>
                  </a:ext>
                </a:extLst>
              </p:cNvPr>
              <p:cNvSpPr txBox="1">
                <a:spLocks noRot="1" noChangeAspect="1" noMove="1" noResize="1" noEditPoints="1" noAdjustHandles="1" noChangeArrowheads="1" noChangeShapeType="1" noTextEdit="1"/>
              </p:cNvSpPr>
              <p:nvPr/>
            </p:nvSpPr>
            <p:spPr>
              <a:xfrm>
                <a:off x="9161654" y="3413803"/>
                <a:ext cx="653144" cy="523220"/>
              </a:xfrm>
              <a:prstGeom prst="rect">
                <a:avLst/>
              </a:prstGeom>
              <a:blipFill>
                <a:blip r:embed="rId11"/>
                <a:stretch>
                  <a:fillRect/>
                </a:stretch>
              </a:blipFill>
            </p:spPr>
            <p:txBody>
              <a:bodyPr/>
              <a:lstStyle/>
              <a:p>
                <a:r>
                  <a:rPr lang="zh-CN" altLang="en-US">
                    <a:noFill/>
                  </a:rPr>
                  <a:t> </a:t>
                </a:r>
              </a:p>
            </p:txBody>
          </p:sp>
        </mc:Fallback>
      </mc:AlternateContent>
      <p:pic>
        <p:nvPicPr>
          <p:cNvPr id="31" name="图片 30" descr="图片包含 物体, 游戏机, 钟表&#10;&#10;描述已自动生成">
            <a:extLst>
              <a:ext uri="{FF2B5EF4-FFF2-40B4-BE49-F238E27FC236}">
                <a16:creationId xmlns:a16="http://schemas.microsoft.com/office/drawing/2014/main" id="{8F8F1870-B37D-43FF-AF10-FC7A8BB46617}"/>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grpSp>
        <p:nvGrpSpPr>
          <p:cNvPr id="4" name="组合 3">
            <a:extLst>
              <a:ext uri="{FF2B5EF4-FFF2-40B4-BE49-F238E27FC236}">
                <a16:creationId xmlns:a16="http://schemas.microsoft.com/office/drawing/2014/main" id="{F7E6FA2B-596D-474D-B18B-AEF1AEB975DD}"/>
              </a:ext>
            </a:extLst>
          </p:cNvPr>
          <p:cNvGrpSpPr/>
          <p:nvPr/>
        </p:nvGrpSpPr>
        <p:grpSpPr>
          <a:xfrm>
            <a:off x="637298" y="3383537"/>
            <a:ext cx="9086059" cy="1957884"/>
            <a:chOff x="597653" y="3479481"/>
            <a:chExt cx="9086059" cy="1957884"/>
          </a:xfrm>
        </p:grpSpPr>
        <p:grpSp>
          <p:nvGrpSpPr>
            <p:cNvPr id="2" name="组合 1">
              <a:extLst>
                <a:ext uri="{FF2B5EF4-FFF2-40B4-BE49-F238E27FC236}">
                  <a16:creationId xmlns:a16="http://schemas.microsoft.com/office/drawing/2014/main" id="{D32C29DB-34E9-4366-A44A-BA670897FDB6}"/>
                </a:ext>
              </a:extLst>
            </p:cNvPr>
            <p:cNvGrpSpPr/>
            <p:nvPr/>
          </p:nvGrpSpPr>
          <p:grpSpPr>
            <a:xfrm>
              <a:off x="1297827" y="3479481"/>
              <a:ext cx="8385885" cy="1486655"/>
              <a:chOff x="1297827" y="3052140"/>
              <a:chExt cx="8385885" cy="1486655"/>
            </a:xfrm>
          </p:grpSpPr>
          <mc:AlternateContent xmlns:mc="http://schemas.openxmlformats.org/markup-compatibility/2006" xmlns:a14="http://schemas.microsoft.com/office/drawing/2010/main">
            <mc:Choice Requires="a14">
              <p:sp>
                <p:nvSpPr>
                  <p:cNvPr id="20" name="TextBox 19"/>
                  <p:cNvSpPr txBox="1"/>
                  <p:nvPr/>
                </p:nvSpPr>
                <p:spPr>
                  <a:xfrm>
                    <a:off x="1297827" y="3052140"/>
                    <a:ext cx="838588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t>变式</a:t>
                    </a:r>
                    <a14:m>
                      <m:oMath xmlns:m="http://schemas.openxmlformats.org/officeDocument/2006/math">
                        <m:r>
                          <a:rPr kumimoji="0" lang="en-US" altLang="zh-CN" sz="2800" b="0" i="0" u="none" strike="noStrike" kern="1200" cap="none" spc="0" normalizeH="0" baseline="0" noProof="0" smtClean="0">
                            <a:ln>
                              <a:noFill/>
                            </a:ln>
                            <a:solidFill>
                              <a:prstClr val="black"/>
                            </a:solidFill>
                            <a:effectLst/>
                            <a:uLnTx/>
                            <a:uFillTx/>
                            <a:latin typeface="Cambria Math" panose="02040503050406030204" pitchFamily="18" charset="0"/>
                            <a:cs typeface="+mn-cs"/>
                          </a:rPr>
                          <m:t>:</m:t>
                        </m:r>
                      </m:oMath>
                    </a14:m>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在</a:t>
                    </a:r>
                    <a14:m>
                      <m:oMath xmlns:m="http://schemas.openxmlformats.org/officeDocument/2006/math">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Times New Roman" panose="02020603050405020304" pitchFamily="18" charset="0"/>
                          </a:rPr>
                          <m:t>𝐴𝐵𝐶</m:t>
                        </m:r>
                        <m:r>
                          <a:rPr kumimoji="0" lang="zh-CN" altLang="en-US" sz="2800" b="0" i="1" u="none" strike="noStrike" kern="1200" cap="none" spc="0" normalizeH="0" baseline="0" noProof="0">
                            <a:ln>
                              <a:noFill/>
                            </a:ln>
                            <a:solidFill>
                              <a:prstClr val="black"/>
                            </a:solidFill>
                            <a:effectLst/>
                            <a:uLnTx/>
                            <a:uFillTx/>
                            <a:latin typeface="Cambria Math" panose="02040503050406030204" pitchFamily="18" charset="0"/>
                            <a:cs typeface="Times New Roman" panose="02020603050405020304" pitchFamily="18" charset="0"/>
                          </a:rPr>
                          <m:t>中</m:t>
                        </m:r>
                      </m:oMath>
                    </a14:m>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14:m>
                      <m:oMath xmlns:m="http://schemas.openxmlformats.org/officeDocument/2006/math">
                        <m:sSup>
                          <m:sSupPr>
                            <m:ctrlP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ctrlPr>
                          </m:sSupPr>
                          <m:e>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𝑎</m:t>
                            </m:r>
                          </m:e>
                          <m: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2</m:t>
                            </m:r>
                          </m:sup>
                        </m:s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m:t>
                        </m:r>
                        <m:sSup>
                          <m:sSupPr>
                            <m:ctrlP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ctrlPr>
                          </m:sSupPr>
                          <m:e>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𝑐</m:t>
                            </m:r>
                          </m:e>
                          <m: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2</m:t>
                            </m:r>
                          </m:sup>
                        </m:s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m:t>
                        </m:r>
                        <m:sSup>
                          <m:sSupPr>
                            <m:ctrlP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ctrlPr>
                          </m:sSupPr>
                          <m:e>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𝑏</m:t>
                            </m:r>
                          </m:e>
                          <m: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2</m:t>
                            </m:r>
                          </m:sup>
                        </m:sSup>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m:t>
                        </m:r>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𝑎𝑏</m:t>
                        </m:r>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 </m:t>
                        </m:r>
                        <m:r>
                          <a:rPr kumimoji="0" lang="zh-CN" altLang="en-US" sz="2800" b="0" i="1" u="none" strike="noStrike" kern="1200" cap="none" spc="0" normalizeH="0" baseline="0" noProof="0" dirty="0">
                            <a:ln>
                              <a:noFill/>
                            </a:ln>
                            <a:solidFill>
                              <a:prstClr val="black"/>
                            </a:solidFill>
                            <a:effectLst/>
                            <a:uLnTx/>
                            <a:uFillTx/>
                            <a:latin typeface="Cambria Math" panose="02040503050406030204" pitchFamily="18" charset="0"/>
                            <a:cs typeface="Times New Roman" panose="02020603050405020304" pitchFamily="18" charset="0"/>
                          </a:rPr>
                          <m:t>则</m:t>
                        </m:r>
                        <m:r>
                          <a:rPr lang="zh-CN" altLang="en-US" sz="2800" i="1" dirty="0">
                            <a:solidFill>
                              <a:prstClr val="black"/>
                            </a:solidFill>
                            <a:latin typeface="Cambria Math" panose="02040503050406030204" pitchFamily="18" charset="0"/>
                            <a:cs typeface="Times New Roman" panose="02020603050405020304" pitchFamily="18" charset="0"/>
                          </a:rPr>
                          <m:t>角</m:t>
                        </m:r>
                        <m:r>
                          <a:rPr kumimoji="0" lang="en-US" altLang="zh-CN" sz="2800" b="0" i="1" u="none" strike="noStrike" kern="1200" cap="none" spc="0" normalizeH="0" baseline="0" noProof="0" dirty="0" smtClean="0">
                            <a:ln>
                              <a:noFill/>
                            </a:ln>
                            <a:solidFill>
                              <a:prstClr val="black"/>
                            </a:solidFill>
                            <a:effectLst/>
                            <a:uLnTx/>
                            <a:uFillTx/>
                            <a:latin typeface="Cambria Math" panose="02040503050406030204" pitchFamily="18" charset="0"/>
                            <a:cs typeface="Times New Roman" panose="02020603050405020304" pitchFamily="18" charset="0"/>
                          </a:rPr>
                          <m:t>𝐶</m:t>
                        </m:r>
                        <m:r>
                          <a:rPr lang="zh-CN" altLang="en-US" sz="2800" i="1" dirty="0">
                            <a:solidFill>
                              <a:prstClr val="black"/>
                            </a:solidFill>
                            <a:latin typeface="Cambria Math" panose="02040503050406030204" pitchFamily="18" charset="0"/>
                            <a:cs typeface="Times New Roman" panose="02020603050405020304" pitchFamily="18" charset="0"/>
                          </a:rPr>
                          <m:t>的</m:t>
                        </m:r>
                        <m:r>
                          <a:rPr lang="zh-CN" altLang="en-US" sz="2800" i="1" dirty="0" smtClean="0">
                            <a:solidFill>
                              <a:prstClr val="black"/>
                            </a:solidFill>
                            <a:latin typeface="Cambria Math" panose="02040503050406030204" pitchFamily="18" charset="0"/>
                            <a:cs typeface="Times New Roman" panose="02020603050405020304" pitchFamily="18" charset="0"/>
                          </a:rPr>
                          <m:t>大小</m:t>
                        </m:r>
                        <m:r>
                          <a:rPr lang="zh-CN" altLang="en-US" sz="2800" i="1" dirty="0">
                            <a:solidFill>
                              <a:prstClr val="black"/>
                            </a:solidFill>
                            <a:latin typeface="Cambria Math" panose="02040503050406030204" pitchFamily="18" charset="0"/>
                            <a:cs typeface="Times New Roman" panose="02020603050405020304" pitchFamily="18" charset="0"/>
                          </a:rPr>
                          <m:t>为</m:t>
                        </m:r>
                        <m:r>
                          <a:rPr lang="en-US" altLang="zh-CN" sz="2800" b="0" i="1" dirty="0" smtClean="0">
                            <a:solidFill>
                              <a:prstClr val="black"/>
                            </a:solidFill>
                            <a:latin typeface="Cambria Math" panose="02040503050406030204" pitchFamily="18" charset="0"/>
                            <a:cs typeface="Times New Roman" panose="02020603050405020304" pitchFamily="18" charset="0"/>
                          </a:rPr>
                          <m:t>:</m:t>
                        </m:r>
                      </m:oMath>
                    </a14:m>
                    <a:endPar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1297827" y="3052140"/>
                    <a:ext cx="8385885" cy="523220"/>
                  </a:xfrm>
                  <a:prstGeom prst="rect">
                    <a:avLst/>
                  </a:prstGeom>
                  <a:blipFill>
                    <a:blip r:embed="rId13"/>
                    <a:stretch>
                      <a:fillRect l="-1526" t="-16279" b="-3255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7" name="TextBox 18">
                    <a:extLst>
                      <a:ext uri="{FF2B5EF4-FFF2-40B4-BE49-F238E27FC236}">
                        <a16:creationId xmlns:a16="http://schemas.microsoft.com/office/drawing/2014/main" id="{4C8CBABC-838D-4477-9620-5963347598EC}"/>
                      </a:ext>
                    </a:extLst>
                  </p:cNvPr>
                  <p:cNvSpPr txBox="1"/>
                  <p:nvPr/>
                </p:nvSpPr>
                <p:spPr>
                  <a:xfrm>
                    <a:off x="8023903" y="4000202"/>
                    <a:ext cx="65314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𝐷</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.30°</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27" name="TextBox 18">
                    <a:extLst>
                      <a:ext uri="{FF2B5EF4-FFF2-40B4-BE49-F238E27FC236}">
                        <a16:creationId xmlns:a16="http://schemas.microsoft.com/office/drawing/2014/main" id="{4C8CBABC-838D-4477-9620-5963347598EC}"/>
                      </a:ext>
                    </a:extLst>
                  </p:cNvPr>
                  <p:cNvSpPr txBox="1">
                    <a:spLocks noRot="1" noChangeAspect="1" noMove="1" noResize="1" noEditPoints="1" noAdjustHandles="1" noChangeArrowheads="1" noChangeShapeType="1" noTextEdit="1"/>
                  </p:cNvSpPr>
                  <p:nvPr/>
                </p:nvSpPr>
                <p:spPr>
                  <a:xfrm>
                    <a:off x="8023903" y="4000202"/>
                    <a:ext cx="653144" cy="523220"/>
                  </a:xfrm>
                  <a:prstGeom prst="rect">
                    <a:avLst/>
                  </a:prstGeom>
                  <a:blipFill>
                    <a:blip r:embed="rId14"/>
                    <a:stretch>
                      <a:fillRect r="-5233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TextBox 18">
                    <a:extLst>
                      <a:ext uri="{FF2B5EF4-FFF2-40B4-BE49-F238E27FC236}">
                        <a16:creationId xmlns:a16="http://schemas.microsoft.com/office/drawing/2014/main" id="{727A2B70-85BE-4C17-A4E8-A3699E91F497}"/>
                      </a:ext>
                    </a:extLst>
                  </p:cNvPr>
                  <p:cNvSpPr txBox="1"/>
                  <p:nvPr/>
                </p:nvSpPr>
                <p:spPr>
                  <a:xfrm>
                    <a:off x="6262028" y="4015575"/>
                    <a:ext cx="65314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cs typeface="+mn-cs"/>
                            </a:rPr>
                            <m:t>𝐶</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ea typeface="宋体" panose="02010600030101010101" pitchFamily="2" charset="-122"/>
                              <a:cs typeface="+mn-cs"/>
                            </a:rPr>
                            <m:t>. 120°</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28" name="TextBox 18">
                    <a:extLst>
                      <a:ext uri="{FF2B5EF4-FFF2-40B4-BE49-F238E27FC236}">
                        <a16:creationId xmlns:a16="http://schemas.microsoft.com/office/drawing/2014/main" id="{727A2B70-85BE-4C17-A4E8-A3699E91F497}"/>
                      </a:ext>
                    </a:extLst>
                  </p:cNvPr>
                  <p:cNvSpPr txBox="1">
                    <a:spLocks noRot="1" noChangeAspect="1" noMove="1" noResize="1" noEditPoints="1" noAdjustHandles="1" noChangeArrowheads="1" noChangeShapeType="1" noTextEdit="1"/>
                  </p:cNvSpPr>
                  <p:nvPr/>
                </p:nvSpPr>
                <p:spPr>
                  <a:xfrm>
                    <a:off x="6262028" y="4015575"/>
                    <a:ext cx="653144" cy="523220"/>
                  </a:xfrm>
                  <a:prstGeom prst="rect">
                    <a:avLst/>
                  </a:prstGeom>
                  <a:blipFill>
                    <a:blip r:embed="rId15"/>
                    <a:stretch>
                      <a:fillRect r="-7757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TextBox 18">
                    <a:extLst>
                      <a:ext uri="{FF2B5EF4-FFF2-40B4-BE49-F238E27FC236}">
                        <a16:creationId xmlns:a16="http://schemas.microsoft.com/office/drawing/2014/main" id="{DFA7AEE9-700F-4C11-A9C0-68FBB2F50D50}"/>
                      </a:ext>
                    </a:extLst>
                  </p:cNvPr>
                  <p:cNvSpPr txBox="1"/>
                  <p:nvPr/>
                </p:nvSpPr>
                <p:spPr>
                  <a:xfrm>
                    <a:off x="3743315" y="4015575"/>
                    <a:ext cx="137514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𝐵</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 45°</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或</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cs typeface="+mn-cs"/>
                            </a:rPr>
                            <m:t>135°</m:t>
                          </m:r>
                        </m:oMath>
                      </m:oMathPara>
                    </a14:m>
                    <a:endParaRPr kumimoji="0" lang="zh-CN" altLang="en-US" sz="28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mc:Choice>
            <mc:Fallback xmlns="">
              <p:sp>
                <p:nvSpPr>
                  <p:cNvPr id="29" name="TextBox 18">
                    <a:extLst>
                      <a:ext uri="{FF2B5EF4-FFF2-40B4-BE49-F238E27FC236}">
                        <a16:creationId xmlns:a16="http://schemas.microsoft.com/office/drawing/2014/main" id="{DFA7AEE9-700F-4C11-A9C0-68FBB2F50D50}"/>
                      </a:ext>
                    </a:extLst>
                  </p:cNvPr>
                  <p:cNvSpPr txBox="1">
                    <a:spLocks noRot="1" noChangeAspect="1" noMove="1" noResize="1" noEditPoints="1" noAdjustHandles="1" noChangeArrowheads="1" noChangeShapeType="1" noTextEdit="1"/>
                  </p:cNvSpPr>
                  <p:nvPr/>
                </p:nvSpPr>
                <p:spPr>
                  <a:xfrm>
                    <a:off x="3743315" y="4015575"/>
                    <a:ext cx="1375146" cy="523220"/>
                  </a:xfrm>
                  <a:prstGeom prst="rect">
                    <a:avLst/>
                  </a:prstGeom>
                  <a:blipFill>
                    <a:blip r:embed="rId16"/>
                    <a:stretch>
                      <a:fillRect r="-491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TextBox 18">
                    <a:extLst>
                      <a:ext uri="{FF2B5EF4-FFF2-40B4-BE49-F238E27FC236}">
                        <a16:creationId xmlns:a16="http://schemas.microsoft.com/office/drawing/2014/main" id="{9342D360-E478-4355-8CAE-B4E9952AF9B0}"/>
                      </a:ext>
                    </a:extLst>
                  </p:cNvPr>
                  <p:cNvSpPr txBox="1"/>
                  <p:nvPr/>
                </p:nvSpPr>
                <p:spPr>
                  <a:xfrm>
                    <a:off x="2162057" y="3958876"/>
                    <a:ext cx="653144"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altLang="zh-CN" sz="2800" b="0" i="1" u="none" strike="noStrike" kern="1200" cap="none" spc="0" normalizeH="0" baseline="0" noProof="0" smtClean="0">
                              <a:ln>
                                <a:noFill/>
                              </a:ln>
                              <a:solidFill>
                                <a:schemeClr val="tx1"/>
                              </a:solidFill>
                              <a:effectLst/>
                              <a:uLnTx/>
                              <a:uFillTx/>
                              <a:latin typeface="Cambria Math" panose="02040503050406030204" pitchFamily="18" charset="0"/>
                              <a:cs typeface="+mn-cs"/>
                            </a:rPr>
                            <m:t>𝐴</m:t>
                          </m:r>
                          <m:r>
                            <a:rPr kumimoji="0" lang="en-US" altLang="zh-CN" sz="2800" b="0" i="1" u="none" strike="noStrike" kern="1200" cap="none" spc="0" normalizeH="0" baseline="0" noProof="0" smtClean="0">
                              <a:ln>
                                <a:noFill/>
                              </a:ln>
                              <a:solidFill>
                                <a:schemeClr val="tx1"/>
                              </a:solidFill>
                              <a:effectLst/>
                              <a:uLnTx/>
                              <a:uFillTx/>
                              <a:latin typeface="Cambria Math" panose="02040503050406030204" pitchFamily="18" charset="0"/>
                              <a:cs typeface="+mn-cs"/>
                            </a:rPr>
                            <m:t>. 60°</m:t>
                          </m:r>
                        </m:oMath>
                      </m:oMathPara>
                    </a14:m>
                    <a:endParaRPr kumimoji="0" lang="zh-CN" altLang="en-US" sz="2800" b="0" i="0" u="none" strike="noStrike" kern="1200" cap="none" spc="0" normalizeH="0" baseline="0" noProof="0" dirty="0">
                      <a:ln>
                        <a:noFill/>
                      </a:ln>
                      <a:solidFill>
                        <a:schemeClr val="tx1"/>
                      </a:solidFill>
                      <a:effectLst/>
                      <a:uLnTx/>
                      <a:uFillTx/>
                      <a:latin typeface="Calibri"/>
                      <a:ea typeface="宋体" panose="02010600030101010101" pitchFamily="2" charset="-122"/>
                      <a:cs typeface="+mn-cs"/>
                    </a:endParaRPr>
                  </a:p>
                </p:txBody>
              </p:sp>
            </mc:Choice>
            <mc:Fallback xmlns="">
              <p:sp>
                <p:nvSpPr>
                  <p:cNvPr id="30" name="TextBox 18">
                    <a:extLst>
                      <a:ext uri="{FF2B5EF4-FFF2-40B4-BE49-F238E27FC236}">
                        <a16:creationId xmlns:a16="http://schemas.microsoft.com/office/drawing/2014/main" id="{9342D360-E478-4355-8CAE-B4E9952AF9B0}"/>
                      </a:ext>
                    </a:extLst>
                  </p:cNvPr>
                  <p:cNvSpPr txBox="1">
                    <a:spLocks noRot="1" noChangeAspect="1" noMove="1" noResize="1" noEditPoints="1" noAdjustHandles="1" noChangeArrowheads="1" noChangeShapeType="1" noTextEdit="1"/>
                  </p:cNvSpPr>
                  <p:nvPr/>
                </p:nvSpPr>
                <p:spPr>
                  <a:xfrm>
                    <a:off x="2162057" y="3958876"/>
                    <a:ext cx="653144" cy="523220"/>
                  </a:xfrm>
                  <a:prstGeom prst="rect">
                    <a:avLst/>
                  </a:prstGeom>
                  <a:blipFill>
                    <a:blip r:embed="rId17"/>
                    <a:stretch>
                      <a:fillRect r="-46729"/>
                    </a:stretch>
                  </a:blipFill>
                </p:spPr>
                <p:txBody>
                  <a:bodyPr/>
                  <a:lstStyle/>
                  <a:p>
                    <a:r>
                      <a:rPr lang="zh-CN" altLang="en-US">
                        <a:noFill/>
                      </a:rPr>
                      <a:t> </a:t>
                    </a:r>
                  </a:p>
                </p:txBody>
              </p:sp>
            </mc:Fallback>
          </mc:AlternateContent>
        </p:grpSp>
        <p:grpSp>
          <p:nvGrpSpPr>
            <p:cNvPr id="24" name="组合 23">
              <a:extLst>
                <a:ext uri="{FF2B5EF4-FFF2-40B4-BE49-F238E27FC236}">
                  <a16:creationId xmlns:a16="http://schemas.microsoft.com/office/drawing/2014/main" id="{D843BF5C-B2C1-4951-9182-E172E0CDAA75}"/>
                </a:ext>
              </a:extLst>
            </p:cNvPr>
            <p:cNvGrpSpPr/>
            <p:nvPr/>
          </p:nvGrpSpPr>
          <p:grpSpPr>
            <a:xfrm>
              <a:off x="597653" y="4095398"/>
              <a:ext cx="1787737" cy="1341967"/>
              <a:chOff x="486717" y="2306651"/>
              <a:chExt cx="1730441" cy="1527952"/>
            </a:xfrm>
          </p:grpSpPr>
          <p:grpSp>
            <p:nvGrpSpPr>
              <p:cNvPr id="25" name="组合 24">
                <a:extLst>
                  <a:ext uri="{FF2B5EF4-FFF2-40B4-BE49-F238E27FC236}">
                    <a16:creationId xmlns:a16="http://schemas.microsoft.com/office/drawing/2014/main" id="{701C4D9F-CE56-4AC2-9B15-98532E0D0C54}"/>
                  </a:ext>
                </a:extLst>
              </p:cNvPr>
              <p:cNvGrpSpPr/>
              <p:nvPr/>
            </p:nvGrpSpPr>
            <p:grpSpPr>
              <a:xfrm>
                <a:off x="696686" y="2525486"/>
                <a:ext cx="1293240" cy="1018903"/>
                <a:chOff x="696686" y="2525486"/>
                <a:chExt cx="1293240" cy="1018903"/>
              </a:xfrm>
            </p:grpSpPr>
            <p:cxnSp>
              <p:nvCxnSpPr>
                <p:cNvPr id="40" name="直接连接符 39">
                  <a:extLst>
                    <a:ext uri="{FF2B5EF4-FFF2-40B4-BE49-F238E27FC236}">
                      <a16:creationId xmlns:a16="http://schemas.microsoft.com/office/drawing/2014/main" id="{1FDF26FD-566A-40E3-A3CE-FAC1C5F7DC65}"/>
                    </a:ext>
                  </a:extLst>
                </p:cNvPr>
                <p:cNvCxnSpPr/>
                <p:nvPr/>
              </p:nvCxnSpPr>
              <p:spPr>
                <a:xfrm flipH="1">
                  <a:off x="696686" y="2525486"/>
                  <a:ext cx="688336" cy="10189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AA1B753D-120A-4132-B7B1-C089FCAA1AED}"/>
                    </a:ext>
                  </a:extLst>
                </p:cNvPr>
                <p:cNvCxnSpPr>
                  <a:cxnSpLocks/>
                </p:cNvCxnSpPr>
                <p:nvPr/>
              </p:nvCxnSpPr>
              <p:spPr>
                <a:xfrm flipH="1">
                  <a:off x="696686" y="3536273"/>
                  <a:ext cx="129324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a16="http://schemas.microsoft.com/office/drawing/2014/main" id="{1EB3CF49-6363-451F-A6C0-5360202330D2}"/>
                    </a:ext>
                  </a:extLst>
                </p:cNvPr>
                <p:cNvCxnSpPr>
                  <a:cxnSpLocks/>
                </p:cNvCxnSpPr>
                <p:nvPr/>
              </p:nvCxnSpPr>
              <p:spPr>
                <a:xfrm>
                  <a:off x="1385022" y="2551678"/>
                  <a:ext cx="604904" cy="9764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组合 25">
                <a:extLst>
                  <a:ext uri="{FF2B5EF4-FFF2-40B4-BE49-F238E27FC236}">
                    <a16:creationId xmlns:a16="http://schemas.microsoft.com/office/drawing/2014/main" id="{BEE26552-7F52-45C7-8727-E2C45C2B8735}"/>
                  </a:ext>
                </a:extLst>
              </p:cNvPr>
              <p:cNvGrpSpPr/>
              <p:nvPr/>
            </p:nvGrpSpPr>
            <p:grpSpPr>
              <a:xfrm>
                <a:off x="770349" y="2784485"/>
                <a:ext cx="1119989" cy="1050118"/>
                <a:chOff x="770349" y="2784485"/>
                <a:chExt cx="1119989" cy="1050118"/>
              </a:xfrm>
            </p:grpSpPr>
            <mc:AlternateContent xmlns:mc="http://schemas.openxmlformats.org/markup-compatibility/2006" xmlns:a14="http://schemas.microsoft.com/office/drawing/2010/main">
              <mc:Choice Requires="a14">
                <p:sp>
                  <p:nvSpPr>
                    <p:cNvPr id="36" name="文本框 35">
                      <a:extLst>
                        <a:ext uri="{FF2B5EF4-FFF2-40B4-BE49-F238E27FC236}">
                          <a16:creationId xmlns:a16="http://schemas.microsoft.com/office/drawing/2014/main" id="{9108719B-FA8E-4F02-9465-A30EFADE0718}"/>
                        </a:ext>
                      </a:extLst>
                    </p:cNvPr>
                    <p:cNvSpPr txBox="1"/>
                    <p:nvPr/>
                  </p:nvSpPr>
                  <p:spPr>
                    <a:xfrm>
                      <a:off x="770349" y="2790028"/>
                      <a:ext cx="18299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𝑏</m:t>
                            </m:r>
                          </m:oMath>
                        </m:oMathPara>
                      </a14:m>
                      <a:endParaRPr lang="zh-CN" altLang="en-US" dirty="0"/>
                    </a:p>
                  </p:txBody>
                </p:sp>
              </mc:Choice>
              <mc:Fallback xmlns="">
                <p:sp>
                  <p:nvSpPr>
                    <p:cNvPr id="36" name="文本框 35">
                      <a:extLst>
                        <a:ext uri="{FF2B5EF4-FFF2-40B4-BE49-F238E27FC236}">
                          <a16:creationId xmlns:a16="http://schemas.microsoft.com/office/drawing/2014/main" id="{9108719B-FA8E-4F02-9465-A30EFADE0718}"/>
                        </a:ext>
                      </a:extLst>
                    </p:cNvPr>
                    <p:cNvSpPr txBox="1">
                      <a:spLocks noRot="1" noChangeAspect="1" noMove="1" noResize="1" noEditPoints="1" noAdjustHandles="1" noChangeArrowheads="1" noChangeShapeType="1" noTextEdit="1"/>
                    </p:cNvSpPr>
                    <p:nvPr/>
                  </p:nvSpPr>
                  <p:spPr>
                    <a:xfrm>
                      <a:off x="770349" y="2790028"/>
                      <a:ext cx="182999" cy="276999"/>
                    </a:xfrm>
                    <a:prstGeom prst="rect">
                      <a:avLst/>
                    </a:prstGeom>
                    <a:blipFill>
                      <a:blip r:embed="rId18"/>
                      <a:stretch>
                        <a:fillRect l="-29032" r="-25806" b="-2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8" name="文本框 37">
                      <a:extLst>
                        <a:ext uri="{FF2B5EF4-FFF2-40B4-BE49-F238E27FC236}">
                          <a16:creationId xmlns:a16="http://schemas.microsoft.com/office/drawing/2014/main" id="{5B112F4E-1084-4B14-9CED-17F42F1E39A6}"/>
                        </a:ext>
                      </a:extLst>
                    </p:cNvPr>
                    <p:cNvSpPr txBox="1"/>
                    <p:nvPr/>
                  </p:nvSpPr>
                  <p:spPr>
                    <a:xfrm>
                      <a:off x="1724332" y="2784485"/>
                      <a:ext cx="16600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𝑐</m:t>
                            </m:r>
                          </m:oMath>
                        </m:oMathPara>
                      </a14:m>
                      <a:endParaRPr lang="zh-CN" altLang="en-US" dirty="0"/>
                    </a:p>
                  </p:txBody>
                </p:sp>
              </mc:Choice>
              <mc:Fallback xmlns="">
                <p:sp>
                  <p:nvSpPr>
                    <p:cNvPr id="38" name="文本框 37">
                      <a:extLst>
                        <a:ext uri="{FF2B5EF4-FFF2-40B4-BE49-F238E27FC236}">
                          <a16:creationId xmlns:a16="http://schemas.microsoft.com/office/drawing/2014/main" id="{5B112F4E-1084-4B14-9CED-17F42F1E39A6}"/>
                        </a:ext>
                      </a:extLst>
                    </p:cNvPr>
                    <p:cNvSpPr txBox="1">
                      <a:spLocks noRot="1" noChangeAspect="1" noMove="1" noResize="1" noEditPoints="1" noAdjustHandles="1" noChangeArrowheads="1" noChangeShapeType="1" noTextEdit="1"/>
                    </p:cNvSpPr>
                    <p:nvPr/>
                  </p:nvSpPr>
                  <p:spPr>
                    <a:xfrm>
                      <a:off x="1724332" y="2784485"/>
                      <a:ext cx="166006" cy="276999"/>
                    </a:xfrm>
                    <a:prstGeom prst="rect">
                      <a:avLst/>
                    </a:prstGeom>
                    <a:blipFill>
                      <a:blip r:embed="rId19"/>
                      <a:stretch>
                        <a:fillRect l="-17857" r="-14286" b="-1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9" name="文本框 38">
                      <a:extLst>
                        <a:ext uri="{FF2B5EF4-FFF2-40B4-BE49-F238E27FC236}">
                          <a16:creationId xmlns:a16="http://schemas.microsoft.com/office/drawing/2014/main" id="{C2E121F4-5E10-4B8E-B495-2A816679959D}"/>
                        </a:ext>
                      </a:extLst>
                    </p:cNvPr>
                    <p:cNvSpPr txBox="1"/>
                    <p:nvPr/>
                  </p:nvSpPr>
                  <p:spPr>
                    <a:xfrm>
                      <a:off x="1186161" y="3557604"/>
                      <a:ext cx="18678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𝑎</m:t>
                            </m:r>
                          </m:oMath>
                        </m:oMathPara>
                      </a14:m>
                      <a:endParaRPr lang="zh-CN" altLang="en-US" dirty="0"/>
                    </a:p>
                  </p:txBody>
                </p:sp>
              </mc:Choice>
              <mc:Fallback xmlns="">
                <p:sp>
                  <p:nvSpPr>
                    <p:cNvPr id="39" name="文本框 38">
                      <a:extLst>
                        <a:ext uri="{FF2B5EF4-FFF2-40B4-BE49-F238E27FC236}">
                          <a16:creationId xmlns:a16="http://schemas.microsoft.com/office/drawing/2014/main" id="{C2E121F4-5E10-4B8E-B495-2A816679959D}"/>
                        </a:ext>
                      </a:extLst>
                    </p:cNvPr>
                    <p:cNvSpPr txBox="1">
                      <a:spLocks noRot="1" noChangeAspect="1" noMove="1" noResize="1" noEditPoints="1" noAdjustHandles="1" noChangeArrowheads="1" noChangeShapeType="1" noTextEdit="1"/>
                    </p:cNvSpPr>
                    <p:nvPr/>
                  </p:nvSpPr>
                  <p:spPr>
                    <a:xfrm>
                      <a:off x="1186161" y="3557604"/>
                      <a:ext cx="186781" cy="276999"/>
                    </a:xfrm>
                    <a:prstGeom prst="rect">
                      <a:avLst/>
                    </a:prstGeom>
                    <a:blipFill>
                      <a:blip r:embed="rId20"/>
                      <a:stretch>
                        <a:fillRect l="-15625" r="-12500" b="-12500"/>
                      </a:stretch>
                    </a:blipFill>
                  </p:spPr>
                  <p:txBody>
                    <a:bodyPr/>
                    <a:lstStyle/>
                    <a:p>
                      <a:r>
                        <a:rPr lang="zh-CN" altLang="en-US">
                          <a:noFill/>
                        </a:rPr>
                        <a:t> </a:t>
                      </a:r>
                    </a:p>
                  </p:txBody>
                </p:sp>
              </mc:Fallback>
            </mc:AlternateContent>
          </p:grpSp>
          <p:grpSp>
            <p:nvGrpSpPr>
              <p:cNvPr id="32" name="组合 31">
                <a:extLst>
                  <a:ext uri="{FF2B5EF4-FFF2-40B4-BE49-F238E27FC236}">
                    <a16:creationId xmlns:a16="http://schemas.microsoft.com/office/drawing/2014/main" id="{12E3DF06-37DE-4233-95BE-6F89DFCE7756}"/>
                  </a:ext>
                </a:extLst>
              </p:cNvPr>
              <p:cNvGrpSpPr/>
              <p:nvPr/>
            </p:nvGrpSpPr>
            <p:grpSpPr>
              <a:xfrm>
                <a:off x="486717" y="2306651"/>
                <a:ext cx="1730441" cy="1392749"/>
                <a:chOff x="486717" y="2306651"/>
                <a:chExt cx="1730441" cy="1392749"/>
              </a:xfrm>
            </p:grpSpPr>
            <mc:AlternateContent xmlns:mc="http://schemas.openxmlformats.org/markup-compatibility/2006" xmlns:a14="http://schemas.microsoft.com/office/drawing/2010/main">
              <mc:Choice Requires="a14">
                <p:sp>
                  <p:nvSpPr>
                    <p:cNvPr id="33" name="文本框 32">
                      <a:extLst>
                        <a:ext uri="{FF2B5EF4-FFF2-40B4-BE49-F238E27FC236}">
                          <a16:creationId xmlns:a16="http://schemas.microsoft.com/office/drawing/2014/main" id="{2B2A5117-2B23-43B7-93CD-3E3E643622B1}"/>
                        </a:ext>
                      </a:extLst>
                    </p:cNvPr>
                    <p:cNvSpPr txBox="1"/>
                    <p:nvPr/>
                  </p:nvSpPr>
                  <p:spPr>
                    <a:xfrm>
                      <a:off x="1417990" y="2306651"/>
                      <a:ext cx="201016"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𝐴</m:t>
                            </m:r>
                          </m:oMath>
                        </m:oMathPara>
                      </a14:m>
                      <a:endParaRPr lang="zh-CN" altLang="en-US" dirty="0"/>
                    </a:p>
                  </p:txBody>
                </p:sp>
              </mc:Choice>
              <mc:Fallback xmlns="">
                <p:sp>
                  <p:nvSpPr>
                    <p:cNvPr id="33" name="文本框 32">
                      <a:extLst>
                        <a:ext uri="{FF2B5EF4-FFF2-40B4-BE49-F238E27FC236}">
                          <a16:creationId xmlns:a16="http://schemas.microsoft.com/office/drawing/2014/main" id="{2B2A5117-2B23-43B7-93CD-3E3E643622B1}"/>
                        </a:ext>
                      </a:extLst>
                    </p:cNvPr>
                    <p:cNvSpPr txBox="1">
                      <a:spLocks noRot="1" noChangeAspect="1" noMove="1" noResize="1" noEditPoints="1" noAdjustHandles="1" noChangeArrowheads="1" noChangeShapeType="1" noTextEdit="1"/>
                    </p:cNvSpPr>
                    <p:nvPr/>
                  </p:nvSpPr>
                  <p:spPr>
                    <a:xfrm>
                      <a:off x="1417990" y="2306651"/>
                      <a:ext cx="201016" cy="276999"/>
                    </a:xfrm>
                    <a:prstGeom prst="rect">
                      <a:avLst/>
                    </a:prstGeom>
                    <a:blipFill>
                      <a:blip r:embed="rId21"/>
                      <a:stretch>
                        <a:fillRect l="-23529" r="-26471" b="-2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4" name="文本框 33">
                      <a:extLst>
                        <a:ext uri="{FF2B5EF4-FFF2-40B4-BE49-F238E27FC236}">
                          <a16:creationId xmlns:a16="http://schemas.microsoft.com/office/drawing/2014/main" id="{071877D8-2DBD-4EB9-8E6B-1E2CBB6E7584}"/>
                        </a:ext>
                      </a:extLst>
                    </p:cNvPr>
                    <p:cNvSpPr txBox="1"/>
                    <p:nvPr/>
                  </p:nvSpPr>
                  <p:spPr>
                    <a:xfrm>
                      <a:off x="486717" y="3422401"/>
                      <a:ext cx="201016"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𝐶</m:t>
                            </m:r>
                          </m:oMath>
                        </m:oMathPara>
                      </a14:m>
                      <a:endParaRPr lang="zh-CN" altLang="en-US" dirty="0"/>
                    </a:p>
                  </p:txBody>
                </p:sp>
              </mc:Choice>
              <mc:Fallback xmlns="">
                <p:sp>
                  <p:nvSpPr>
                    <p:cNvPr id="34" name="文本框 33">
                      <a:extLst>
                        <a:ext uri="{FF2B5EF4-FFF2-40B4-BE49-F238E27FC236}">
                          <a16:creationId xmlns:a16="http://schemas.microsoft.com/office/drawing/2014/main" id="{071877D8-2DBD-4EB9-8E6B-1E2CBB6E7584}"/>
                        </a:ext>
                      </a:extLst>
                    </p:cNvPr>
                    <p:cNvSpPr txBox="1">
                      <a:spLocks noRot="1" noChangeAspect="1" noMove="1" noResize="1" noEditPoints="1" noAdjustHandles="1" noChangeArrowheads="1" noChangeShapeType="1" noTextEdit="1"/>
                    </p:cNvSpPr>
                    <p:nvPr/>
                  </p:nvSpPr>
                  <p:spPr>
                    <a:xfrm>
                      <a:off x="486717" y="3422401"/>
                      <a:ext cx="201016" cy="276999"/>
                    </a:xfrm>
                    <a:prstGeom prst="rect">
                      <a:avLst/>
                    </a:prstGeom>
                    <a:blipFill>
                      <a:blip r:embed="rId22"/>
                      <a:stretch>
                        <a:fillRect l="-26471" r="-20588" b="-20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5" name="文本框 34">
                      <a:extLst>
                        <a:ext uri="{FF2B5EF4-FFF2-40B4-BE49-F238E27FC236}">
                          <a16:creationId xmlns:a16="http://schemas.microsoft.com/office/drawing/2014/main" id="{CF555C05-F69B-498D-91E6-DDEF70FF380D}"/>
                        </a:ext>
                      </a:extLst>
                    </p:cNvPr>
                    <p:cNvSpPr txBox="1"/>
                    <p:nvPr/>
                  </p:nvSpPr>
                  <p:spPr>
                    <a:xfrm>
                      <a:off x="2005754" y="3394028"/>
                      <a:ext cx="211404" cy="276999"/>
                    </a:xfrm>
                    <a:prstGeom prst="rect">
                      <a:avLst/>
                    </a:prstGeom>
                    <a:solidFill>
                      <a:srgbClr val="FF0000"/>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𝐵</m:t>
                            </m:r>
                          </m:oMath>
                        </m:oMathPara>
                      </a14:m>
                      <a:endParaRPr lang="zh-CN" altLang="en-US" dirty="0"/>
                    </a:p>
                  </p:txBody>
                </p:sp>
              </mc:Choice>
              <mc:Fallback xmlns="">
                <p:sp>
                  <p:nvSpPr>
                    <p:cNvPr id="35" name="文本框 34">
                      <a:extLst>
                        <a:ext uri="{FF2B5EF4-FFF2-40B4-BE49-F238E27FC236}">
                          <a16:creationId xmlns:a16="http://schemas.microsoft.com/office/drawing/2014/main" id="{CF555C05-F69B-498D-91E6-DDEF70FF380D}"/>
                        </a:ext>
                      </a:extLst>
                    </p:cNvPr>
                    <p:cNvSpPr txBox="1">
                      <a:spLocks noRot="1" noChangeAspect="1" noMove="1" noResize="1" noEditPoints="1" noAdjustHandles="1" noChangeArrowheads="1" noChangeShapeType="1" noTextEdit="1"/>
                    </p:cNvSpPr>
                    <p:nvPr/>
                  </p:nvSpPr>
                  <p:spPr>
                    <a:xfrm>
                      <a:off x="2005754" y="3394028"/>
                      <a:ext cx="211404" cy="276999"/>
                    </a:xfrm>
                    <a:prstGeom prst="rect">
                      <a:avLst/>
                    </a:prstGeom>
                    <a:blipFill>
                      <a:blip r:embed="rId23"/>
                      <a:stretch>
                        <a:fillRect l="-25000" r="-19444" b="-20000"/>
                      </a:stretch>
                    </a:blipFill>
                  </p:spPr>
                  <p:txBody>
                    <a:bodyPr/>
                    <a:lstStyle/>
                    <a:p>
                      <a:r>
                        <a:rPr lang="zh-CN" altLang="en-US">
                          <a:noFill/>
                        </a:rPr>
                        <a:t> </a:t>
                      </a:r>
                    </a:p>
                  </p:txBody>
                </p:sp>
              </mc:Fallback>
            </mc:AlternateContent>
          </p:grpSp>
        </p:grpSp>
      </p:grpSp>
    </p:spTree>
    <p:extLst>
      <p:ext uri="{BB962C8B-B14F-4D97-AF65-F5344CB8AC3E}">
        <p14:creationId xmlns:p14="http://schemas.microsoft.com/office/powerpoint/2010/main" val="77380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00800"/>
            <a:ext cx="12205072" cy="457200"/>
          </a:xfrm>
          <a:prstGeom prst="rect">
            <a:avLst/>
          </a:prstGeom>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5453" y="5722027"/>
            <a:ext cx="1766090" cy="963089"/>
          </a:xfrm>
          <a:prstGeom prst="rect">
            <a:avLst/>
          </a:prstGeom>
        </p:spPr>
      </p:pic>
      <p:grpSp>
        <p:nvGrpSpPr>
          <p:cNvPr id="3" name="组合 133"/>
          <p:cNvGrpSpPr/>
          <p:nvPr/>
        </p:nvGrpSpPr>
        <p:grpSpPr>
          <a:xfrm>
            <a:off x="8255102" y="5341975"/>
            <a:ext cx="3834230" cy="1338199"/>
            <a:chOff x="9039353" y="5621961"/>
            <a:chExt cx="2986742" cy="1042414"/>
          </a:xfrm>
        </p:grpSpPr>
        <p:grpSp>
          <p:nvGrpSpPr>
            <p:cNvPr id="10" name="组合 9"/>
            <p:cNvGrpSpPr/>
            <p:nvPr/>
          </p:nvGrpSpPr>
          <p:grpSpPr>
            <a:xfrm>
              <a:off x="9696717" y="5621961"/>
              <a:ext cx="2329378" cy="1042414"/>
              <a:chOff x="9595413" y="5666311"/>
              <a:chExt cx="2407533" cy="1077389"/>
            </a:xfrm>
          </p:grpSpPr>
          <p:pic>
            <p:nvPicPr>
              <p:cNvPr id="7" name="图片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95413" y="5666311"/>
                <a:ext cx="2407533" cy="963089"/>
              </a:xfrm>
              <a:prstGeom prst="rect">
                <a:avLst/>
              </a:prstGeom>
            </p:spPr>
          </p:pic>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86662" y="6094767"/>
                <a:ext cx="1516284" cy="648933"/>
              </a:xfrm>
              <a:prstGeom prst="rect">
                <a:avLst/>
              </a:prstGeom>
            </p:spPr>
          </p:pic>
        </p:grpSp>
        <p:pic>
          <p:nvPicPr>
            <p:cNvPr id="37" name="图片 3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353" y="6350441"/>
              <a:ext cx="657364" cy="116674"/>
            </a:xfrm>
            <a:prstGeom prst="rect">
              <a:avLst/>
            </a:prstGeom>
          </p:spPr>
        </p:pic>
      </p:grpSp>
      <p:pic>
        <p:nvPicPr>
          <p:cNvPr id="126" name="图片 12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8336" y="1086150"/>
            <a:ext cx="976686" cy="1603426"/>
          </a:xfrm>
          <a:prstGeom prst="rect">
            <a:avLst/>
          </a:prstGeom>
        </p:spPr>
      </p:pic>
      <p:sp>
        <p:nvSpPr>
          <p:cNvPr id="133" name="Freeform 117"/>
          <p:cNvSpPr>
            <a:spLocks noEditPoints="1"/>
          </p:cNvSpPr>
          <p:nvPr/>
        </p:nvSpPr>
        <p:spPr bwMode="auto">
          <a:xfrm>
            <a:off x="5929971" y="243585"/>
            <a:ext cx="332057" cy="772552"/>
          </a:xfrm>
          <a:custGeom>
            <a:avLst/>
            <a:gdLst>
              <a:gd name="T0" fmla="*/ 166 w 250"/>
              <a:gd name="T1" fmla="*/ 11 h 580"/>
              <a:gd name="T2" fmla="*/ 79 w 250"/>
              <a:gd name="T3" fmla="*/ 12 h 580"/>
              <a:gd name="T4" fmla="*/ 18 w 250"/>
              <a:gd name="T5" fmla="*/ 87 h 580"/>
              <a:gd name="T6" fmla="*/ 66 w 250"/>
              <a:gd name="T7" fmla="*/ 276 h 580"/>
              <a:gd name="T8" fmla="*/ 54 w 250"/>
              <a:gd name="T9" fmla="*/ 300 h 580"/>
              <a:gd name="T10" fmla="*/ 41 w 250"/>
              <a:gd name="T11" fmla="*/ 314 h 580"/>
              <a:gd name="T12" fmla="*/ 67 w 250"/>
              <a:gd name="T13" fmla="*/ 334 h 580"/>
              <a:gd name="T14" fmla="*/ 66 w 250"/>
              <a:gd name="T15" fmla="*/ 335 h 580"/>
              <a:gd name="T16" fmla="*/ 65 w 250"/>
              <a:gd name="T17" fmla="*/ 374 h 580"/>
              <a:gd name="T18" fmla="*/ 36 w 250"/>
              <a:gd name="T19" fmla="*/ 407 h 580"/>
              <a:gd name="T20" fmla="*/ 10 w 250"/>
              <a:gd name="T21" fmla="*/ 449 h 580"/>
              <a:gd name="T22" fmla="*/ 25 w 250"/>
              <a:gd name="T23" fmla="*/ 576 h 580"/>
              <a:gd name="T24" fmla="*/ 32 w 250"/>
              <a:gd name="T25" fmla="*/ 575 h 580"/>
              <a:gd name="T26" fmla="*/ 45 w 250"/>
              <a:gd name="T27" fmla="*/ 416 h 580"/>
              <a:gd name="T28" fmla="*/ 74 w 250"/>
              <a:gd name="T29" fmla="*/ 336 h 580"/>
              <a:gd name="T30" fmla="*/ 75 w 250"/>
              <a:gd name="T31" fmla="*/ 336 h 580"/>
              <a:gd name="T32" fmla="*/ 110 w 250"/>
              <a:gd name="T33" fmla="*/ 330 h 580"/>
              <a:gd name="T34" fmla="*/ 102 w 250"/>
              <a:gd name="T35" fmla="*/ 291 h 580"/>
              <a:gd name="T36" fmla="*/ 232 w 250"/>
              <a:gd name="T37" fmla="*/ 191 h 580"/>
              <a:gd name="T38" fmla="*/ 166 w 250"/>
              <a:gd name="T39" fmla="*/ 11 h 580"/>
              <a:gd name="T40" fmla="*/ 89 w 250"/>
              <a:gd name="T41" fmla="*/ 325 h 580"/>
              <a:gd name="T42" fmla="*/ 69 w 250"/>
              <a:gd name="T43" fmla="*/ 323 h 580"/>
              <a:gd name="T44" fmla="*/ 56 w 250"/>
              <a:gd name="T45" fmla="*/ 313 h 580"/>
              <a:gd name="T46" fmla="*/ 67 w 250"/>
              <a:gd name="T47" fmla="*/ 303 h 580"/>
              <a:gd name="T48" fmla="*/ 76 w 250"/>
              <a:gd name="T49" fmla="*/ 281 h 580"/>
              <a:gd name="T50" fmla="*/ 80 w 250"/>
              <a:gd name="T51" fmla="*/ 284 h 580"/>
              <a:gd name="T52" fmla="*/ 95 w 250"/>
              <a:gd name="T53" fmla="*/ 289 h 580"/>
              <a:gd name="T54" fmla="*/ 95 w 250"/>
              <a:gd name="T55" fmla="*/ 290 h 580"/>
              <a:gd name="T56" fmla="*/ 96 w 250"/>
              <a:gd name="T57" fmla="*/ 299 h 580"/>
              <a:gd name="T58" fmla="*/ 101 w 250"/>
              <a:gd name="T59" fmla="*/ 321 h 580"/>
              <a:gd name="T60" fmla="*/ 89 w 250"/>
              <a:gd name="T61" fmla="*/ 325 h 580"/>
              <a:gd name="T62" fmla="*/ 221 w 250"/>
              <a:gd name="T63" fmla="*/ 154 h 580"/>
              <a:gd name="T64" fmla="*/ 84 w 250"/>
              <a:gd name="T65" fmla="*/ 269 h 580"/>
              <a:gd name="T66" fmla="*/ 77 w 250"/>
              <a:gd name="T67" fmla="*/ 270 h 580"/>
              <a:gd name="T68" fmla="*/ 41 w 250"/>
              <a:gd name="T69" fmla="*/ 225 h 580"/>
              <a:gd name="T70" fmla="*/ 27 w 250"/>
              <a:gd name="T71" fmla="*/ 131 h 580"/>
              <a:gd name="T72" fmla="*/ 49 w 250"/>
              <a:gd name="T73" fmla="*/ 55 h 580"/>
              <a:gd name="T74" fmla="*/ 138 w 250"/>
              <a:gd name="T75" fmla="*/ 16 h 580"/>
              <a:gd name="T76" fmla="*/ 221 w 250"/>
              <a:gd name="T77" fmla="*/ 154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0" h="580">
                <a:moveTo>
                  <a:pt x="166" y="11"/>
                </a:moveTo>
                <a:cubicBezTo>
                  <a:pt x="138" y="1"/>
                  <a:pt x="107" y="0"/>
                  <a:pt x="79" y="12"/>
                </a:cubicBezTo>
                <a:cubicBezTo>
                  <a:pt x="45" y="26"/>
                  <a:pt x="29" y="53"/>
                  <a:pt x="18" y="87"/>
                </a:cubicBezTo>
                <a:cubicBezTo>
                  <a:pt x="0" y="144"/>
                  <a:pt x="5" y="245"/>
                  <a:pt x="66" y="276"/>
                </a:cubicBezTo>
                <a:cubicBezTo>
                  <a:pt x="63" y="285"/>
                  <a:pt x="61" y="293"/>
                  <a:pt x="54" y="300"/>
                </a:cubicBezTo>
                <a:cubicBezTo>
                  <a:pt x="49" y="304"/>
                  <a:pt x="41" y="306"/>
                  <a:pt x="41" y="314"/>
                </a:cubicBezTo>
                <a:cubicBezTo>
                  <a:pt x="41" y="326"/>
                  <a:pt x="55" y="332"/>
                  <a:pt x="67" y="334"/>
                </a:cubicBezTo>
                <a:cubicBezTo>
                  <a:pt x="66" y="335"/>
                  <a:pt x="66" y="335"/>
                  <a:pt x="66" y="335"/>
                </a:cubicBezTo>
                <a:cubicBezTo>
                  <a:pt x="66" y="348"/>
                  <a:pt x="67" y="361"/>
                  <a:pt x="65" y="374"/>
                </a:cubicBezTo>
                <a:cubicBezTo>
                  <a:pt x="63" y="388"/>
                  <a:pt x="47" y="399"/>
                  <a:pt x="36" y="407"/>
                </a:cubicBezTo>
                <a:cubicBezTo>
                  <a:pt x="22" y="418"/>
                  <a:pt x="14" y="431"/>
                  <a:pt x="10" y="449"/>
                </a:cubicBezTo>
                <a:cubicBezTo>
                  <a:pt x="0" y="486"/>
                  <a:pt x="8" y="542"/>
                  <a:pt x="25" y="576"/>
                </a:cubicBezTo>
                <a:cubicBezTo>
                  <a:pt x="27" y="580"/>
                  <a:pt x="32" y="578"/>
                  <a:pt x="32" y="575"/>
                </a:cubicBezTo>
                <a:cubicBezTo>
                  <a:pt x="30" y="524"/>
                  <a:pt x="1" y="457"/>
                  <a:pt x="45" y="416"/>
                </a:cubicBezTo>
                <a:cubicBezTo>
                  <a:pt x="71" y="393"/>
                  <a:pt x="86" y="372"/>
                  <a:pt x="74" y="336"/>
                </a:cubicBezTo>
                <a:cubicBezTo>
                  <a:pt x="74" y="336"/>
                  <a:pt x="74" y="336"/>
                  <a:pt x="75" y="336"/>
                </a:cubicBezTo>
                <a:cubicBezTo>
                  <a:pt x="84" y="337"/>
                  <a:pt x="107" y="343"/>
                  <a:pt x="110" y="330"/>
                </a:cubicBezTo>
                <a:cubicBezTo>
                  <a:pt x="113" y="319"/>
                  <a:pt x="112" y="299"/>
                  <a:pt x="102" y="291"/>
                </a:cubicBezTo>
                <a:cubicBezTo>
                  <a:pt x="163" y="300"/>
                  <a:pt x="214" y="249"/>
                  <a:pt x="232" y="191"/>
                </a:cubicBezTo>
                <a:cubicBezTo>
                  <a:pt x="250" y="131"/>
                  <a:pt x="234" y="33"/>
                  <a:pt x="166" y="11"/>
                </a:cubicBezTo>
                <a:close/>
                <a:moveTo>
                  <a:pt x="89" y="325"/>
                </a:moveTo>
                <a:cubicBezTo>
                  <a:pt x="82" y="325"/>
                  <a:pt x="76" y="325"/>
                  <a:pt x="69" y="323"/>
                </a:cubicBezTo>
                <a:cubicBezTo>
                  <a:pt x="69" y="323"/>
                  <a:pt x="50" y="316"/>
                  <a:pt x="56" y="313"/>
                </a:cubicBezTo>
                <a:cubicBezTo>
                  <a:pt x="60" y="310"/>
                  <a:pt x="64" y="307"/>
                  <a:pt x="67" y="303"/>
                </a:cubicBezTo>
                <a:cubicBezTo>
                  <a:pt x="72" y="297"/>
                  <a:pt x="76" y="289"/>
                  <a:pt x="76" y="281"/>
                </a:cubicBezTo>
                <a:cubicBezTo>
                  <a:pt x="77" y="283"/>
                  <a:pt x="78" y="284"/>
                  <a:pt x="80" y="284"/>
                </a:cubicBezTo>
                <a:cubicBezTo>
                  <a:pt x="85" y="286"/>
                  <a:pt x="90" y="288"/>
                  <a:pt x="95" y="289"/>
                </a:cubicBezTo>
                <a:cubicBezTo>
                  <a:pt x="95" y="289"/>
                  <a:pt x="95" y="290"/>
                  <a:pt x="95" y="290"/>
                </a:cubicBezTo>
                <a:cubicBezTo>
                  <a:pt x="94" y="294"/>
                  <a:pt x="94" y="295"/>
                  <a:pt x="96" y="299"/>
                </a:cubicBezTo>
                <a:cubicBezTo>
                  <a:pt x="99" y="306"/>
                  <a:pt x="101" y="313"/>
                  <a:pt x="101" y="321"/>
                </a:cubicBezTo>
                <a:cubicBezTo>
                  <a:pt x="101" y="329"/>
                  <a:pt x="95" y="326"/>
                  <a:pt x="89" y="325"/>
                </a:cubicBezTo>
                <a:close/>
                <a:moveTo>
                  <a:pt x="221" y="154"/>
                </a:moveTo>
                <a:cubicBezTo>
                  <a:pt x="217" y="230"/>
                  <a:pt x="164" y="290"/>
                  <a:pt x="84" y="269"/>
                </a:cubicBezTo>
                <a:cubicBezTo>
                  <a:pt x="81" y="268"/>
                  <a:pt x="78" y="268"/>
                  <a:pt x="77" y="270"/>
                </a:cubicBezTo>
                <a:cubicBezTo>
                  <a:pt x="65" y="255"/>
                  <a:pt x="51" y="242"/>
                  <a:pt x="41" y="225"/>
                </a:cubicBezTo>
                <a:cubicBezTo>
                  <a:pt x="25" y="198"/>
                  <a:pt x="26" y="161"/>
                  <a:pt x="27" y="131"/>
                </a:cubicBezTo>
                <a:cubicBezTo>
                  <a:pt x="28" y="104"/>
                  <a:pt x="36" y="78"/>
                  <a:pt x="49" y="55"/>
                </a:cubicBezTo>
                <a:cubicBezTo>
                  <a:pt x="67" y="24"/>
                  <a:pt x="106" y="16"/>
                  <a:pt x="138" y="16"/>
                </a:cubicBezTo>
                <a:cubicBezTo>
                  <a:pt x="214" y="17"/>
                  <a:pt x="224" y="95"/>
                  <a:pt x="221" y="154"/>
                </a:cubicBezTo>
                <a:close/>
              </a:path>
            </a:pathLst>
          </a:custGeom>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123" name="Freeform 116"/>
          <p:cNvSpPr>
            <a:spLocks noEditPoints="1"/>
          </p:cNvSpPr>
          <p:nvPr/>
        </p:nvSpPr>
        <p:spPr bwMode="auto">
          <a:xfrm>
            <a:off x="7258710" y="313950"/>
            <a:ext cx="979488" cy="450850"/>
          </a:xfrm>
          <a:custGeom>
            <a:avLst/>
            <a:gdLst>
              <a:gd name="T0" fmla="*/ 241 w 261"/>
              <a:gd name="T1" fmla="*/ 44 h 120"/>
              <a:gd name="T2" fmla="*/ 212 w 261"/>
              <a:gd name="T3" fmla="*/ 45 h 120"/>
              <a:gd name="T4" fmla="*/ 168 w 261"/>
              <a:gd name="T5" fmla="*/ 2 h 120"/>
              <a:gd name="T6" fmla="*/ 124 w 261"/>
              <a:gd name="T7" fmla="*/ 28 h 120"/>
              <a:gd name="T8" fmla="*/ 93 w 261"/>
              <a:gd name="T9" fmla="*/ 20 h 120"/>
              <a:gd name="T10" fmla="*/ 54 w 261"/>
              <a:gd name="T11" fmla="*/ 54 h 120"/>
              <a:gd name="T12" fmla="*/ 21 w 261"/>
              <a:gd name="T13" fmla="*/ 56 h 120"/>
              <a:gd name="T14" fmla="*/ 1 w 261"/>
              <a:gd name="T15" fmla="*/ 90 h 120"/>
              <a:gd name="T16" fmla="*/ 26 w 261"/>
              <a:gd name="T17" fmla="*/ 116 h 120"/>
              <a:gd name="T18" fmla="*/ 61 w 261"/>
              <a:gd name="T19" fmla="*/ 105 h 120"/>
              <a:gd name="T20" fmla="*/ 103 w 261"/>
              <a:gd name="T21" fmla="*/ 120 h 120"/>
              <a:gd name="T22" fmla="*/ 136 w 261"/>
              <a:gd name="T23" fmla="*/ 104 h 120"/>
              <a:gd name="T24" fmla="*/ 174 w 261"/>
              <a:gd name="T25" fmla="*/ 112 h 120"/>
              <a:gd name="T26" fmla="*/ 209 w 261"/>
              <a:gd name="T27" fmla="*/ 95 h 120"/>
              <a:gd name="T28" fmla="*/ 235 w 261"/>
              <a:gd name="T29" fmla="*/ 96 h 120"/>
              <a:gd name="T30" fmla="*/ 259 w 261"/>
              <a:gd name="T31" fmla="*/ 70 h 120"/>
              <a:gd name="T32" fmla="*/ 241 w 261"/>
              <a:gd name="T33" fmla="*/ 44 h 120"/>
              <a:gd name="T34" fmla="*/ 231 w 261"/>
              <a:gd name="T35" fmla="*/ 85 h 120"/>
              <a:gd name="T36" fmla="*/ 211 w 261"/>
              <a:gd name="T37" fmla="*/ 88 h 120"/>
              <a:gd name="T38" fmla="*/ 209 w 261"/>
              <a:gd name="T39" fmla="*/ 86 h 120"/>
              <a:gd name="T40" fmla="*/ 186 w 261"/>
              <a:gd name="T41" fmla="*/ 95 h 120"/>
              <a:gd name="T42" fmla="*/ 139 w 261"/>
              <a:gd name="T43" fmla="*/ 97 h 120"/>
              <a:gd name="T44" fmla="*/ 140 w 261"/>
              <a:gd name="T45" fmla="*/ 96 h 120"/>
              <a:gd name="T46" fmla="*/ 136 w 261"/>
              <a:gd name="T47" fmla="*/ 93 h 120"/>
              <a:gd name="T48" fmla="*/ 111 w 261"/>
              <a:gd name="T49" fmla="*/ 109 h 120"/>
              <a:gd name="T50" fmla="*/ 65 w 261"/>
              <a:gd name="T51" fmla="*/ 99 h 120"/>
              <a:gd name="T52" fmla="*/ 62 w 261"/>
              <a:gd name="T53" fmla="*/ 95 h 120"/>
              <a:gd name="T54" fmla="*/ 40 w 261"/>
              <a:gd name="T55" fmla="*/ 103 h 120"/>
              <a:gd name="T56" fmla="*/ 10 w 261"/>
              <a:gd name="T57" fmla="*/ 90 h 120"/>
              <a:gd name="T58" fmla="*/ 28 w 261"/>
              <a:gd name="T59" fmla="*/ 64 h 120"/>
              <a:gd name="T60" fmla="*/ 56 w 261"/>
              <a:gd name="T61" fmla="*/ 66 h 120"/>
              <a:gd name="T62" fmla="*/ 56 w 261"/>
              <a:gd name="T63" fmla="*/ 66 h 120"/>
              <a:gd name="T64" fmla="*/ 63 w 261"/>
              <a:gd name="T65" fmla="*/ 65 h 120"/>
              <a:gd name="T66" fmla="*/ 81 w 261"/>
              <a:gd name="T67" fmla="*/ 39 h 120"/>
              <a:gd name="T68" fmla="*/ 119 w 261"/>
              <a:gd name="T69" fmla="*/ 43 h 120"/>
              <a:gd name="T70" fmla="*/ 124 w 261"/>
              <a:gd name="T71" fmla="*/ 45 h 120"/>
              <a:gd name="T72" fmla="*/ 127 w 261"/>
              <a:gd name="T73" fmla="*/ 44 h 120"/>
              <a:gd name="T74" fmla="*/ 163 w 261"/>
              <a:gd name="T75" fmla="*/ 15 h 120"/>
              <a:gd name="T76" fmla="*/ 203 w 261"/>
              <a:gd name="T77" fmla="*/ 52 h 120"/>
              <a:gd name="T78" fmla="*/ 204 w 261"/>
              <a:gd name="T79" fmla="*/ 53 h 120"/>
              <a:gd name="T80" fmla="*/ 206 w 261"/>
              <a:gd name="T81" fmla="*/ 56 h 120"/>
              <a:gd name="T82" fmla="*/ 245 w 261"/>
              <a:gd name="T83" fmla="*/ 67 h 120"/>
              <a:gd name="T84" fmla="*/ 231 w 261"/>
              <a:gd name="T85"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1" h="120">
                <a:moveTo>
                  <a:pt x="241" y="44"/>
                </a:moveTo>
                <a:cubicBezTo>
                  <a:pt x="232" y="42"/>
                  <a:pt x="220" y="41"/>
                  <a:pt x="212" y="45"/>
                </a:cubicBezTo>
                <a:cubicBezTo>
                  <a:pt x="211" y="24"/>
                  <a:pt x="187" y="4"/>
                  <a:pt x="168" y="2"/>
                </a:cubicBezTo>
                <a:cubicBezTo>
                  <a:pt x="150" y="0"/>
                  <a:pt x="130" y="12"/>
                  <a:pt x="124" y="28"/>
                </a:cubicBezTo>
                <a:cubicBezTo>
                  <a:pt x="116" y="22"/>
                  <a:pt x="100" y="20"/>
                  <a:pt x="93" y="20"/>
                </a:cubicBezTo>
                <a:cubicBezTo>
                  <a:pt x="77" y="22"/>
                  <a:pt x="56" y="37"/>
                  <a:pt x="54" y="54"/>
                </a:cubicBezTo>
                <a:cubicBezTo>
                  <a:pt x="43" y="49"/>
                  <a:pt x="31" y="51"/>
                  <a:pt x="21" y="56"/>
                </a:cubicBezTo>
                <a:cubicBezTo>
                  <a:pt x="8" y="62"/>
                  <a:pt x="2" y="77"/>
                  <a:pt x="1" y="90"/>
                </a:cubicBezTo>
                <a:cubicBezTo>
                  <a:pt x="0" y="104"/>
                  <a:pt x="14" y="114"/>
                  <a:pt x="26" y="116"/>
                </a:cubicBezTo>
                <a:cubicBezTo>
                  <a:pt x="37" y="117"/>
                  <a:pt x="53" y="113"/>
                  <a:pt x="61" y="105"/>
                </a:cubicBezTo>
                <a:cubicBezTo>
                  <a:pt x="71" y="117"/>
                  <a:pt x="89" y="119"/>
                  <a:pt x="103" y="120"/>
                </a:cubicBezTo>
                <a:cubicBezTo>
                  <a:pt x="114" y="120"/>
                  <a:pt x="129" y="114"/>
                  <a:pt x="136" y="104"/>
                </a:cubicBezTo>
                <a:cubicBezTo>
                  <a:pt x="147" y="112"/>
                  <a:pt x="160" y="115"/>
                  <a:pt x="174" y="112"/>
                </a:cubicBezTo>
                <a:cubicBezTo>
                  <a:pt x="183" y="111"/>
                  <a:pt x="204" y="106"/>
                  <a:pt x="209" y="95"/>
                </a:cubicBezTo>
                <a:cubicBezTo>
                  <a:pt x="215" y="101"/>
                  <a:pt x="228" y="99"/>
                  <a:pt x="235" y="96"/>
                </a:cubicBezTo>
                <a:cubicBezTo>
                  <a:pt x="246" y="91"/>
                  <a:pt x="257" y="83"/>
                  <a:pt x="259" y="70"/>
                </a:cubicBezTo>
                <a:cubicBezTo>
                  <a:pt x="261" y="57"/>
                  <a:pt x="253" y="48"/>
                  <a:pt x="241" y="44"/>
                </a:cubicBezTo>
                <a:close/>
                <a:moveTo>
                  <a:pt x="231" y="85"/>
                </a:moveTo>
                <a:cubicBezTo>
                  <a:pt x="224" y="89"/>
                  <a:pt x="218" y="87"/>
                  <a:pt x="211" y="88"/>
                </a:cubicBezTo>
                <a:cubicBezTo>
                  <a:pt x="210" y="87"/>
                  <a:pt x="210" y="86"/>
                  <a:pt x="209" y="86"/>
                </a:cubicBezTo>
                <a:cubicBezTo>
                  <a:pt x="200" y="83"/>
                  <a:pt x="193" y="91"/>
                  <a:pt x="186" y="95"/>
                </a:cubicBezTo>
                <a:cubicBezTo>
                  <a:pt x="171" y="104"/>
                  <a:pt x="154" y="104"/>
                  <a:pt x="139" y="97"/>
                </a:cubicBezTo>
                <a:cubicBezTo>
                  <a:pt x="140" y="97"/>
                  <a:pt x="140" y="96"/>
                  <a:pt x="140" y="96"/>
                </a:cubicBezTo>
                <a:cubicBezTo>
                  <a:pt x="140" y="94"/>
                  <a:pt x="139" y="92"/>
                  <a:pt x="136" y="93"/>
                </a:cubicBezTo>
                <a:cubicBezTo>
                  <a:pt x="126" y="95"/>
                  <a:pt x="121" y="105"/>
                  <a:pt x="111" y="109"/>
                </a:cubicBezTo>
                <a:cubicBezTo>
                  <a:pt x="97" y="114"/>
                  <a:pt x="77" y="108"/>
                  <a:pt x="65" y="99"/>
                </a:cubicBezTo>
                <a:cubicBezTo>
                  <a:pt x="65" y="97"/>
                  <a:pt x="64" y="95"/>
                  <a:pt x="62" y="95"/>
                </a:cubicBezTo>
                <a:cubicBezTo>
                  <a:pt x="54" y="96"/>
                  <a:pt x="48" y="100"/>
                  <a:pt x="40" y="103"/>
                </a:cubicBezTo>
                <a:cubicBezTo>
                  <a:pt x="28" y="108"/>
                  <a:pt x="11" y="106"/>
                  <a:pt x="10" y="90"/>
                </a:cubicBezTo>
                <a:cubicBezTo>
                  <a:pt x="10" y="79"/>
                  <a:pt x="18" y="68"/>
                  <a:pt x="28" y="64"/>
                </a:cubicBezTo>
                <a:cubicBezTo>
                  <a:pt x="37" y="60"/>
                  <a:pt x="47" y="64"/>
                  <a:pt x="56" y="66"/>
                </a:cubicBezTo>
                <a:cubicBezTo>
                  <a:pt x="56" y="66"/>
                  <a:pt x="56" y="66"/>
                  <a:pt x="56" y="66"/>
                </a:cubicBezTo>
                <a:cubicBezTo>
                  <a:pt x="58" y="68"/>
                  <a:pt x="61" y="68"/>
                  <a:pt x="63" y="65"/>
                </a:cubicBezTo>
                <a:cubicBezTo>
                  <a:pt x="69" y="55"/>
                  <a:pt x="70" y="46"/>
                  <a:pt x="81" y="39"/>
                </a:cubicBezTo>
                <a:cubicBezTo>
                  <a:pt x="89" y="33"/>
                  <a:pt x="115" y="29"/>
                  <a:pt x="119" y="43"/>
                </a:cubicBezTo>
                <a:cubicBezTo>
                  <a:pt x="119" y="45"/>
                  <a:pt x="122" y="46"/>
                  <a:pt x="124" y="45"/>
                </a:cubicBezTo>
                <a:cubicBezTo>
                  <a:pt x="125" y="45"/>
                  <a:pt x="127" y="45"/>
                  <a:pt x="127" y="44"/>
                </a:cubicBezTo>
                <a:cubicBezTo>
                  <a:pt x="140" y="33"/>
                  <a:pt x="143" y="16"/>
                  <a:pt x="163" y="15"/>
                </a:cubicBezTo>
                <a:cubicBezTo>
                  <a:pt x="180" y="14"/>
                  <a:pt x="201" y="37"/>
                  <a:pt x="203" y="52"/>
                </a:cubicBezTo>
                <a:cubicBezTo>
                  <a:pt x="203" y="52"/>
                  <a:pt x="204" y="53"/>
                  <a:pt x="204" y="53"/>
                </a:cubicBezTo>
                <a:cubicBezTo>
                  <a:pt x="204" y="54"/>
                  <a:pt x="205" y="55"/>
                  <a:pt x="206" y="56"/>
                </a:cubicBezTo>
                <a:cubicBezTo>
                  <a:pt x="217" y="60"/>
                  <a:pt x="244" y="50"/>
                  <a:pt x="245" y="67"/>
                </a:cubicBezTo>
                <a:cubicBezTo>
                  <a:pt x="245" y="75"/>
                  <a:pt x="237" y="81"/>
                  <a:pt x="231" y="85"/>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mc:AlternateContent xmlns:mc="http://schemas.openxmlformats.org/markup-compatibility/2006" xmlns:a14="http://schemas.microsoft.com/office/drawing/2010/main">
        <mc:Choice Requires="a14">
          <p:sp>
            <p:nvSpPr>
              <p:cNvPr id="26" name="TextBox 11">
                <a:extLst>
                  <a:ext uri="{FF2B5EF4-FFF2-40B4-BE49-F238E27FC236}">
                    <a16:creationId xmlns:a16="http://schemas.microsoft.com/office/drawing/2014/main" id="{1E4BCF68-4C28-4E62-91A9-C2C1F996A220}"/>
                  </a:ext>
                </a:extLst>
              </p:cNvPr>
              <p:cNvSpPr txBox="1"/>
              <p:nvPr/>
            </p:nvSpPr>
            <p:spPr>
              <a:xfrm>
                <a:off x="1275329" y="1393985"/>
                <a:ext cx="9973397" cy="9946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例</a:t>
                </a:r>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4.</a:t>
                </a: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在</a:t>
                </a:r>
                <a14:m>
                  <m:oMath xmlns:m="http://schemas.openxmlformats.org/officeDocument/2006/math">
                    <m:r>
                      <a:rPr kumimoji="0" lang="zh-CN" altLang="en-US"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𝐴𝐵𝐶</m:t>
                    </m:r>
                    <m:r>
                      <a:rPr lang="zh-CN" altLang="en-US" sz="2800" i="1">
                        <a:solidFill>
                          <a:prstClr val="black"/>
                        </a:solidFill>
                        <a:latin typeface="Cambria Math" panose="02040503050406030204" pitchFamily="18" charset="0"/>
                      </a:rPr>
                      <m:t>中</m:t>
                    </m:r>
                  </m:oMath>
                </a14:m>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已知角</a:t>
                </a:r>
                <a14:m>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𝐴</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𝐵</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𝐶</m:t>
                    </m:r>
                    <m:r>
                      <a:rPr lang="zh-CN" altLang="en-US" sz="2800" i="1">
                        <a:solidFill>
                          <a:prstClr val="black"/>
                        </a:solidFill>
                        <a:latin typeface="Cambria Math" panose="02040503050406030204" pitchFamily="18" charset="0"/>
                      </a:rPr>
                      <m:t>的</m:t>
                    </m:r>
                  </m:oMath>
                </a14:m>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对边分别为</a:t>
                </a:r>
                <a14:m>
                  <m:oMath xmlns:m="http://schemas.openxmlformats.org/officeDocument/2006/math">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𝑎</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𝑏</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𝑐</m:t>
                    </m:r>
                    <m:r>
                      <a:rPr kumimoji="0" lang="en-US" altLang="zh-CN" sz="2800" b="0" i="1" u="none" strike="noStrike" kern="1200" cap="none" spc="0" normalizeH="0" baseline="0" noProof="0" smtClean="0">
                        <a:ln>
                          <a:noFill/>
                        </a:ln>
                        <a:solidFill>
                          <a:prstClr val="black"/>
                        </a:solidFill>
                        <a:effectLst/>
                        <a:uLnTx/>
                        <a:uFillTx/>
                        <a:latin typeface="Cambria Math" panose="02040503050406030204" pitchFamily="18" charset="0"/>
                      </a:rPr>
                      <m:t>,</m:t>
                    </m:r>
                    <m:r>
                      <a:rPr lang="zh-CN" altLang="en-US" sz="2800" i="1">
                        <a:solidFill>
                          <a:prstClr val="black"/>
                        </a:solidFill>
                        <a:latin typeface="Cambria Math" panose="02040503050406030204" pitchFamily="18" charset="0"/>
                      </a:rPr>
                      <m:t>若</m:t>
                    </m:r>
                    <m:r>
                      <a:rPr lang="en-US" altLang="zh-CN" sz="2800" b="0" i="1" smtClean="0">
                        <a:solidFill>
                          <a:prstClr val="black"/>
                        </a:solidFill>
                        <a:latin typeface="Cambria Math" panose="02040503050406030204" pitchFamily="18" charset="0"/>
                      </a:rPr>
                      <m:t>𝑎</m:t>
                    </m:r>
                    <m:r>
                      <a:rPr lang="en-US" altLang="zh-CN" sz="2800" b="0" i="1" smtClean="0">
                        <a:solidFill>
                          <a:prstClr val="black"/>
                        </a:solidFill>
                        <a:latin typeface="Cambria Math" panose="02040503050406030204" pitchFamily="18" charset="0"/>
                      </a:rPr>
                      <m:t>=8,</m:t>
                    </m:r>
                    <m:r>
                      <a:rPr lang="en-US" altLang="zh-CN" sz="2800" b="0" i="1" smtClean="0">
                        <a:solidFill>
                          <a:prstClr val="black"/>
                        </a:solidFill>
                        <a:latin typeface="Cambria Math" panose="02040503050406030204" pitchFamily="18" charset="0"/>
                      </a:rPr>
                      <m:t>𝑏</m:t>
                    </m:r>
                    <m:r>
                      <a:rPr lang="en-US" altLang="zh-CN" sz="2800" b="0" i="1" smtClean="0">
                        <a:solidFill>
                          <a:prstClr val="black"/>
                        </a:solidFill>
                        <a:latin typeface="Cambria Math" panose="02040503050406030204" pitchFamily="18" charset="0"/>
                      </a:rPr>
                      <m:t>=4+4</m:t>
                    </m:r>
                    <m:rad>
                      <m:radPr>
                        <m:degHide m:val="on"/>
                        <m:ctrlPr>
                          <a:rPr lang="en-US" altLang="zh-CN" sz="2800" b="0" i="1" smtClean="0">
                            <a:solidFill>
                              <a:prstClr val="black"/>
                            </a:solidFill>
                            <a:latin typeface="Cambria Math" panose="02040503050406030204" pitchFamily="18" charset="0"/>
                          </a:rPr>
                        </m:ctrlPr>
                      </m:radPr>
                      <m:deg/>
                      <m:e>
                        <m:r>
                          <a:rPr lang="en-US" altLang="zh-CN" sz="2800" b="0" i="1" smtClean="0">
                            <a:solidFill>
                              <a:prstClr val="black"/>
                            </a:solidFill>
                            <a:latin typeface="Cambria Math" panose="02040503050406030204" pitchFamily="18" charset="0"/>
                          </a:rPr>
                          <m:t>3</m:t>
                        </m:r>
                      </m:e>
                    </m:rad>
                    <m:r>
                      <a:rPr lang="en-US" altLang="zh-CN" sz="2800" b="0" i="1" smtClean="0">
                        <a:solidFill>
                          <a:prstClr val="black"/>
                        </a:solidFill>
                        <a:latin typeface="Cambria Math" panose="02040503050406030204" pitchFamily="18" charset="0"/>
                      </a:rPr>
                      <m:t>,</m:t>
                    </m:r>
                    <m:r>
                      <a:rPr lang="en-US" altLang="zh-CN" sz="2800" b="0" i="1" smtClean="0">
                        <a:solidFill>
                          <a:prstClr val="black"/>
                        </a:solidFill>
                        <a:latin typeface="Cambria Math" panose="02040503050406030204" pitchFamily="18" charset="0"/>
                      </a:rPr>
                      <m:t>𝐶</m:t>
                    </m:r>
                    <m:r>
                      <a:rPr lang="en-US" altLang="zh-CN" sz="2800" b="0" i="1" smtClean="0">
                        <a:solidFill>
                          <a:prstClr val="black"/>
                        </a:solidFill>
                        <a:latin typeface="Cambria Math" panose="02040503050406030204" pitchFamily="18" charset="0"/>
                      </a:rPr>
                      <m:t>=60°,</m:t>
                    </m:r>
                    <m:r>
                      <a:rPr lang="en-US" altLang="zh-CN" sz="2800" b="0" i="1" smtClean="0">
                        <a:solidFill>
                          <a:prstClr val="black"/>
                        </a:solidFill>
                        <a:latin typeface="Cambria Math" panose="02040503050406030204" pitchFamily="18" charset="0"/>
                      </a:rPr>
                      <m:t>则</m:t>
                    </m:r>
                    <m:r>
                      <a:rPr lang="en-US" altLang="zh-CN" sz="2800" b="0" i="1" smtClean="0">
                        <a:solidFill>
                          <a:prstClr val="black"/>
                        </a:solidFill>
                        <a:latin typeface="Cambria Math" panose="02040503050406030204" pitchFamily="18" charset="0"/>
                      </a:rPr>
                      <m:t>𝐴</m:t>
                    </m:r>
                    <m:r>
                      <a:rPr lang="zh-CN" altLang="en-US" sz="2800" i="1">
                        <a:solidFill>
                          <a:prstClr val="black"/>
                        </a:solidFill>
                        <a:latin typeface="Cambria Math" panose="02040503050406030204" pitchFamily="18" charset="0"/>
                      </a:rPr>
                      <m:t>等于</m:t>
                    </m:r>
                  </m:oMath>
                </a14:m>
                <a:r>
                  <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多少</a:t>
                </a:r>
                <a:r>
                  <a:rPr kumimoji="0" lang="en-US" altLang="zh-CN"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zh-CN" alt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mc:Choice>
        <mc:Fallback xmlns="">
          <p:sp>
            <p:nvSpPr>
              <p:cNvPr id="26" name="TextBox 11">
                <a:extLst>
                  <a:ext uri="{FF2B5EF4-FFF2-40B4-BE49-F238E27FC236}">
                    <a16:creationId xmlns:a16="http://schemas.microsoft.com/office/drawing/2014/main" id="{1E4BCF68-4C28-4E62-91A9-C2C1F996A220}"/>
                  </a:ext>
                </a:extLst>
              </p:cNvPr>
              <p:cNvSpPr txBox="1">
                <a:spLocks noRot="1" noChangeAspect="1" noMove="1" noResize="1" noEditPoints="1" noAdjustHandles="1" noChangeArrowheads="1" noChangeShapeType="1" noTextEdit="1"/>
              </p:cNvSpPr>
              <p:nvPr/>
            </p:nvSpPr>
            <p:spPr>
              <a:xfrm>
                <a:off x="1275329" y="1393985"/>
                <a:ext cx="9973397" cy="994631"/>
              </a:xfrm>
              <a:prstGeom prst="rect">
                <a:avLst/>
              </a:prstGeom>
              <a:blipFill>
                <a:blip r:embed="rId10"/>
                <a:stretch>
                  <a:fillRect l="-1222" t="-8589" b="-1656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文本框 28">
                <a:extLst>
                  <a:ext uri="{FF2B5EF4-FFF2-40B4-BE49-F238E27FC236}">
                    <a16:creationId xmlns:a16="http://schemas.microsoft.com/office/drawing/2014/main" id="{6EA78011-2890-4ABA-97F6-5B16703EA342}"/>
                  </a:ext>
                </a:extLst>
              </p:cNvPr>
              <p:cNvSpPr txBox="1"/>
              <p:nvPr/>
            </p:nvSpPr>
            <p:spPr>
              <a:xfrm>
                <a:off x="5265120" y="2665155"/>
                <a:ext cx="646011"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altLang="zh-CN" sz="2800" b="1" i="1" smtClean="0">
                          <a:solidFill>
                            <a:srgbClr val="FF0000"/>
                          </a:solidFill>
                          <a:latin typeface="Cambria Math" panose="02040503050406030204" pitchFamily="18" charset="0"/>
                        </a:rPr>
                        <m:t>𝟒𝟓</m:t>
                      </m:r>
                      <m:r>
                        <a:rPr lang="en-US" altLang="zh-CN" sz="2800" b="1" i="1" smtClean="0">
                          <a:solidFill>
                            <a:srgbClr val="FF0000"/>
                          </a:solidFill>
                          <a:latin typeface="Cambria Math" panose="02040503050406030204" pitchFamily="18" charset="0"/>
                          <a:ea typeface="Cambria Math" panose="02040503050406030204" pitchFamily="18" charset="0"/>
                        </a:rPr>
                        <m:t>°</m:t>
                      </m:r>
                    </m:oMath>
                  </m:oMathPara>
                </a14:m>
                <a:endParaRPr lang="zh-CN" altLang="en-US" sz="2800" b="1" dirty="0">
                  <a:solidFill>
                    <a:srgbClr val="FF0000"/>
                  </a:solidFill>
                </a:endParaRPr>
              </a:p>
            </p:txBody>
          </p:sp>
        </mc:Choice>
        <mc:Fallback xmlns="">
          <p:sp>
            <p:nvSpPr>
              <p:cNvPr id="29" name="文本框 28">
                <a:extLst>
                  <a:ext uri="{FF2B5EF4-FFF2-40B4-BE49-F238E27FC236}">
                    <a16:creationId xmlns:a16="http://schemas.microsoft.com/office/drawing/2014/main" id="{6EA78011-2890-4ABA-97F6-5B16703EA342}"/>
                  </a:ext>
                </a:extLst>
              </p:cNvPr>
              <p:cNvSpPr txBox="1">
                <a:spLocks noRot="1" noChangeAspect="1" noMove="1" noResize="1" noEditPoints="1" noAdjustHandles="1" noChangeArrowheads="1" noChangeShapeType="1" noTextEdit="1"/>
              </p:cNvSpPr>
              <p:nvPr/>
            </p:nvSpPr>
            <p:spPr>
              <a:xfrm>
                <a:off x="5265120" y="2665155"/>
                <a:ext cx="646011" cy="430887"/>
              </a:xfrm>
              <a:prstGeom prst="rect">
                <a:avLst/>
              </a:prstGeom>
              <a:blipFill>
                <a:blip r:embed="rId11"/>
                <a:stretch>
                  <a:fillRect/>
                </a:stretch>
              </a:blipFill>
            </p:spPr>
            <p:txBody>
              <a:bodyPr/>
              <a:lstStyle/>
              <a:p>
                <a:r>
                  <a:rPr lang="zh-CN" altLang="en-US">
                    <a:noFill/>
                  </a:rPr>
                  <a:t> </a:t>
                </a:r>
              </a:p>
            </p:txBody>
          </p:sp>
        </mc:Fallback>
      </mc:AlternateContent>
      <p:pic>
        <p:nvPicPr>
          <p:cNvPr id="20" name="图片 19" descr="图片包含 物体, 游戏机, 钟表&#10;&#10;描述已自动生成">
            <a:extLst>
              <a:ext uri="{FF2B5EF4-FFF2-40B4-BE49-F238E27FC236}">
                <a16:creationId xmlns:a16="http://schemas.microsoft.com/office/drawing/2014/main" id="{13F899B8-AB67-4C3B-B10C-87DD4F6608C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7174" y="55946"/>
            <a:ext cx="4730496" cy="694944"/>
          </a:xfrm>
          <a:prstGeom prst="rect">
            <a:avLst/>
          </a:prstGeom>
        </p:spPr>
      </p:pic>
    </p:spTree>
    <p:extLst>
      <p:ext uri="{BB962C8B-B14F-4D97-AF65-F5344CB8AC3E}">
        <p14:creationId xmlns:p14="http://schemas.microsoft.com/office/powerpoint/2010/main" val="275812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additive="base">
                                        <p:cTn id="7" dur="500" fill="hold"/>
                                        <p:tgtEl>
                                          <p:spTgt spid="29"/>
                                        </p:tgtEl>
                                        <p:attrNameLst>
                                          <p:attrName>ppt_x</p:attrName>
                                        </p:attrNameLst>
                                      </p:cBhvr>
                                      <p:tavLst>
                                        <p:tav tm="0">
                                          <p:val>
                                            <p:strVal val="#ppt_x"/>
                                          </p:val>
                                        </p:tav>
                                        <p:tav tm="100000">
                                          <p:val>
                                            <p:strVal val="#ppt_x"/>
                                          </p:val>
                                        </p:tav>
                                      </p:tavLst>
                                    </p:anim>
                                    <p:anim calcmode="lin" valueType="num">
                                      <p:cBhvr additive="base">
                                        <p:cTn id="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761</Words>
  <Application>Microsoft Office PowerPoint</Application>
  <PresentationFormat>宽屏</PresentationFormat>
  <Paragraphs>97</Paragraphs>
  <Slides>11</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11</vt:i4>
      </vt:variant>
    </vt:vector>
  </HeadingPairs>
  <TitlesOfParts>
    <vt:vector size="22" baseType="lpstr">
      <vt:lpstr>仿宋</vt:lpstr>
      <vt:lpstr>华文行楷</vt:lpstr>
      <vt:lpstr>宋体</vt:lpstr>
      <vt:lpstr>幼圆</vt:lpstr>
      <vt:lpstr>Arial</vt:lpstr>
      <vt:lpstr>Calibri</vt:lpstr>
      <vt:lpstr>Calibri Light</vt:lpstr>
      <vt:lpstr>Cambria Math</vt:lpstr>
      <vt:lpstr>Times New Roman</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LiuYuXin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春秋广告</dc:creator>
  <cp:lastModifiedBy>kuner199199@163.com</cp:lastModifiedBy>
  <cp:revision>208</cp:revision>
  <dcterms:created xsi:type="dcterms:W3CDTF">2016-10-10T02:55:00Z</dcterms:created>
  <dcterms:modified xsi:type="dcterms:W3CDTF">2020-06-29T02:48:58Z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2052-11.1.0.9069</vt:lpwstr>
  </property>
</Properties>
</file>