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sldIdLst>
    <p:sldId id="325" r:id="rId2"/>
    <p:sldId id="335" r:id="rId3"/>
    <p:sldId id="336" r:id="rId4"/>
    <p:sldId id="337" r:id="rId5"/>
    <p:sldId id="327" r:id="rId6"/>
    <p:sldId id="339" r:id="rId7"/>
    <p:sldId id="340" r:id="rId8"/>
    <p:sldId id="341" r:id="rId9"/>
    <p:sldId id="334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D107F22D-A1B5-4BA3-9BDD-58CC7DB4147A}">
          <p14:sldIdLst>
            <p14:sldId id="325"/>
            <p14:sldId id="335"/>
            <p14:sldId id="336"/>
            <p14:sldId id="337"/>
            <p14:sldId id="327"/>
            <p14:sldId id="339"/>
            <p14:sldId id="340"/>
            <p14:sldId id="341"/>
            <p14:sldId id="334"/>
          </p14:sldIdLst>
        </p14:section>
        <p14:section name="无标题节" id="{BB5E2768-3B4C-49AB-A49B-CA55B11028A6}">
          <p14:sldIdLst/>
        </p14:section>
        <p14:section name="无标题节" id="{13FB1A6E-F41E-4C9D-A53F-8637CAD3B813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6600"/>
    <a:srgbClr val="FF0066"/>
    <a:srgbClr val="18B330"/>
    <a:srgbClr val="025D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-576" y="-96"/>
      </p:cViewPr>
      <p:guideLst>
        <p:guide orient="horz" pos="2160"/>
        <p:guide pos="38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584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128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641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673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677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661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32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914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844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128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161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720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7.png"/><Relationship Id="rId7" Type="http://schemas.openxmlformats.org/officeDocument/2006/relationships/image" Target="../media/image12.png"/><Relationship Id="rId12" Type="http://schemas.openxmlformats.org/officeDocument/2006/relationships/image" Target="../media/image15.png"/><Relationship Id="rId2" Type="http://schemas.openxmlformats.org/officeDocument/2006/relationships/slideLayout" Target="../slideLayouts/slideLayout1.xml"/><Relationship Id="rId20" Type="http://schemas.openxmlformats.org/officeDocument/2006/relationships/image" Target="../media/image35.png"/><Relationship Id="rId1" Type="http://schemas.openxmlformats.org/officeDocument/2006/relationships/tags" Target="../tags/tag4.xml"/><Relationship Id="rId6" Type="http://schemas.openxmlformats.org/officeDocument/2006/relationships/image" Target="../media/image7.png"/><Relationship Id="rId11" Type="http://schemas.openxmlformats.org/officeDocument/2006/relationships/image" Target="../media/image26.png"/><Relationship Id="rId24" Type="http://schemas.openxmlformats.org/officeDocument/2006/relationships/image" Target="../media/image20.png"/><Relationship Id="rId5" Type="http://schemas.openxmlformats.org/officeDocument/2006/relationships/image" Target="../media/image6.png"/><Relationship Id="rId23" Type="http://schemas.openxmlformats.org/officeDocument/2006/relationships/image" Target="../media/image19.png"/><Relationship Id="rId19" Type="http://schemas.openxmlformats.org/officeDocument/2006/relationships/image" Target="../media/image34.png"/><Relationship Id="rId4" Type="http://schemas.openxmlformats.org/officeDocument/2006/relationships/image" Target="../media/image2.png"/><Relationship Id="rId9" Type="http://schemas.openxmlformats.org/officeDocument/2006/relationships/image" Target="../media/image14.png"/><Relationship Id="rId22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23.png"/><Relationship Id="rId26" Type="http://schemas.openxmlformats.org/officeDocument/2006/relationships/image" Target="../media/image30.png"/><Relationship Id="rId3" Type="http://schemas.openxmlformats.org/officeDocument/2006/relationships/image" Target="../media/image1.png"/><Relationship Id="rId21" Type="http://schemas.openxmlformats.org/officeDocument/2006/relationships/image" Target="../media/image24.png"/><Relationship Id="rId7" Type="http://schemas.openxmlformats.org/officeDocument/2006/relationships/image" Target="../media/image5.png"/><Relationship Id="rId12" Type="http://schemas.openxmlformats.org/officeDocument/2006/relationships/image" Target="../media/image22.png"/><Relationship Id="rId25" Type="http://schemas.openxmlformats.org/officeDocument/2006/relationships/image" Target="../media/image29.png"/><Relationship Id="rId2" Type="http://schemas.openxmlformats.org/officeDocument/2006/relationships/slideLayout" Target="../slideLayouts/slideLayout1.xml"/><Relationship Id="rId20" Type="http://schemas.openxmlformats.org/officeDocument/2006/relationships/image" Target="../media/image35.png"/><Relationship Id="rId1" Type="http://schemas.openxmlformats.org/officeDocument/2006/relationships/tags" Target="../tags/tag5.xml"/><Relationship Id="rId6" Type="http://schemas.openxmlformats.org/officeDocument/2006/relationships/image" Target="../media/image4.png"/><Relationship Id="rId11" Type="http://schemas.openxmlformats.org/officeDocument/2006/relationships/image" Target="../media/image26.png"/><Relationship Id="rId24" Type="http://schemas.openxmlformats.org/officeDocument/2006/relationships/image" Target="../media/image28.png"/><Relationship Id="rId5" Type="http://schemas.openxmlformats.org/officeDocument/2006/relationships/image" Target="../media/image3.png"/><Relationship Id="rId23" Type="http://schemas.openxmlformats.org/officeDocument/2006/relationships/image" Target="../media/image27.png"/><Relationship Id="rId28" Type="http://schemas.openxmlformats.org/officeDocument/2006/relationships/image" Target="../media/image32.png"/><Relationship Id="rId19" Type="http://schemas.openxmlformats.org/officeDocument/2006/relationships/image" Target="../media/image34.png"/><Relationship Id="rId4" Type="http://schemas.openxmlformats.org/officeDocument/2006/relationships/image" Target="../media/image2.png"/><Relationship Id="rId9" Type="http://schemas.openxmlformats.org/officeDocument/2006/relationships/image" Target="../media/image21.png"/><Relationship Id="rId22" Type="http://schemas.openxmlformats.org/officeDocument/2006/relationships/image" Target="../media/image25.png"/><Relationship Id="rId27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png"/><Relationship Id="rId3" Type="http://schemas.openxmlformats.org/officeDocument/2006/relationships/image" Target="../media/image1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6" Type="http://schemas.openxmlformats.org/officeDocument/2006/relationships/image" Target="../media/image7.png"/><Relationship Id="rId11" Type="http://schemas.openxmlformats.org/officeDocument/2006/relationships/image" Target="../media/image40.png"/><Relationship Id="rId5" Type="http://schemas.openxmlformats.org/officeDocument/2006/relationships/image" Target="../media/image6.png"/><Relationship Id="rId10" Type="http://schemas.openxmlformats.org/officeDocument/2006/relationships/image" Target="../media/image39.png"/><Relationship Id="rId4" Type="http://schemas.openxmlformats.org/officeDocument/2006/relationships/image" Target="../media/image2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6" Type="http://schemas.openxmlformats.org/officeDocument/2006/relationships/image" Target="../media/image7.png"/><Relationship Id="rId5" Type="http://schemas.openxmlformats.org/officeDocument/2006/relationships/image" Target="../media/image360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53" y="5722027"/>
            <a:ext cx="1766090" cy="963089"/>
          </a:xfrm>
          <a:prstGeom prst="rect">
            <a:avLst/>
          </a:prstGeom>
        </p:spPr>
      </p:pic>
      <p:grpSp>
        <p:nvGrpSpPr>
          <p:cNvPr id="134" name="组合 133"/>
          <p:cNvGrpSpPr/>
          <p:nvPr/>
        </p:nvGrpSpPr>
        <p:grpSpPr>
          <a:xfrm>
            <a:off x="8255102" y="5341975"/>
            <a:ext cx="3834230" cy="1338199"/>
            <a:chOff x="9039353" y="5621961"/>
            <a:chExt cx="2986742" cy="1042414"/>
          </a:xfrm>
        </p:grpSpPr>
        <p:grpSp>
          <p:nvGrpSpPr>
            <p:cNvPr id="10" name="组合 9"/>
            <p:cNvGrpSpPr/>
            <p:nvPr/>
          </p:nvGrpSpPr>
          <p:grpSpPr>
            <a:xfrm>
              <a:off x="9696717" y="5621961"/>
              <a:ext cx="2329378" cy="1042414"/>
              <a:chOff x="9595413" y="5666311"/>
              <a:chExt cx="2407533" cy="1077389"/>
            </a:xfrm>
          </p:grpSpPr>
          <p:pic>
            <p:nvPicPr>
              <p:cNvPr id="7" name="图片 6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95413" y="5666311"/>
                <a:ext cx="2407533" cy="963089"/>
              </a:xfrm>
              <a:prstGeom prst="rect">
                <a:avLst/>
              </a:prstGeom>
            </p:spPr>
          </p:pic>
          <p:pic>
            <p:nvPicPr>
              <p:cNvPr id="8" name="图片 7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486662" y="6094767"/>
                <a:ext cx="1516284" cy="648933"/>
              </a:xfrm>
              <a:prstGeom prst="rect">
                <a:avLst/>
              </a:prstGeom>
            </p:spPr>
          </p:pic>
        </p:grpSp>
        <p:pic>
          <p:nvPicPr>
            <p:cNvPr id="37" name="图片 3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39353" y="6350441"/>
              <a:ext cx="657364" cy="116674"/>
            </a:xfrm>
            <a:prstGeom prst="rect">
              <a:avLst/>
            </a:prstGeom>
          </p:spPr>
        </p:pic>
      </p:grpSp>
      <p:grpSp>
        <p:nvGrpSpPr>
          <p:cNvPr id="125" name="组合 124"/>
          <p:cNvGrpSpPr/>
          <p:nvPr/>
        </p:nvGrpSpPr>
        <p:grpSpPr>
          <a:xfrm>
            <a:off x="175217" y="151711"/>
            <a:ext cx="4897256" cy="492438"/>
            <a:chOff x="175217" y="151711"/>
            <a:chExt cx="4897256" cy="492438"/>
          </a:xfrm>
        </p:grpSpPr>
        <p:sp>
          <p:nvSpPr>
            <p:cNvPr id="128" name="TextBox 127"/>
            <p:cNvSpPr txBox="1"/>
            <p:nvPr/>
          </p:nvSpPr>
          <p:spPr>
            <a:xfrm>
              <a:off x="658773" y="151711"/>
              <a:ext cx="4413700" cy="489585"/>
            </a:xfrm>
            <a:prstGeom prst="rect">
              <a:avLst/>
            </a:prstGeom>
            <a:no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wrap="square" lIns="121917" tIns="60958" rIns="121917" bIns="60958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陕西师范大学</a:t>
              </a:r>
            </a:p>
          </p:txBody>
        </p:sp>
        <p:pic>
          <p:nvPicPr>
            <p:cNvPr id="129" name="图片 12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17" y="151711"/>
              <a:ext cx="492438" cy="492438"/>
            </a:xfrm>
            <a:prstGeom prst="rect">
              <a:avLst/>
            </a:prstGeo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30" name="TextBox 129"/>
            <p:cNvSpPr txBox="1"/>
            <p:nvPr/>
          </p:nvSpPr>
          <p:spPr>
            <a:xfrm>
              <a:off x="2585042" y="180286"/>
              <a:ext cx="2136140" cy="460375"/>
            </a:xfrm>
            <a:prstGeom prst="rect">
              <a:avLst/>
            </a:prstGeom>
            <a:no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杨凌实验中学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196158" y="2006572"/>
            <a:ext cx="57677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zh-CN" altLang="en-US" sz="5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简单</a:t>
            </a:r>
            <a:r>
              <a:rPr lang="zh-CN" altLang="en-US" sz="5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的幂函数</a:t>
            </a:r>
            <a:endParaRPr lang="zh-CN" altLang="en-US" sz="5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028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8019" y="5722026"/>
            <a:ext cx="1766090" cy="963089"/>
          </a:xfrm>
          <a:prstGeom prst="rect">
            <a:avLst/>
          </a:prstGeom>
        </p:spPr>
      </p:pic>
      <p:grpSp>
        <p:nvGrpSpPr>
          <p:cNvPr id="125" name="组合 124"/>
          <p:cNvGrpSpPr/>
          <p:nvPr/>
        </p:nvGrpSpPr>
        <p:grpSpPr>
          <a:xfrm>
            <a:off x="175217" y="151711"/>
            <a:ext cx="4897256" cy="492438"/>
            <a:chOff x="175217" y="151711"/>
            <a:chExt cx="4897256" cy="492438"/>
          </a:xfrm>
        </p:grpSpPr>
        <p:sp>
          <p:nvSpPr>
            <p:cNvPr id="128" name="TextBox 127"/>
            <p:cNvSpPr txBox="1"/>
            <p:nvPr/>
          </p:nvSpPr>
          <p:spPr>
            <a:xfrm>
              <a:off x="658773" y="151711"/>
              <a:ext cx="4413700" cy="489585"/>
            </a:xfrm>
            <a:prstGeom prst="rect">
              <a:avLst/>
            </a:prstGeom>
            <a:no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wrap="square" lIns="121917" tIns="60958" rIns="121917" bIns="60958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陕西师范大学</a:t>
              </a:r>
            </a:p>
          </p:txBody>
        </p:sp>
        <p:pic>
          <p:nvPicPr>
            <p:cNvPr id="129" name="图片 12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17" y="151711"/>
              <a:ext cx="492438" cy="492438"/>
            </a:xfrm>
            <a:prstGeom prst="rect">
              <a:avLst/>
            </a:prstGeo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30" name="TextBox 129"/>
            <p:cNvSpPr txBox="1"/>
            <p:nvPr/>
          </p:nvSpPr>
          <p:spPr>
            <a:xfrm>
              <a:off x="2585042" y="180286"/>
              <a:ext cx="2136140" cy="460375"/>
            </a:xfrm>
            <a:prstGeom prst="rect">
              <a:avLst/>
            </a:prstGeom>
            <a:no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杨凌实验中学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838154" y="1140028"/>
            <a:ext cx="49171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一、幂函数的定义及应用</a:t>
            </a:r>
            <a:endParaRPr lang="zh-CN" altLang="zh-CN" sz="3200" b="1" dirty="0">
              <a:solidFill>
                <a:srgbClr val="FF0000"/>
              </a:solidFill>
            </a:endParaRP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71" y="6301399"/>
            <a:ext cx="657364" cy="116674"/>
          </a:xfrm>
          <a:prstGeom prst="rect">
            <a:avLst/>
          </a:prstGeom>
          <a:effectLst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38153" y="2060269"/>
                <a:ext cx="10068693" cy="8215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dirty="0" smtClean="0">
                    <a:solidFill>
                      <a:schemeClr val="bg1"/>
                    </a:solidFill>
                    <a:latin typeface="宋体"/>
                  </a:rPr>
                  <a:t>思考</a:t>
                </a:r>
                <a:r>
                  <a:rPr lang="en-US" altLang="zh-CN" sz="3200" dirty="0" smtClean="0">
                    <a:solidFill>
                      <a:schemeClr val="bg1"/>
                    </a:solidFill>
                    <a:latin typeface="宋体"/>
                  </a:rPr>
                  <a:t>:</a:t>
                </a:r>
                <a14:m>
                  <m:oMath xmlns:m="http://schemas.openxmlformats.org/officeDocument/2006/math"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</a:rPr>
                      <m:t>𝑦</m:t>
                    </m:r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</a:rPr>
                      <m:t>𝑥</m:t>
                    </m:r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</a:rPr>
                      <m:t>,</m:t>
                    </m:r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</a:rPr>
                      <m:t>𝑦</m:t>
                    </m:r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zh-CN" altLang="en-US" sz="3200" i="1">
                        <a:solidFill>
                          <a:schemeClr val="bg1"/>
                        </a:solidFill>
                        <a:latin typeface="Cambria Math"/>
                      </a:rPr>
                      <m:t>以及</m:t>
                    </m:r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</a:rPr>
                      <m:t>𝑦</m:t>
                    </m:r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zh-CN" altLang="en-US" sz="3200" i="1">
                        <a:solidFill>
                          <a:schemeClr val="bg1"/>
                        </a:solidFill>
                        <a:latin typeface="Cambria Math"/>
                      </a:rPr>
                      <m:t>有什么</m:t>
                    </m:r>
                    <m:r>
                      <a:rPr lang="zh-CN" altLang="en-US" sz="3200" i="1" smtClean="0">
                        <a:solidFill>
                          <a:schemeClr val="bg1"/>
                        </a:solidFill>
                        <a:latin typeface="Cambria Math"/>
                      </a:rPr>
                      <m:t>不同</m:t>
                    </m:r>
                    <m:r>
                      <a:rPr lang="zh-CN" altLang="en-US" sz="3200" b="0" i="1" smtClean="0">
                        <a:solidFill>
                          <a:schemeClr val="bg1"/>
                        </a:solidFill>
                        <a:latin typeface="Cambria Math"/>
                      </a:rPr>
                      <m:t>呢</m:t>
                    </m:r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</a:rPr>
                      <m:t>?</m:t>
                    </m:r>
                  </m:oMath>
                </a14:m>
                <a:endParaRPr lang="zh-CN" altLang="en-US" sz="3200" dirty="0">
                  <a:solidFill>
                    <a:schemeClr val="bg1"/>
                  </a:solidFill>
                  <a:latin typeface="宋体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53" y="2060269"/>
                <a:ext cx="10068693" cy="821507"/>
              </a:xfrm>
              <a:prstGeom prst="rect">
                <a:avLst/>
              </a:prstGeom>
              <a:blipFill rotWithShape="1">
                <a:blip r:embed="rId7"/>
                <a:stretch>
                  <a:fillRect l="-1513" t="-2222" b="-222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组合 1"/>
          <p:cNvGrpSpPr/>
          <p:nvPr/>
        </p:nvGrpSpPr>
        <p:grpSpPr>
          <a:xfrm>
            <a:off x="838152" y="3309487"/>
            <a:ext cx="10068694" cy="2211869"/>
            <a:chOff x="838152" y="3309487"/>
            <a:chExt cx="10068694" cy="221186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838152" y="3309487"/>
                  <a:ext cx="10068694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CN" altLang="en-US" sz="3200" dirty="0" smtClean="0">
                      <a:solidFill>
                        <a:prstClr val="white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定义：如果一个函数</a:t>
                  </a:r>
                  <a:r>
                    <a:rPr lang="en-US" altLang="zh-CN" sz="3200" dirty="0" smtClean="0">
                      <a:solidFill>
                        <a:prstClr val="white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</a:t>
                  </a:r>
                  <a:r>
                    <a:rPr lang="zh-CN" altLang="en-US" sz="3200" dirty="0" smtClean="0">
                      <a:solidFill>
                        <a:prstClr val="white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底数是自变量</a:t>
                  </a:r>
                  <a14:m>
                    <m:oMath xmlns:m="http://schemas.openxmlformats.org/officeDocument/2006/math">
                      <m:r>
                        <a:rPr lang="en-US" altLang="zh-CN" sz="3200" b="0" i="1" smtClean="0">
                          <a:solidFill>
                            <a:prstClr val="white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zh-CN" sz="3200" b="0" i="1" smtClean="0">
                          <a:solidFill>
                            <a:prstClr val="white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,</m:t>
                      </m:r>
                    </m:oMath>
                  </a14:m>
                  <a:r>
                    <a:rPr lang="zh-CN" altLang="en-US" sz="3200" dirty="0" smtClean="0">
                      <a:solidFill>
                        <a:prstClr val="white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指数是常数</a:t>
                  </a:r>
                  <a14:m>
                    <m:oMath xmlns:m="http://schemas.openxmlformats.org/officeDocument/2006/math">
                      <m:r>
                        <a:rPr lang="zh-CN" altLang="en-US" sz="3200" i="1" smtClean="0">
                          <a:solidFill>
                            <a:prstClr val="white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𝛼</m:t>
                      </m:r>
                      <m:r>
                        <a:rPr lang="en-US" altLang="zh-CN" sz="3200" b="0" i="1" smtClean="0">
                          <a:solidFill>
                            <a:prstClr val="white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,</m:t>
                      </m:r>
                    </m:oMath>
                  </a14:m>
                  <a:r>
                    <a:rPr lang="zh-CN" altLang="en-US" sz="3200" dirty="0" smtClean="0">
                      <a:solidFill>
                        <a:prstClr val="white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即</a:t>
                  </a:r>
                  <a:endParaRPr lang="zh-CN" altLang="zh-CN" sz="32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8152" y="3309487"/>
                  <a:ext cx="10068694" cy="584775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l="-1513" t="-18750" b="-32292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4249106" y="4155576"/>
                  <a:ext cx="1646733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altLang="zh-CN" sz="36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y</m:t>
                        </m:r>
                        <m:r>
                          <a:rPr lang="en-US" altLang="zh-CN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p>
                          <m:sSupPr>
                            <m:ctrlPr>
                              <a:rPr lang="en-US" altLang="zh-CN" sz="36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CN" sz="36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zh-CN" altLang="en-US" sz="36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𝛼</m:t>
                            </m:r>
                          </m:sup>
                        </m:sSup>
                      </m:oMath>
                    </m:oMathPara>
                  </a14:m>
                  <a:endParaRPr lang="zh-CN" altLang="en-US" sz="36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49106" y="4155576"/>
                  <a:ext cx="1646733" cy="646331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TextBox 37"/>
            <p:cNvSpPr txBox="1"/>
            <p:nvPr/>
          </p:nvSpPr>
          <p:spPr>
            <a:xfrm>
              <a:off x="2066318" y="4936581"/>
              <a:ext cx="460342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这样的函数称为幂函数</a:t>
              </a:r>
              <a:r>
                <a:rPr lang="en-US" altLang="zh-CN" sz="3200" dirty="0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zh-CN" altLang="zh-CN" sz="3200" dirty="0">
                <a:solidFill>
                  <a:schemeClr val="bg1"/>
                </a:solidFill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838153" y="5617892"/>
            <a:ext cx="955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特征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:(1)</a:t>
            </a:r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指数为常数；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(2)</a:t>
            </a:r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底数为自变量；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(3)</a:t>
            </a:r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系数为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1.</a:t>
            </a:r>
            <a:endParaRPr lang="zh-CN" altLang="zh-CN" sz="32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7956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8019" y="5722026"/>
            <a:ext cx="1766090" cy="963089"/>
          </a:xfrm>
          <a:prstGeom prst="rect">
            <a:avLst/>
          </a:prstGeom>
        </p:spPr>
      </p:pic>
      <p:grpSp>
        <p:nvGrpSpPr>
          <p:cNvPr id="125" name="组合 124"/>
          <p:cNvGrpSpPr/>
          <p:nvPr/>
        </p:nvGrpSpPr>
        <p:grpSpPr>
          <a:xfrm>
            <a:off x="175217" y="151711"/>
            <a:ext cx="4897256" cy="492438"/>
            <a:chOff x="175217" y="151711"/>
            <a:chExt cx="4897256" cy="492438"/>
          </a:xfrm>
        </p:grpSpPr>
        <p:sp>
          <p:nvSpPr>
            <p:cNvPr id="128" name="TextBox 127"/>
            <p:cNvSpPr txBox="1"/>
            <p:nvPr/>
          </p:nvSpPr>
          <p:spPr>
            <a:xfrm>
              <a:off x="658773" y="151711"/>
              <a:ext cx="4413700" cy="489585"/>
            </a:xfrm>
            <a:prstGeom prst="rect">
              <a:avLst/>
            </a:prstGeom>
            <a:no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wrap="square" lIns="121917" tIns="60958" rIns="121917" bIns="60958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陕西师范大学</a:t>
              </a:r>
            </a:p>
          </p:txBody>
        </p:sp>
        <p:pic>
          <p:nvPicPr>
            <p:cNvPr id="129" name="图片 12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17" y="151711"/>
              <a:ext cx="492438" cy="492438"/>
            </a:xfrm>
            <a:prstGeom prst="rect">
              <a:avLst/>
            </a:prstGeo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30" name="TextBox 129"/>
            <p:cNvSpPr txBox="1"/>
            <p:nvPr/>
          </p:nvSpPr>
          <p:spPr>
            <a:xfrm>
              <a:off x="2585042" y="180286"/>
              <a:ext cx="2136140" cy="460375"/>
            </a:xfrm>
            <a:prstGeom prst="rect">
              <a:avLst/>
            </a:prstGeom>
            <a:no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杨凌实验中学</a:t>
              </a:r>
            </a:p>
          </p:txBody>
        </p:sp>
      </p:grpSp>
      <p:pic>
        <p:nvPicPr>
          <p:cNvPr id="23" name="图片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71" y="6301399"/>
            <a:ext cx="657364" cy="116674"/>
          </a:xfrm>
          <a:prstGeom prst="rect">
            <a:avLst/>
          </a:prstGeom>
          <a:effectLst/>
        </p:spPr>
      </p:pic>
      <p:grpSp>
        <p:nvGrpSpPr>
          <p:cNvPr id="2" name="组合 1"/>
          <p:cNvGrpSpPr/>
          <p:nvPr/>
        </p:nvGrpSpPr>
        <p:grpSpPr>
          <a:xfrm>
            <a:off x="1059041" y="969851"/>
            <a:ext cx="9979414" cy="4477611"/>
            <a:chOff x="1059041" y="969851"/>
            <a:chExt cx="9979414" cy="447761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1059041" y="969851"/>
                  <a:ext cx="9979414" cy="158690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lang="zh-CN" altLang="en-US" sz="3200" dirty="0" smtClean="0">
                      <a:solidFill>
                        <a:prstClr val="white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例</a:t>
                  </a:r>
                  <a:r>
                    <a:rPr lang="en-US" altLang="zh-CN" sz="3200" dirty="0" smtClean="0">
                      <a:solidFill>
                        <a:prstClr val="white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1.</a:t>
                  </a:r>
                  <a:r>
                    <a:rPr lang="zh-CN" altLang="en-US" sz="3200" dirty="0" smtClean="0">
                      <a:solidFill>
                        <a:prstClr val="white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已知函数</a:t>
                  </a:r>
                  <a14:m>
                    <m:oMath xmlns:m="http://schemas.openxmlformats.org/officeDocument/2006/math">
                      <m:r>
                        <a:rPr lang="en-US" altLang="zh-CN" sz="3200" b="0" i="1" smtClean="0">
                          <a:solidFill>
                            <a:prstClr val="white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en-US" altLang="zh-CN" sz="3200" b="0" i="1" smtClean="0">
                          <a:solidFill>
                            <a:prstClr val="white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altLang="zh-CN" sz="3200" b="0" i="1" smtClean="0">
                          <a:solidFill>
                            <a:prstClr val="white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zh-CN" sz="3200" b="0" i="1" smtClean="0">
                          <a:solidFill>
                            <a:prstClr val="white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)=</m:t>
                      </m:r>
                      <m:d>
                        <m:dPr>
                          <m:ctrlPr>
                            <a:rPr lang="en-US" altLang="zh-CN" sz="3200" b="0" i="1" smtClean="0">
                              <a:solidFill>
                                <a:prstClr val="white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CN" sz="3200" b="0" i="1" smtClean="0">
                                  <a:solidFill>
                                    <a:prstClr val="white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3200" b="0" i="1" smtClean="0">
                                  <a:solidFill>
                                    <a:prstClr val="white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altLang="zh-CN" sz="3200" b="0" i="1" smtClean="0">
                                  <a:solidFill>
                                    <a:prstClr val="white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CN" sz="3200" b="0" i="1" smtClean="0">
                              <a:solidFill>
                                <a:prstClr val="white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+2</m:t>
                          </m:r>
                          <m:r>
                            <a:rPr lang="en-US" altLang="zh-CN" sz="3200" b="0" i="1" smtClean="0">
                              <a:solidFill>
                                <a:prstClr val="white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</m:d>
                      <m:sSup>
                        <m:sSupPr>
                          <m:ctrlPr>
                            <a:rPr lang="en-US" altLang="zh-CN" sz="3200" b="0" i="1" smtClean="0">
                              <a:solidFill>
                                <a:prstClr val="white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3200" b="0" i="1" smtClean="0">
                              <a:solidFill>
                                <a:prstClr val="white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sSup>
                            <m:sSupPr>
                              <m:ctrlPr>
                                <a:rPr lang="en-US" altLang="zh-CN" sz="3200" b="0" i="1" smtClean="0">
                                  <a:solidFill>
                                    <a:prstClr val="white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3200" b="0" i="1" smtClean="0">
                                  <a:solidFill>
                                    <a:prstClr val="white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altLang="zh-CN" sz="3200" b="0" i="1" smtClean="0">
                                  <a:solidFill>
                                    <a:prstClr val="white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CN" sz="3200" b="0" i="1" smtClean="0">
                              <a:solidFill>
                                <a:prstClr val="white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altLang="zh-CN" sz="3200" b="0" i="1" smtClean="0">
                              <a:solidFill>
                                <a:prstClr val="white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en-US" altLang="zh-CN" sz="3200" b="0" i="1" smtClean="0">
                              <a:solidFill>
                                <a:prstClr val="white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altLang="zh-CN" sz="3200" b="0" i="1" smtClean="0">
                          <a:solidFill>
                            <a:prstClr val="white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,</m:t>
                      </m:r>
                    </m:oMath>
                  </a14:m>
                  <a:r>
                    <a:rPr lang="zh-CN" altLang="en-US" sz="3200" dirty="0" smtClean="0">
                      <a:solidFill>
                        <a:prstClr val="white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求当</a:t>
                  </a:r>
                  <a14:m>
                    <m:oMath xmlns:m="http://schemas.openxmlformats.org/officeDocument/2006/math">
                      <m:r>
                        <a:rPr lang="en-US" altLang="zh-CN" sz="3200" b="0" i="1" smtClean="0">
                          <a:solidFill>
                            <a:prstClr val="white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𝑚</m:t>
                      </m:r>
                    </m:oMath>
                  </a14:m>
                  <a:r>
                    <a:rPr lang="zh-CN" altLang="en-US" sz="3200" dirty="0" smtClean="0">
                      <a:solidFill>
                        <a:prstClr val="white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为何值时</a:t>
                  </a:r>
                  <a:r>
                    <a:rPr lang="en-US" altLang="zh-CN" sz="3200" dirty="0" smtClean="0">
                      <a:solidFill>
                        <a:prstClr val="white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</a:t>
                  </a:r>
                  <a14:m>
                    <m:oMath xmlns:m="http://schemas.openxmlformats.org/officeDocument/2006/math">
                      <m:r>
                        <a:rPr lang="en-US" altLang="zh-CN" sz="3200" b="0" i="1" smtClean="0">
                          <a:solidFill>
                            <a:prstClr val="white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en-US" altLang="zh-CN" sz="3200" b="0" i="1" smtClean="0">
                          <a:solidFill>
                            <a:prstClr val="white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altLang="zh-CN" sz="3200" b="0" i="1" smtClean="0">
                          <a:solidFill>
                            <a:prstClr val="white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zh-CN" sz="3200" b="0" i="1" smtClean="0">
                          <a:solidFill>
                            <a:prstClr val="white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)</m:t>
                      </m:r>
                    </m:oMath>
                  </a14:m>
                  <a:r>
                    <a:rPr lang="zh-CN" altLang="en-US" sz="3200" dirty="0" smtClean="0">
                      <a:solidFill>
                        <a:prstClr val="white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是</a:t>
                  </a:r>
                  <a:endParaRPr lang="zh-CN" altLang="zh-CN" sz="32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9041" y="969851"/>
                  <a:ext cx="9979414" cy="1586909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1588" r="-183" b="-11154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1" name="TextBox 30"/>
            <p:cNvSpPr txBox="1"/>
            <p:nvPr/>
          </p:nvSpPr>
          <p:spPr>
            <a:xfrm>
              <a:off x="1166835" y="2484728"/>
              <a:ext cx="9556424" cy="2962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3200" dirty="0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(1)</a:t>
              </a:r>
              <a:r>
                <a:rPr lang="zh-CN" altLang="en-US" sz="3200" dirty="0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正比例函数；</a:t>
              </a:r>
              <a:endParaRPr lang="en-US" altLang="zh-CN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3200" dirty="0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(2)</a:t>
              </a:r>
              <a:r>
                <a:rPr lang="zh-CN" altLang="en-US" sz="3200" dirty="0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反比例函数；</a:t>
              </a:r>
              <a:endParaRPr lang="en-US" altLang="zh-CN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3200" dirty="0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(3)</a:t>
              </a:r>
              <a:r>
                <a:rPr lang="zh-CN" altLang="en-US" sz="3200" dirty="0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二次函数；</a:t>
              </a:r>
              <a:endParaRPr lang="en-US" altLang="zh-CN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3200" dirty="0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(4)</a:t>
              </a:r>
              <a:r>
                <a:rPr lang="zh-CN" altLang="en-US" sz="3200" dirty="0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幂函数</a:t>
              </a:r>
              <a:r>
                <a:rPr lang="en-US" altLang="zh-CN" sz="3200" dirty="0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.</a:t>
              </a:r>
              <a:endParaRPr lang="zh-CN" altLang="zh-CN" sz="3200" dirty="0">
                <a:solidFill>
                  <a:schemeClr val="bg1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48436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8019" y="5722026"/>
            <a:ext cx="1766090" cy="963089"/>
          </a:xfrm>
          <a:prstGeom prst="rect">
            <a:avLst/>
          </a:prstGeom>
        </p:spPr>
      </p:pic>
      <p:grpSp>
        <p:nvGrpSpPr>
          <p:cNvPr id="125" name="组合 124"/>
          <p:cNvGrpSpPr/>
          <p:nvPr/>
        </p:nvGrpSpPr>
        <p:grpSpPr>
          <a:xfrm>
            <a:off x="175217" y="151711"/>
            <a:ext cx="4897256" cy="492438"/>
            <a:chOff x="175217" y="151711"/>
            <a:chExt cx="4897256" cy="492438"/>
          </a:xfrm>
        </p:grpSpPr>
        <p:sp>
          <p:nvSpPr>
            <p:cNvPr id="128" name="TextBox 127"/>
            <p:cNvSpPr txBox="1"/>
            <p:nvPr/>
          </p:nvSpPr>
          <p:spPr>
            <a:xfrm>
              <a:off x="658773" y="151711"/>
              <a:ext cx="4413700" cy="489585"/>
            </a:xfrm>
            <a:prstGeom prst="rect">
              <a:avLst/>
            </a:prstGeom>
            <a:no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wrap="square" lIns="121917" tIns="60958" rIns="121917" bIns="60958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陕西师范大学</a:t>
              </a:r>
            </a:p>
          </p:txBody>
        </p:sp>
        <p:pic>
          <p:nvPicPr>
            <p:cNvPr id="129" name="图片 12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17" y="151711"/>
              <a:ext cx="492438" cy="492438"/>
            </a:xfrm>
            <a:prstGeom prst="rect">
              <a:avLst/>
            </a:prstGeo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30" name="TextBox 129"/>
            <p:cNvSpPr txBox="1"/>
            <p:nvPr/>
          </p:nvSpPr>
          <p:spPr>
            <a:xfrm>
              <a:off x="2585042" y="180286"/>
              <a:ext cx="2136140" cy="460375"/>
            </a:xfrm>
            <a:prstGeom prst="rect">
              <a:avLst/>
            </a:prstGeom>
            <a:no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杨凌实验中学</a:t>
              </a:r>
            </a:p>
          </p:txBody>
        </p:sp>
      </p:grpSp>
      <p:pic>
        <p:nvPicPr>
          <p:cNvPr id="23" name="图片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71" y="6301399"/>
            <a:ext cx="657364" cy="116674"/>
          </a:xfrm>
          <a:prstGeom prst="rect">
            <a:avLst/>
          </a:prstGeom>
          <a:effectLst/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838153" y="905824"/>
                <a:ext cx="10146583" cy="17502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 smtClean="0">
                    <a:solidFill>
                      <a:srgbClr val="FF0000"/>
                    </a:solidFill>
                  </a:rPr>
                  <a:t>二、常见幂函数的图像与性质</a:t>
                </a:r>
                <a:r>
                  <a:rPr lang="en-US" altLang="zh-CN" sz="3200" b="1" dirty="0" smtClean="0">
                    <a:solidFill>
                      <a:srgbClr val="FF0000"/>
                    </a:solidFill>
                  </a:rPr>
                  <a:t>.</a:t>
                </a:r>
              </a:p>
              <a:p>
                <a:r>
                  <a:rPr lang="zh-CN" altLang="zh-CN" sz="3200" dirty="0" smtClean="0">
                    <a:solidFill>
                      <a:schemeClr val="bg1"/>
                    </a:solidFill>
                  </a:rPr>
                  <a:t>画</a:t>
                </a:r>
                <a:r>
                  <a:rPr lang="zh-CN" altLang="zh-CN" sz="3200" dirty="0">
                    <a:solidFill>
                      <a:schemeClr val="bg1"/>
                    </a:solidFill>
                  </a:rPr>
                  <a:t>出</a:t>
                </a:r>
                <a14:m>
                  <m:oMath xmlns:m="http://schemas.openxmlformats.org/officeDocument/2006/math">
                    <m:r>
                      <a:rPr lang="en-US" altLang="zh-CN" sz="3200" i="1">
                        <a:solidFill>
                          <a:schemeClr val="bg1"/>
                        </a:solidFill>
                        <a:latin typeface="Cambria Math"/>
                      </a:rPr>
                      <m:t>𝑦</m:t>
                    </m:r>
                    <m:r>
                      <a:rPr lang="en-US" altLang="zh-CN" sz="3200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</a:rPr>
                      <m:t>𝑥</m:t>
                    </m:r>
                    <m:r>
                      <a:rPr lang="en-US" altLang="zh-CN" sz="3200" i="1">
                        <a:solidFill>
                          <a:schemeClr val="bg1"/>
                        </a:solidFill>
                        <a:latin typeface="Cambria Math"/>
                      </a:rPr>
                      <m:t>,</m:t>
                    </m:r>
                    <m:r>
                      <a:rPr lang="en-US" altLang="zh-CN" sz="3200" i="1">
                        <a:solidFill>
                          <a:schemeClr val="bg1"/>
                        </a:solidFill>
                        <a:latin typeface="Cambria Math"/>
                      </a:rPr>
                      <m:t>𝑦</m:t>
                    </m:r>
                    <m:r>
                      <a:rPr lang="en-US" altLang="zh-CN" sz="320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zh-CN" altLang="zh-CN" sz="32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CN" sz="3200">
                            <a:solidFill>
                              <a:schemeClr val="bg1"/>
                            </a:solidFill>
                            <a:latin typeface="Cambria Math"/>
                          </a:rPr>
                          <m:t>x</m:t>
                        </m:r>
                      </m:e>
                      <m:sup>
                        <m:r>
                          <a:rPr lang="en-US" altLang="zh-CN" sz="320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</a:rPr>
                      <m:t>,</m:t>
                    </m:r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</a:rPr>
                      <m:t>𝑦</m:t>
                    </m:r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</a:rPr>
                      <m:t>,</m:t>
                    </m:r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</a:rPr>
                      <m:t>𝑦</m:t>
                    </m:r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</a:rPr>
                      <m:t>,</m:t>
                    </m:r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</a:rPr>
                      <m:t>𝑦</m:t>
                    </m:r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US" altLang="zh-CN" sz="32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zh-CN" sz="32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sz="32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zh-CN" altLang="en-US" sz="3200" dirty="0" smtClean="0">
                    <a:solidFill>
                      <a:schemeClr val="bg1"/>
                    </a:solidFill>
                  </a:rPr>
                  <a:t>在同一坐标系中的图像</a:t>
                </a:r>
                <a:r>
                  <a:rPr lang="en-US" altLang="zh-CN" sz="3200" dirty="0" smtClean="0">
                    <a:solidFill>
                      <a:schemeClr val="bg1"/>
                    </a:solidFill>
                  </a:rPr>
                  <a:t>.</a:t>
                </a:r>
                <a:endParaRPr lang="zh-CN" altLang="zh-CN" sz="32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53" y="905824"/>
                <a:ext cx="10146583" cy="1750223"/>
              </a:xfrm>
              <a:prstGeom prst="rect">
                <a:avLst/>
              </a:prstGeom>
              <a:blipFill rotWithShape="1">
                <a:blip r:embed="rId7"/>
                <a:stretch>
                  <a:fillRect l="-1502" t="-6272" b="-1115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直接连接符 11"/>
          <p:cNvCxnSpPr/>
          <p:nvPr/>
        </p:nvCxnSpPr>
        <p:spPr>
          <a:xfrm>
            <a:off x="5424025" y="434422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组合 25"/>
          <p:cNvGrpSpPr/>
          <p:nvPr/>
        </p:nvGrpSpPr>
        <p:grpSpPr>
          <a:xfrm>
            <a:off x="2642709" y="1949748"/>
            <a:ext cx="5636531" cy="5419164"/>
            <a:chOff x="3037413" y="1375007"/>
            <a:chExt cx="5403304" cy="6669549"/>
          </a:xfrm>
        </p:grpSpPr>
        <p:grpSp>
          <p:nvGrpSpPr>
            <p:cNvPr id="75" name="组合 74"/>
            <p:cNvGrpSpPr/>
            <p:nvPr/>
          </p:nvGrpSpPr>
          <p:grpSpPr>
            <a:xfrm>
              <a:off x="3037413" y="2350791"/>
              <a:ext cx="5174127" cy="4008945"/>
              <a:chOff x="3008420" y="2991049"/>
              <a:chExt cx="5174127" cy="4008945"/>
            </a:xfrm>
          </p:grpSpPr>
          <p:grpSp>
            <p:nvGrpSpPr>
              <p:cNvPr id="74" name="组合 73"/>
              <p:cNvGrpSpPr/>
              <p:nvPr/>
            </p:nvGrpSpPr>
            <p:grpSpPr>
              <a:xfrm>
                <a:off x="3008420" y="2991049"/>
                <a:ext cx="5174127" cy="4008945"/>
                <a:chOff x="3008420" y="2991049"/>
                <a:chExt cx="5174127" cy="4008945"/>
              </a:xfrm>
            </p:grpSpPr>
            <p:grpSp>
              <p:nvGrpSpPr>
                <p:cNvPr id="33" name="组合 32"/>
                <p:cNvGrpSpPr/>
                <p:nvPr/>
              </p:nvGrpSpPr>
              <p:grpSpPr>
                <a:xfrm>
                  <a:off x="4021153" y="3199492"/>
                  <a:ext cx="2891118" cy="3800502"/>
                  <a:chOff x="3854755" y="2014392"/>
                  <a:chExt cx="2891118" cy="3800502"/>
                </a:xfrm>
              </p:grpSpPr>
              <p:cxnSp>
                <p:nvCxnSpPr>
                  <p:cNvPr id="34" name="直接箭头连接符 33"/>
                  <p:cNvCxnSpPr/>
                  <p:nvPr/>
                </p:nvCxnSpPr>
                <p:spPr>
                  <a:xfrm>
                    <a:off x="3854755" y="4262717"/>
                    <a:ext cx="2891118" cy="26895"/>
                  </a:xfrm>
                  <a:prstGeom prst="straightConnector1">
                    <a:avLst/>
                  </a:prstGeom>
                  <a:ln>
                    <a:solidFill>
                      <a:schemeClr val="bg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直接箭头连接符 34"/>
                  <p:cNvCxnSpPr/>
                  <p:nvPr/>
                </p:nvCxnSpPr>
                <p:spPr>
                  <a:xfrm flipV="1">
                    <a:off x="5174877" y="2014392"/>
                    <a:ext cx="10598" cy="3800502"/>
                  </a:xfrm>
                  <a:prstGeom prst="straightConnector1">
                    <a:avLst/>
                  </a:prstGeom>
                  <a:ln>
                    <a:solidFill>
                      <a:schemeClr val="bg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" name="任意多边形 35"/>
                  <p:cNvSpPr/>
                  <p:nvPr/>
                </p:nvSpPr>
                <p:spPr>
                  <a:xfrm>
                    <a:off x="4074459" y="2816923"/>
                    <a:ext cx="2227137" cy="1472694"/>
                  </a:xfrm>
                  <a:custGeom>
                    <a:avLst/>
                    <a:gdLst>
                      <a:gd name="connsiteX0" fmla="*/ 0 w 1936377"/>
                      <a:gd name="connsiteY0" fmla="*/ 13447 h 1586757"/>
                      <a:gd name="connsiteX1" fmla="*/ 981636 w 1936377"/>
                      <a:gd name="connsiteY1" fmla="*/ 1586753 h 1586757"/>
                      <a:gd name="connsiteX2" fmla="*/ 1936377 w 1936377"/>
                      <a:gd name="connsiteY2" fmla="*/ 0 h 1586757"/>
                      <a:gd name="connsiteX3" fmla="*/ 1936377 w 1936377"/>
                      <a:gd name="connsiteY3" fmla="*/ 0 h 15867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936377" h="1586757">
                        <a:moveTo>
                          <a:pt x="0" y="13447"/>
                        </a:moveTo>
                        <a:cubicBezTo>
                          <a:pt x="329453" y="801220"/>
                          <a:pt x="658907" y="1588994"/>
                          <a:pt x="981636" y="1586753"/>
                        </a:cubicBezTo>
                        <a:cubicBezTo>
                          <a:pt x="1304365" y="1584512"/>
                          <a:pt x="1936377" y="0"/>
                          <a:pt x="1936377" y="0"/>
                        </a:cubicBezTo>
                        <a:lnTo>
                          <a:pt x="1936377" y="0"/>
                        </a:lnTo>
                      </a:path>
                    </a:pathLst>
                  </a:custGeom>
                  <a:noFill/>
                  <a:ln w="28575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ln w="38100"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0" name="TextBox 39"/>
                    <p:cNvSpPr txBox="1"/>
                    <p:nvPr/>
                  </p:nvSpPr>
                  <p:spPr>
                    <a:xfrm>
                      <a:off x="7027295" y="3740413"/>
                      <a:ext cx="1155252" cy="52322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altLang="zh-CN" sz="2800" b="1" i="1" smtClean="0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𝒚</m:t>
                            </m:r>
                            <m:r>
                              <a:rPr lang="en-US" altLang="zh-CN" sz="2800" b="1" i="1" smtClean="0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=</m:t>
                            </m:r>
                            <m:r>
                              <a:rPr lang="en-US" altLang="zh-CN" sz="2800" b="1" i="1" smtClean="0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𝒙</m:t>
                            </m:r>
                          </m:oMath>
                        </m:oMathPara>
                      </a14:m>
                      <a:endParaRPr lang="zh-CN" altLang="en-US" sz="2800" b="1" dirty="0">
                        <a:solidFill>
                          <a:schemeClr val="accent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40" name="TextBox 3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027295" y="3740413"/>
                      <a:ext cx="1155252" cy="523220"/>
                    </a:xfrm>
                    <a:prstGeom prst="rect">
                      <a:avLst/>
                    </a:prstGeom>
                    <a:blipFill rotWithShape="1">
                      <a:blip r:embed="rId8"/>
                      <a:stretch>
                        <a:fillRect b="-714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CN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1" name="TextBox 40"/>
                    <p:cNvSpPr txBox="1"/>
                    <p:nvPr/>
                  </p:nvSpPr>
                  <p:spPr>
                    <a:xfrm>
                      <a:off x="3008420" y="3885105"/>
                      <a:ext cx="1317797" cy="52322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altLang="zh-CN" sz="28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𝑦</m:t>
                            </m:r>
                            <m:r>
                              <a:rPr lang="en-US" altLang="zh-CN" sz="28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=</m:t>
                            </m:r>
                            <m:sSup>
                              <m:sSupPr>
                                <m:ctrlPr>
                                  <a:rPr lang="en-US" altLang="zh-CN" sz="2800" b="0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800" b="0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altLang="zh-CN" sz="2800" b="0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oMath>
                        </m:oMathPara>
                      </a14:m>
                      <a:endParaRPr lang="zh-CN" altLang="en-US" sz="2800" dirty="0">
                        <a:solidFill>
                          <a:schemeClr val="bg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41" name="TextBox 4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008420" y="3885105"/>
                      <a:ext cx="1317797" cy="523220"/>
                    </a:xfrm>
                    <a:prstGeom prst="rect">
                      <a:avLst/>
                    </a:prstGeom>
                    <a:blipFill rotWithShape="1">
                      <a:blip r:embed="rId9"/>
                      <a:stretch>
                        <a:fillRect b="-714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CN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8" name="TextBox 47"/>
                    <p:cNvSpPr txBox="1"/>
                    <p:nvPr/>
                  </p:nvSpPr>
                  <p:spPr>
                    <a:xfrm>
                      <a:off x="5031141" y="5407482"/>
                      <a:ext cx="421782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altLang="zh-CN" sz="20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𝑂</m:t>
                            </m:r>
                          </m:oMath>
                        </m:oMathPara>
                      </a14:m>
                      <a:endParaRPr lang="zh-CN" altLang="en-US" sz="2000" dirty="0">
                        <a:solidFill>
                          <a:schemeClr val="bg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48" name="TextBox 47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031141" y="5407482"/>
                      <a:ext cx="421782" cy="400110"/>
                    </a:xfrm>
                    <a:prstGeom prst="rect">
                      <a:avLst/>
                    </a:prstGeom>
                    <a:blipFill rotWithShape="1">
                      <a:blip r:embed="rId11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CN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7" name="TextBox 76"/>
                    <p:cNvSpPr txBox="1"/>
                    <p:nvPr/>
                  </p:nvSpPr>
                  <p:spPr>
                    <a:xfrm>
                      <a:off x="4873801" y="2991049"/>
                      <a:ext cx="513859" cy="58477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altLang="zh-CN" sz="32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𝑦</m:t>
                            </m:r>
                          </m:oMath>
                        </m:oMathPara>
                      </a14:m>
                      <a:endParaRPr lang="zh-CN" altLang="en-US" sz="3200" dirty="0">
                        <a:solidFill>
                          <a:schemeClr val="bg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77" name="TextBox 76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873801" y="2991049"/>
                      <a:ext cx="513859" cy="584775"/>
                    </a:xfrm>
                    <a:prstGeom prst="rect">
                      <a:avLst/>
                    </a:prstGeom>
                    <a:blipFill rotWithShape="1">
                      <a:blip r:embed="rId12"/>
                      <a:stretch>
                        <a:fillRect b="-8974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CN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73" name="组合 72"/>
              <p:cNvGrpSpPr/>
              <p:nvPr/>
            </p:nvGrpSpPr>
            <p:grpSpPr>
              <a:xfrm>
                <a:off x="4486094" y="4576552"/>
                <a:ext cx="2543777" cy="1380227"/>
                <a:chOff x="4486094" y="4576552"/>
                <a:chExt cx="2543777" cy="1380227"/>
              </a:xfrm>
            </p:grpSpPr>
            <p:cxnSp>
              <p:nvCxnSpPr>
                <p:cNvPr id="65" name="直接连接符 64"/>
                <p:cNvCxnSpPr/>
                <p:nvPr/>
              </p:nvCxnSpPr>
              <p:spPr>
                <a:xfrm>
                  <a:off x="5354469" y="4784986"/>
                  <a:ext cx="96871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2" name="组合 71"/>
                <p:cNvGrpSpPr/>
                <p:nvPr/>
              </p:nvGrpSpPr>
              <p:grpSpPr>
                <a:xfrm>
                  <a:off x="4486094" y="4576552"/>
                  <a:ext cx="2543777" cy="1380227"/>
                  <a:chOff x="4486094" y="4576552"/>
                  <a:chExt cx="2543777" cy="1380227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3" name="TextBox 42"/>
                      <p:cNvSpPr txBox="1"/>
                      <p:nvPr/>
                    </p:nvSpPr>
                    <p:spPr>
                      <a:xfrm>
                        <a:off x="5049511" y="4576552"/>
                        <a:ext cx="385041" cy="40011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altLang="zh-CN" sz="20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</m:t>
                              </m:r>
                            </m:oMath>
                          </m:oMathPara>
                        </a14:m>
                        <a:endParaRPr lang="zh-CN" altLang="en-US" sz="2000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43" name="TextBox 42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5049511" y="4576552"/>
                        <a:ext cx="385041" cy="400110"/>
                      </a:xfrm>
                      <a:prstGeom prst="rect">
                        <a:avLst/>
                      </a:prstGeom>
                      <a:blipFill rotWithShape="1">
                        <a:blip r:embed="rId13"/>
                        <a:stretch>
                          <a:fillRect b="-12963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zh-CN" alt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7" name="TextBox 46"/>
                      <p:cNvSpPr txBox="1"/>
                      <p:nvPr/>
                    </p:nvSpPr>
                    <p:spPr>
                      <a:xfrm>
                        <a:off x="4486094" y="5416321"/>
                        <a:ext cx="577402" cy="40011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altLang="zh-CN" sz="20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oMath>
                          </m:oMathPara>
                        </a14:m>
                        <a:endParaRPr lang="zh-CN" altLang="en-US" sz="2000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47" name="TextBox 46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486094" y="5416321"/>
                        <a:ext cx="577402" cy="400110"/>
                      </a:xfrm>
                      <a:prstGeom prst="rect">
                        <a:avLst/>
                      </a:prstGeom>
                      <a:blipFill rotWithShape="1">
                        <a:blip r:embed="rId19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zh-CN" alt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9" name="TextBox 48"/>
                      <p:cNvSpPr txBox="1"/>
                      <p:nvPr/>
                    </p:nvSpPr>
                    <p:spPr>
                      <a:xfrm>
                        <a:off x="6521783" y="5372004"/>
                        <a:ext cx="508088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altLang="zh-CN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oMath>
                          </m:oMathPara>
                        </a14:m>
                        <a:endParaRPr lang="zh-CN" altLang="en-US" sz="3200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49" name="TextBox 48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6521783" y="5372004"/>
                        <a:ext cx="508088" cy="584775"/>
                      </a:xfrm>
                      <a:prstGeom prst="rect">
                        <a:avLst/>
                      </a:prstGeom>
                      <a:blipFill rotWithShape="1">
                        <a:blip r:embed="rId20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zh-CN" alt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78" name="TextBox 77"/>
                      <p:cNvSpPr txBox="1"/>
                      <p:nvPr/>
                    </p:nvSpPr>
                    <p:spPr>
                      <a:xfrm>
                        <a:off x="5850912" y="5416321"/>
                        <a:ext cx="385041" cy="40011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altLang="zh-CN" sz="20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</m:t>
                              </m:r>
                            </m:oMath>
                          </m:oMathPara>
                        </a14:m>
                        <a:endParaRPr lang="zh-CN" altLang="en-US" sz="2000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78" name="TextBox 77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5850912" y="5416321"/>
                        <a:ext cx="385041" cy="400110"/>
                      </a:xfrm>
                      <a:prstGeom prst="rect">
                        <a:avLst/>
                      </a:prstGeom>
                      <a:blipFill rotWithShape="1">
                        <a:blip r:embed="rId21"/>
                        <a:stretch>
                          <a:fillRect b="-15094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zh-CN" alt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79" name="直接连接符 78"/>
                  <p:cNvCxnSpPr/>
                  <p:nvPr/>
                </p:nvCxnSpPr>
                <p:spPr>
                  <a:xfrm rot="5400000">
                    <a:off x="5970870" y="5398500"/>
                    <a:ext cx="14512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cxnSp>
          <p:nvCxnSpPr>
            <p:cNvPr id="7" name="直接连接符 6"/>
            <p:cNvCxnSpPr/>
            <p:nvPr/>
          </p:nvCxnSpPr>
          <p:spPr>
            <a:xfrm flipV="1">
              <a:off x="4155141" y="3082453"/>
              <a:ext cx="2998694" cy="295527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组合 24"/>
            <p:cNvGrpSpPr/>
            <p:nvPr/>
          </p:nvGrpSpPr>
          <p:grpSpPr>
            <a:xfrm>
              <a:off x="3399053" y="1375007"/>
              <a:ext cx="5041664" cy="6669549"/>
              <a:chOff x="3399053" y="1375007"/>
              <a:chExt cx="5041664" cy="6669549"/>
            </a:xfrm>
          </p:grpSpPr>
          <p:grpSp>
            <p:nvGrpSpPr>
              <p:cNvPr id="24" name="组合 23"/>
              <p:cNvGrpSpPr/>
              <p:nvPr/>
            </p:nvGrpSpPr>
            <p:grpSpPr>
              <a:xfrm>
                <a:off x="3399053" y="1375007"/>
                <a:ext cx="4801815" cy="6669549"/>
                <a:chOff x="3399053" y="1375007"/>
                <a:chExt cx="4801815" cy="6669549"/>
              </a:xfrm>
            </p:grpSpPr>
            <p:sp>
              <p:nvSpPr>
                <p:cNvPr id="13" name="弧形 12"/>
                <p:cNvSpPr/>
                <p:nvPr/>
              </p:nvSpPr>
              <p:spPr>
                <a:xfrm rot="10563094">
                  <a:off x="5715637" y="1375007"/>
                  <a:ext cx="1721223" cy="3121117"/>
                </a:xfrm>
                <a:prstGeom prst="arc">
                  <a:avLst>
                    <a:gd name="adj1" fmla="val 16287238"/>
                    <a:gd name="adj2" fmla="val 0"/>
                  </a:avLst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2" name="弧形 51"/>
                <p:cNvSpPr/>
                <p:nvPr/>
              </p:nvSpPr>
              <p:spPr>
                <a:xfrm rot="20734458">
                  <a:off x="3399053" y="4923439"/>
                  <a:ext cx="1721223" cy="3121117"/>
                </a:xfrm>
                <a:prstGeom prst="arc">
                  <a:avLst>
                    <a:gd name="adj1" fmla="val 16287238"/>
                    <a:gd name="adj2" fmla="val 0"/>
                  </a:avLst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19" name="曲线连接符 18"/>
                <p:cNvCxnSpPr/>
                <p:nvPr/>
              </p:nvCxnSpPr>
              <p:spPr>
                <a:xfrm rot="5400000" flipH="1" flipV="1">
                  <a:off x="3767520" y="3980260"/>
                  <a:ext cx="3205496" cy="1734670"/>
                </a:xfrm>
                <a:prstGeom prst="curvedConnector3">
                  <a:avLst/>
                </a:prstGeom>
                <a:ln w="38100"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" name="弧形 20"/>
                <p:cNvSpPr/>
                <p:nvPr/>
              </p:nvSpPr>
              <p:spPr>
                <a:xfrm flipH="1">
                  <a:off x="5408771" y="4010161"/>
                  <a:ext cx="2792097" cy="1594795"/>
                </a:xfrm>
                <a:prstGeom prst="arc">
                  <a:avLst>
                    <a:gd name="adj1" fmla="val 14422311"/>
                    <a:gd name="adj2" fmla="val 0"/>
                  </a:avLst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2" name="TextBox 61"/>
                    <p:cNvSpPr txBox="1"/>
                    <p:nvPr/>
                  </p:nvSpPr>
                  <p:spPr>
                    <a:xfrm>
                      <a:off x="5651542" y="2836911"/>
                      <a:ext cx="1327223" cy="532966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altLang="zh-CN" sz="2800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𝒚</m:t>
                            </m:r>
                            <m:r>
                              <a:rPr lang="en-US" altLang="zh-CN" sz="2800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=</m:t>
                            </m:r>
                            <m:sSup>
                              <m:sSupPr>
                                <m:ctrlPr>
                                  <a:rPr lang="en-US" altLang="zh-CN" sz="2800" b="1" i="1" smtClean="0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800" b="1" i="1" smtClean="0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altLang="zh-CN" sz="2800" b="1" i="1" smtClean="0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𝟑</m:t>
                                </m:r>
                              </m:sup>
                            </m:sSup>
                          </m:oMath>
                        </m:oMathPara>
                      </a14:m>
                      <a:endParaRPr lang="zh-CN" altLang="en-US" sz="2800" b="1" dirty="0">
                        <a:solidFill>
                          <a:schemeClr val="accent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62" name="TextBox 6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651542" y="2836911"/>
                      <a:ext cx="1327223" cy="532966"/>
                    </a:xfrm>
                    <a:prstGeom prst="rect">
                      <a:avLst/>
                    </a:prstGeom>
                    <a:blipFill rotWithShape="1">
                      <a:blip r:embed="rId22"/>
                      <a:stretch>
                        <a:fillRect b="-845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CN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3" name="TextBox 62"/>
                  <p:cNvSpPr txBox="1"/>
                  <p:nvPr/>
                </p:nvSpPr>
                <p:spPr>
                  <a:xfrm>
                    <a:off x="6562773" y="4186516"/>
                    <a:ext cx="1517980" cy="53296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CN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𝒚</m:t>
                          </m:r>
                          <m:r>
                            <a:rPr lang="en-US" altLang="zh-CN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altLang="zh-CN" sz="28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zh-CN" sz="28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altLang="zh-CN" sz="28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altLang="zh-CN" sz="28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p>
                          </m:sSup>
                        </m:oMath>
                      </m:oMathPara>
                    </a14:m>
                    <a:endParaRPr lang="zh-CN" altLang="en-US" sz="28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3" name="TextBox 6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562773" y="4186516"/>
                    <a:ext cx="1517980" cy="532966"/>
                  </a:xfrm>
                  <a:prstGeom prst="rect">
                    <a:avLst/>
                  </a:prstGeom>
                  <a:blipFill rotWithShape="1">
                    <a:blip r:embed="rId23"/>
                    <a:stretch>
                      <a:fillRect b="-8451"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4" name="TextBox 63"/>
                  <p:cNvSpPr txBox="1"/>
                  <p:nvPr/>
                </p:nvSpPr>
                <p:spPr>
                  <a:xfrm>
                    <a:off x="7113494" y="3516621"/>
                    <a:ext cx="1327223" cy="72827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CN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𝒚</m:t>
                          </m:r>
                          <m:r>
                            <a:rPr lang="en-US" altLang="zh-CN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altLang="zh-CN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zh-CN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altLang="zh-CN" sz="28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8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altLang="zh-CN" sz="28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den>
                              </m:f>
                            </m:sup>
                          </m:sSup>
                        </m:oMath>
                      </m:oMathPara>
                    </a14:m>
                    <a:endParaRPr lang="zh-CN" altLang="en-US" sz="2800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4" name="TextBox 6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13494" y="3516621"/>
                    <a:ext cx="1327223" cy="728276"/>
                  </a:xfrm>
                  <a:prstGeom prst="rect">
                    <a:avLst/>
                  </a:prstGeom>
                  <a:blipFill rotWithShape="1">
                    <a:blip r:embed="rId24"/>
                    <a:stretch>
                      <a:fillRect b="-12371"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1258200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53" y="5722027"/>
            <a:ext cx="1766090" cy="963089"/>
          </a:xfrm>
          <a:prstGeom prst="rect">
            <a:avLst/>
          </a:prstGeom>
        </p:spPr>
      </p:pic>
      <p:grpSp>
        <p:nvGrpSpPr>
          <p:cNvPr id="134" name="组合 133"/>
          <p:cNvGrpSpPr/>
          <p:nvPr/>
        </p:nvGrpSpPr>
        <p:grpSpPr>
          <a:xfrm>
            <a:off x="8255102" y="5341975"/>
            <a:ext cx="3834230" cy="1338199"/>
            <a:chOff x="9039353" y="5621961"/>
            <a:chExt cx="2986742" cy="1042414"/>
          </a:xfrm>
        </p:grpSpPr>
        <p:grpSp>
          <p:nvGrpSpPr>
            <p:cNvPr id="10" name="组合 9"/>
            <p:cNvGrpSpPr/>
            <p:nvPr/>
          </p:nvGrpSpPr>
          <p:grpSpPr>
            <a:xfrm>
              <a:off x="9696717" y="5621961"/>
              <a:ext cx="2329378" cy="1042414"/>
              <a:chOff x="9595413" y="5666311"/>
              <a:chExt cx="2407533" cy="1077389"/>
            </a:xfrm>
          </p:grpSpPr>
          <p:pic>
            <p:nvPicPr>
              <p:cNvPr id="7" name="图片 6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95413" y="5666311"/>
                <a:ext cx="2407533" cy="963089"/>
              </a:xfrm>
              <a:prstGeom prst="rect">
                <a:avLst/>
              </a:prstGeom>
            </p:spPr>
          </p:pic>
          <p:pic>
            <p:nvPicPr>
              <p:cNvPr id="8" name="图片 7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486662" y="6094767"/>
                <a:ext cx="1516284" cy="648933"/>
              </a:xfrm>
              <a:prstGeom prst="rect">
                <a:avLst/>
              </a:prstGeom>
            </p:spPr>
          </p:pic>
        </p:grpSp>
        <p:pic>
          <p:nvPicPr>
            <p:cNvPr id="37" name="图片 3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39353" y="6350441"/>
              <a:ext cx="657364" cy="116674"/>
            </a:xfrm>
            <a:prstGeom prst="rect">
              <a:avLst/>
            </a:prstGeom>
          </p:spPr>
        </p:pic>
      </p:grpSp>
      <p:grpSp>
        <p:nvGrpSpPr>
          <p:cNvPr id="125" name="组合 124"/>
          <p:cNvGrpSpPr/>
          <p:nvPr/>
        </p:nvGrpSpPr>
        <p:grpSpPr>
          <a:xfrm>
            <a:off x="175217" y="151711"/>
            <a:ext cx="4897256" cy="492438"/>
            <a:chOff x="175217" y="151711"/>
            <a:chExt cx="4897256" cy="492438"/>
          </a:xfrm>
        </p:grpSpPr>
        <p:sp>
          <p:nvSpPr>
            <p:cNvPr id="128" name="TextBox 127"/>
            <p:cNvSpPr txBox="1"/>
            <p:nvPr/>
          </p:nvSpPr>
          <p:spPr>
            <a:xfrm>
              <a:off x="658773" y="151711"/>
              <a:ext cx="4413700" cy="489585"/>
            </a:xfrm>
            <a:prstGeom prst="rect">
              <a:avLst/>
            </a:prstGeom>
            <a:no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wrap="square" lIns="121917" tIns="60958" rIns="121917" bIns="60958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陕西师范大学</a:t>
              </a:r>
            </a:p>
          </p:txBody>
        </p:sp>
        <p:pic>
          <p:nvPicPr>
            <p:cNvPr id="129" name="图片 12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17" y="151711"/>
              <a:ext cx="492438" cy="492438"/>
            </a:xfrm>
            <a:prstGeom prst="rect">
              <a:avLst/>
            </a:prstGeo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30" name="TextBox 129"/>
            <p:cNvSpPr txBox="1"/>
            <p:nvPr/>
          </p:nvSpPr>
          <p:spPr>
            <a:xfrm>
              <a:off x="2585042" y="180286"/>
              <a:ext cx="2136140" cy="460375"/>
            </a:xfrm>
            <a:prstGeom prst="rect">
              <a:avLst/>
            </a:prstGeom>
            <a:no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杨凌实验中学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-93052" y="837611"/>
            <a:ext cx="6091707" cy="3904513"/>
            <a:chOff x="175889" y="759153"/>
            <a:chExt cx="6526485" cy="4050208"/>
          </a:xfrm>
        </p:grpSpPr>
        <p:grpSp>
          <p:nvGrpSpPr>
            <p:cNvPr id="16" name="组合 15"/>
            <p:cNvGrpSpPr/>
            <p:nvPr/>
          </p:nvGrpSpPr>
          <p:grpSpPr>
            <a:xfrm>
              <a:off x="175889" y="759153"/>
              <a:ext cx="6526485" cy="4050208"/>
              <a:chOff x="4050146" y="1375007"/>
              <a:chExt cx="6256433" cy="4984729"/>
            </a:xfrm>
          </p:grpSpPr>
          <p:grpSp>
            <p:nvGrpSpPr>
              <p:cNvPr id="19" name="组合 18"/>
              <p:cNvGrpSpPr/>
              <p:nvPr/>
            </p:nvGrpSpPr>
            <p:grpSpPr>
              <a:xfrm>
                <a:off x="4050146" y="2350791"/>
                <a:ext cx="5467033" cy="4008945"/>
                <a:chOff x="4021153" y="2991049"/>
                <a:chExt cx="5467033" cy="4008945"/>
              </a:xfrm>
            </p:grpSpPr>
            <p:grpSp>
              <p:nvGrpSpPr>
                <p:cNvPr id="30" name="组合 29"/>
                <p:cNvGrpSpPr/>
                <p:nvPr/>
              </p:nvGrpSpPr>
              <p:grpSpPr>
                <a:xfrm>
                  <a:off x="4021153" y="2991049"/>
                  <a:ext cx="5467033" cy="4008945"/>
                  <a:chOff x="4021153" y="2991049"/>
                  <a:chExt cx="5467033" cy="4008945"/>
                </a:xfrm>
              </p:grpSpPr>
              <p:grpSp>
                <p:nvGrpSpPr>
                  <p:cNvPr id="40" name="组合 39"/>
                  <p:cNvGrpSpPr/>
                  <p:nvPr/>
                </p:nvGrpSpPr>
                <p:grpSpPr>
                  <a:xfrm>
                    <a:off x="4021153" y="3199492"/>
                    <a:ext cx="2891118" cy="3800502"/>
                    <a:chOff x="3854755" y="2014392"/>
                    <a:chExt cx="2891118" cy="3800502"/>
                  </a:xfrm>
                </p:grpSpPr>
                <p:cxnSp>
                  <p:nvCxnSpPr>
                    <p:cNvPr id="45" name="直接箭头连接符 44"/>
                    <p:cNvCxnSpPr/>
                    <p:nvPr/>
                  </p:nvCxnSpPr>
                  <p:spPr>
                    <a:xfrm>
                      <a:off x="3854755" y="4262717"/>
                      <a:ext cx="2891118" cy="26895"/>
                    </a:xfrm>
                    <a:prstGeom prst="straightConnector1">
                      <a:avLst/>
                    </a:prstGeom>
                    <a:ln>
                      <a:solidFill>
                        <a:schemeClr val="bg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" name="直接箭头连接符 45"/>
                    <p:cNvCxnSpPr/>
                    <p:nvPr/>
                  </p:nvCxnSpPr>
                  <p:spPr>
                    <a:xfrm flipV="1">
                      <a:off x="5174877" y="2014392"/>
                      <a:ext cx="10598" cy="3800502"/>
                    </a:xfrm>
                    <a:prstGeom prst="straightConnector1">
                      <a:avLst/>
                    </a:prstGeom>
                    <a:ln>
                      <a:solidFill>
                        <a:schemeClr val="bg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1" name="TextBox 40"/>
                      <p:cNvSpPr txBox="1"/>
                      <p:nvPr/>
                    </p:nvSpPr>
                    <p:spPr>
                      <a:xfrm>
                        <a:off x="7027295" y="3740413"/>
                        <a:ext cx="2460891" cy="64394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altLang="zh-CN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𝒚</m:t>
                              </m:r>
                              <m:r>
                                <a:rPr lang="en-US" altLang="zh-CN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altLang="zh-CN" sz="2800" b="1" i="1" smtClean="0">
                                      <a:solidFill>
                                        <a:schemeClr val="accent1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2800" b="1" i="1" smtClean="0">
                                      <a:solidFill>
                                        <a:schemeClr val="accent1"/>
                                      </a:solidFill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zh-CN" altLang="en-US" sz="2800" b="1" i="1" smtClean="0">
                                      <a:solidFill>
                                        <a:schemeClr val="accent1"/>
                                      </a:solidFill>
                                      <a:latin typeface="Cambria Math"/>
                                    </a:rPr>
                                    <m:t>𝜶</m:t>
                                  </m:r>
                                </m:sup>
                              </m:sSup>
                              <m:r>
                                <a:rPr lang="en-US" altLang="zh-CN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zh-CN" altLang="en-US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𝜶</m:t>
                              </m:r>
                              <m:r>
                                <a:rPr lang="en-US" altLang="zh-CN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altLang="zh-CN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altLang="zh-CN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)</m:t>
                              </m:r>
                            </m:oMath>
                          </m:oMathPara>
                        </a14:m>
                        <a:endParaRPr lang="zh-CN" altLang="en-US" sz="2800" b="1" dirty="0">
                          <a:solidFill>
                            <a:schemeClr val="accent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41" name="TextBox 40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7027295" y="3740413"/>
                        <a:ext cx="2460891" cy="643945"/>
                      </a:xfrm>
                      <a:prstGeom prst="rect">
                        <a:avLst/>
                      </a:prstGeom>
                      <a:blipFill rotWithShape="1">
                        <a:blip r:embed="rId9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zh-CN" alt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3" name="TextBox 42"/>
                      <p:cNvSpPr txBox="1"/>
                      <p:nvPr/>
                    </p:nvSpPr>
                    <p:spPr>
                      <a:xfrm>
                        <a:off x="5031141" y="5407482"/>
                        <a:ext cx="421782" cy="40011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altLang="zh-CN" sz="20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𝑂</m:t>
                              </m:r>
                            </m:oMath>
                          </m:oMathPara>
                        </a14:m>
                        <a:endParaRPr lang="zh-CN" altLang="en-US" sz="2000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48" name="TextBox 47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5031141" y="5407482"/>
                        <a:ext cx="421782" cy="400110"/>
                      </a:xfrm>
                      <a:prstGeom prst="rect">
                        <a:avLst/>
                      </a:prstGeom>
                      <a:blipFill rotWithShape="1">
                        <a:blip r:embed="rId11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zh-CN" alt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4" name="TextBox 43"/>
                      <p:cNvSpPr txBox="1"/>
                      <p:nvPr/>
                    </p:nvSpPr>
                    <p:spPr>
                      <a:xfrm>
                        <a:off x="4873801" y="2991049"/>
                        <a:ext cx="513859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altLang="zh-CN" sz="32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oMath>
                          </m:oMathPara>
                        </a14:m>
                        <a:endParaRPr lang="zh-CN" altLang="en-US" sz="3200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44" name="TextBox 43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873801" y="2991049"/>
                        <a:ext cx="513859" cy="584775"/>
                      </a:xfrm>
                      <a:prstGeom prst="rect">
                        <a:avLst/>
                      </a:prstGeom>
                      <a:blipFill rotWithShape="1">
                        <a:blip r:embed="rId12"/>
                        <a:stretch>
                          <a:fillRect b="-8974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zh-CN" alt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grpSp>
              <p:nvGrpSpPr>
                <p:cNvPr id="31" name="组合 30"/>
                <p:cNvGrpSpPr/>
                <p:nvPr/>
              </p:nvGrpSpPr>
              <p:grpSpPr>
                <a:xfrm>
                  <a:off x="4486094" y="4576552"/>
                  <a:ext cx="2543777" cy="1380227"/>
                  <a:chOff x="4486094" y="4576552"/>
                  <a:chExt cx="2543777" cy="1380227"/>
                </a:xfrm>
              </p:grpSpPr>
              <p:cxnSp>
                <p:nvCxnSpPr>
                  <p:cNvPr id="32" name="直接连接符 31"/>
                  <p:cNvCxnSpPr/>
                  <p:nvPr/>
                </p:nvCxnSpPr>
                <p:spPr>
                  <a:xfrm>
                    <a:off x="5354469" y="4784986"/>
                    <a:ext cx="96871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3" name="组合 32"/>
                  <p:cNvGrpSpPr/>
                  <p:nvPr/>
                </p:nvGrpSpPr>
                <p:grpSpPr>
                  <a:xfrm>
                    <a:off x="4486094" y="4576552"/>
                    <a:ext cx="2543777" cy="1380227"/>
                    <a:chOff x="4486094" y="4576552"/>
                    <a:chExt cx="2543777" cy="1380227"/>
                  </a:xfrm>
                </p:grpSpPr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34" name="TextBox 33"/>
                        <p:cNvSpPr txBox="1"/>
                        <p:nvPr/>
                      </p:nvSpPr>
                      <p:spPr>
                        <a:xfrm>
                          <a:off x="5049511" y="4576552"/>
                          <a:ext cx="385041" cy="4001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2000" b="0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zh-CN" altLang="en-US" sz="2000" dirty="0">
                            <a:solidFill>
                              <a:schemeClr val="bg1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34" name="TextBox 33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5049511" y="4576552"/>
                          <a:ext cx="385041" cy="400110"/>
                        </a:xfrm>
                        <a:prstGeom prst="rect">
                          <a:avLst/>
                        </a:prstGeom>
                        <a:blipFill rotWithShape="1">
                          <a:blip r:embed="rId13"/>
                          <a:stretch>
                            <a:fillRect b="-15094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zh-CN" altLang="en-US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35" name="TextBox 34"/>
                        <p:cNvSpPr txBox="1"/>
                        <p:nvPr/>
                      </p:nvSpPr>
                      <p:spPr>
                        <a:xfrm>
                          <a:off x="4486094" y="5416321"/>
                          <a:ext cx="577402" cy="4001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2000" b="0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zh-CN" altLang="en-US" sz="2000" dirty="0">
                            <a:solidFill>
                              <a:schemeClr val="bg1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47" name="TextBox 46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4486094" y="5416321"/>
                          <a:ext cx="577402" cy="400110"/>
                        </a:xfrm>
                        <a:prstGeom prst="rect">
                          <a:avLst/>
                        </a:prstGeom>
                        <a:blipFill rotWithShape="1">
                          <a:blip r:embed="rId19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zh-CN" altLang="en-US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36" name="TextBox 35"/>
                        <p:cNvSpPr txBox="1"/>
                        <p:nvPr/>
                      </p:nvSpPr>
                      <p:spPr>
                        <a:xfrm>
                          <a:off x="6521783" y="5372004"/>
                          <a:ext cx="508088" cy="58477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3200" b="0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zh-CN" altLang="en-US" sz="3200" dirty="0">
                            <a:solidFill>
                              <a:schemeClr val="bg1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49" name="TextBox 48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6521783" y="5372004"/>
                          <a:ext cx="508088" cy="584775"/>
                        </a:xfrm>
                        <a:prstGeom prst="rect">
                          <a:avLst/>
                        </a:prstGeom>
                        <a:blipFill rotWithShape="1">
                          <a:blip r:embed="rId20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zh-CN" altLang="en-US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38" name="TextBox 37"/>
                        <p:cNvSpPr txBox="1"/>
                        <p:nvPr/>
                      </p:nvSpPr>
                      <p:spPr>
                        <a:xfrm>
                          <a:off x="5850912" y="5416321"/>
                          <a:ext cx="385041" cy="4001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2000" b="0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zh-CN" altLang="en-US" sz="2000" dirty="0">
                            <a:solidFill>
                              <a:schemeClr val="bg1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38" name="TextBox 37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5850912" y="5416321"/>
                          <a:ext cx="385041" cy="400110"/>
                        </a:xfrm>
                        <a:prstGeom prst="rect">
                          <a:avLst/>
                        </a:prstGeom>
                        <a:blipFill rotWithShape="1">
                          <a:blip r:embed="rId21"/>
                          <a:stretch>
                            <a:fillRect b="-15094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zh-CN" altLang="en-US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p:cxnSp>
                  <p:nvCxnSpPr>
                    <p:cNvPr id="39" name="直接连接符 38"/>
                    <p:cNvCxnSpPr/>
                    <p:nvPr/>
                  </p:nvCxnSpPr>
                  <p:spPr>
                    <a:xfrm rot="5400000">
                      <a:off x="5970870" y="5398500"/>
                      <a:ext cx="145125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cxnSp>
            <p:nvCxnSpPr>
              <p:cNvPr id="20" name="直接连接符 19"/>
              <p:cNvCxnSpPr/>
              <p:nvPr/>
            </p:nvCxnSpPr>
            <p:spPr>
              <a:xfrm flipV="1">
                <a:off x="4155141" y="3082453"/>
                <a:ext cx="2998694" cy="2955276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1" name="组合 20"/>
              <p:cNvGrpSpPr/>
              <p:nvPr/>
            </p:nvGrpSpPr>
            <p:grpSpPr>
              <a:xfrm>
                <a:off x="5408771" y="1375007"/>
                <a:ext cx="4897808" cy="4229949"/>
                <a:chOff x="5408771" y="1375007"/>
                <a:chExt cx="4897808" cy="4229949"/>
              </a:xfrm>
            </p:grpSpPr>
            <p:grpSp>
              <p:nvGrpSpPr>
                <p:cNvPr id="22" name="组合 21"/>
                <p:cNvGrpSpPr/>
                <p:nvPr/>
              </p:nvGrpSpPr>
              <p:grpSpPr>
                <a:xfrm>
                  <a:off x="5408771" y="1375007"/>
                  <a:ext cx="2792097" cy="4229949"/>
                  <a:chOff x="5408771" y="1375007"/>
                  <a:chExt cx="2792097" cy="4229949"/>
                </a:xfrm>
              </p:grpSpPr>
              <p:sp>
                <p:nvSpPr>
                  <p:cNvPr id="25" name="弧形 24"/>
                  <p:cNvSpPr/>
                  <p:nvPr/>
                </p:nvSpPr>
                <p:spPr>
                  <a:xfrm rot="10563094">
                    <a:off x="5715637" y="1375007"/>
                    <a:ext cx="1721223" cy="3121117"/>
                  </a:xfrm>
                  <a:prstGeom prst="arc">
                    <a:avLst>
                      <a:gd name="adj1" fmla="val 16287238"/>
                      <a:gd name="adj2" fmla="val 0"/>
                    </a:avLst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sp>
                <p:nvSpPr>
                  <p:cNvPr id="28" name="弧形 27"/>
                  <p:cNvSpPr/>
                  <p:nvPr/>
                </p:nvSpPr>
                <p:spPr>
                  <a:xfrm flipH="1">
                    <a:off x="5408771" y="4010161"/>
                    <a:ext cx="2792097" cy="1594795"/>
                  </a:xfrm>
                  <a:prstGeom prst="arc">
                    <a:avLst>
                      <a:gd name="adj1" fmla="val 14422311"/>
                      <a:gd name="adj2" fmla="val 0"/>
                    </a:avLst>
                  </a:prstGeom>
                  <a:ln w="381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9" name="TextBox 28"/>
                      <p:cNvSpPr txBox="1"/>
                      <p:nvPr/>
                    </p:nvSpPr>
                    <p:spPr>
                      <a:xfrm>
                        <a:off x="5651542" y="2555566"/>
                        <a:ext cx="2462430" cy="64394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altLang="zh-CN" sz="2800" b="1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𝒚</m:t>
                              </m:r>
                              <m:r>
                                <a:rPr lang="en-US" altLang="zh-CN" sz="2800" b="1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altLang="zh-CN" sz="2800" b="1" i="1" smtClean="0">
                                      <a:solidFill>
                                        <a:schemeClr val="accent2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2800" b="1" i="1" smtClean="0">
                                      <a:solidFill>
                                        <a:schemeClr val="accent2"/>
                                      </a:solidFill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zh-CN" altLang="en-US" sz="2800" b="1" i="1" smtClean="0">
                                      <a:solidFill>
                                        <a:schemeClr val="accent2"/>
                                      </a:solidFill>
                                      <a:latin typeface="Cambria Math"/>
                                    </a:rPr>
                                    <m:t>𝜶</m:t>
                                  </m:r>
                                </m:sup>
                              </m:sSup>
                              <m:r>
                                <a:rPr lang="en-US" altLang="zh-CN" sz="2800" b="1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zh-CN" altLang="en-US" sz="2800" b="1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𝜶</m:t>
                              </m:r>
                              <m:r>
                                <a:rPr lang="en-US" altLang="zh-CN" sz="2800" b="1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&gt;</m:t>
                              </m:r>
                              <m:r>
                                <a:rPr lang="en-US" altLang="zh-CN" sz="2800" b="1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altLang="zh-CN" sz="2800" b="1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)</m:t>
                              </m:r>
                            </m:oMath>
                          </m:oMathPara>
                        </a14:m>
                        <a:endParaRPr lang="zh-CN" altLang="en-US" sz="2800" b="1" dirty="0">
                          <a:solidFill>
                            <a:schemeClr val="accent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29" name="TextBox 28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5651542" y="2555566"/>
                        <a:ext cx="2462430" cy="643945"/>
                      </a:xfrm>
                      <a:prstGeom prst="rect">
                        <a:avLst/>
                      </a:prstGeom>
                      <a:blipFill rotWithShape="1">
                        <a:blip r:embed="rId2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zh-CN" alt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3" name="TextBox 22"/>
                    <p:cNvSpPr txBox="1"/>
                    <p:nvPr/>
                  </p:nvSpPr>
                  <p:spPr>
                    <a:xfrm>
                      <a:off x="6562773" y="4186515"/>
                      <a:ext cx="2462429" cy="64394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altLang="zh-CN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𝒚</m:t>
                            </m:r>
                            <m:r>
                              <a:rPr lang="en-US" altLang="zh-CN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=</m:t>
                            </m:r>
                            <m:sSup>
                              <m:sSupPr>
                                <m:ctrlPr>
                                  <a:rPr lang="en-US" altLang="zh-CN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altLang="zh-CN" sz="2800" b="1" i="1">
                                    <a:latin typeface="Cambria Math"/>
                                    <a:ea typeface="Cambria Math"/>
                                  </a:rPr>
                                  <m:t>𝜶</m:t>
                                </m:r>
                              </m:sup>
                            </m:sSup>
                            <m:r>
                              <a:rPr lang="en-US" altLang="zh-CN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zh-CN" altLang="en-US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𝜶</m:t>
                            </m:r>
                            <m:r>
                              <a:rPr lang="en-US" altLang="zh-CN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&lt;</m:t>
                            </m:r>
                            <m:r>
                              <a:rPr lang="en-US" altLang="zh-CN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𝟎</m:t>
                            </m:r>
                            <m:r>
                              <a:rPr lang="en-US" altLang="zh-CN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)</m:t>
                            </m:r>
                          </m:oMath>
                        </m:oMathPara>
                      </a14:m>
                      <a:endParaRPr lang="zh-CN" altLang="en-US" sz="28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3" name="TextBox 2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562773" y="4186515"/>
                      <a:ext cx="2462429" cy="643945"/>
                    </a:xfrm>
                    <a:prstGeom prst="rect">
                      <a:avLst/>
                    </a:prstGeom>
                    <a:blipFill rotWithShape="1">
                      <a:blip r:embed="rId2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CN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4" name="TextBox 23"/>
                    <p:cNvSpPr txBox="1"/>
                    <p:nvPr/>
                  </p:nvSpPr>
                  <p:spPr>
                    <a:xfrm>
                      <a:off x="7113494" y="3516621"/>
                      <a:ext cx="3193085" cy="64394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altLang="zh-CN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𝒚</m:t>
                            </m:r>
                            <m:r>
                              <a:rPr lang="en-US" altLang="zh-CN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=</m:t>
                            </m:r>
                            <m:sSup>
                              <m:sSupPr>
                                <m:ctrlPr>
                                  <a:rPr lang="en-US" altLang="zh-CN" sz="28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8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zh-CN" altLang="en-US" sz="28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𝜶</m:t>
                                </m:r>
                              </m:sup>
                            </m:sSup>
                            <m:r>
                              <a:rPr lang="en-US" altLang="zh-CN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 (</m:t>
                            </m:r>
                            <m:r>
                              <a:rPr lang="en-US" altLang="zh-CN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𝟎</m:t>
                            </m:r>
                            <m:r>
                              <a:rPr lang="en-US" altLang="zh-CN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&lt;</m:t>
                            </m:r>
                            <m:r>
                              <a:rPr lang="zh-CN" alt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𝜶</m:t>
                            </m:r>
                            <m:r>
                              <a:rPr lang="en-US" altLang="zh-CN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&lt;</m:t>
                            </m:r>
                            <m:r>
                              <a:rPr lang="en-US" altLang="zh-CN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altLang="zh-CN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)</m:t>
                            </m:r>
                          </m:oMath>
                        </m:oMathPara>
                      </a14:m>
                      <a:endParaRPr lang="zh-CN" altLang="en-US" sz="2800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4" name="TextBox 2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113494" y="3516621"/>
                      <a:ext cx="3193085" cy="643945"/>
                    </a:xfrm>
                    <a:prstGeom prst="rect">
                      <a:avLst/>
                    </a:prstGeom>
                    <a:blipFill rotWithShape="1">
                      <a:blip r:embed="rId2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CN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sp>
          <p:nvSpPr>
            <p:cNvPr id="6" name="弧形 5"/>
            <p:cNvSpPr/>
            <p:nvPr/>
          </p:nvSpPr>
          <p:spPr>
            <a:xfrm rot="10370375" flipH="1">
              <a:off x="361986" y="956285"/>
              <a:ext cx="2067420" cy="2610183"/>
            </a:xfrm>
            <a:prstGeom prst="arc">
              <a:avLst>
                <a:gd name="adj1" fmla="val 16200000"/>
                <a:gd name="adj2" fmla="val 21200719"/>
              </a:avLst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矩形 47"/>
              <p:cNvSpPr/>
              <p:nvPr/>
            </p:nvSpPr>
            <p:spPr>
              <a:xfrm>
                <a:off x="5998655" y="545225"/>
                <a:ext cx="491583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altLang="zh-CN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altLang="zh-CN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zh-CN" altLang="en-US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𝜶</m:t>
                          </m:r>
                        </m:sup>
                      </m:sSup>
                      <m:r>
                        <a:rPr lang="zh-CN" altLang="en-US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在</m:t>
                      </m:r>
                      <m:d>
                        <m:dPr>
                          <m:begChr m:val="["/>
                          <m:ctrlPr>
                            <a:rPr lang="en-US" altLang="zh-CN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CN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en-US" altLang="zh-CN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,+∞</m:t>
                          </m:r>
                        </m:e>
                      </m:d>
                      <m:r>
                        <a:rPr lang="zh-CN" altLang="en-US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上的</m:t>
                      </m:r>
                      <m:r>
                        <a:rPr lang="zh-CN" altLang="en-US" sz="32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性质</m:t>
                      </m:r>
                    </m:oMath>
                  </m:oMathPara>
                </a14:m>
                <a:endParaRPr lang="zh-CN" altLang="zh-CN" sz="32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8" name="矩形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8655" y="545225"/>
                <a:ext cx="4915833" cy="584775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矩形 48"/>
              <p:cNvSpPr/>
              <p:nvPr/>
            </p:nvSpPr>
            <p:spPr>
              <a:xfrm>
                <a:off x="5878900" y="1250962"/>
                <a:ext cx="5626861" cy="10772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32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(1)</a:t>
                </a:r>
                <a:r>
                  <a:rPr lang="zh-CN" alt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幂函数的图像都过定点</a:t>
                </a:r>
                <a:r>
                  <a:rPr lang="en-US" altLang="zh-CN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(1,1);</a:t>
                </a:r>
              </a:p>
              <a:p>
                <a:r>
                  <a:rPr lang="zh-CN" alt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当</a:t>
                </a:r>
                <a14:m>
                  <m:oMath xmlns:m="http://schemas.openxmlformats.org/officeDocument/2006/math">
                    <m:r>
                      <a:rPr lang="zh-CN" altLang="en-US" sz="3200" i="1" smtClean="0">
                        <a:solidFill>
                          <a:schemeClr val="bg1"/>
                        </a:solidFill>
                        <a:latin typeface="Cambria Math"/>
                      </a:rPr>
                      <m:t>𝛼</m:t>
                    </m:r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</a:rPr>
                      <m:t>&gt;0</m:t>
                    </m:r>
                  </m:oMath>
                </a14:m>
                <a:r>
                  <a:rPr lang="zh-CN" alt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时</a:t>
                </a:r>
                <a:r>
                  <a:rPr lang="en-US" altLang="zh-CN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zh-CN" alt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图像还过定点</a:t>
                </a:r>
                <a:r>
                  <a:rPr lang="en-US" altLang="zh-CN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(0,0)</a:t>
                </a:r>
                <a:endParaRPr lang="en-US" altLang="zh-CN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矩形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8900" y="1250962"/>
                <a:ext cx="5626861" cy="1077218"/>
              </a:xfrm>
              <a:prstGeom prst="rect">
                <a:avLst/>
              </a:prstGeom>
              <a:blipFill rotWithShape="1">
                <a:blip r:embed="rId26"/>
                <a:stretch>
                  <a:fillRect l="-2709" t="-9605" r="-2817" b="-1751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矩形 49"/>
              <p:cNvSpPr/>
              <p:nvPr/>
            </p:nvSpPr>
            <p:spPr>
              <a:xfrm>
                <a:off x="5998655" y="2900277"/>
                <a:ext cx="5727180" cy="20621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 sz="32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(2)</a:t>
                </a:r>
                <a:r>
                  <a:rPr lang="zh-CN" alt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当</a:t>
                </a:r>
                <a14:m>
                  <m:oMath xmlns:m="http://schemas.openxmlformats.org/officeDocument/2006/math">
                    <m:r>
                      <a:rPr lang="zh-CN" altLang="en-US" sz="3200" i="1" smtClean="0">
                        <a:solidFill>
                          <a:schemeClr val="bg1"/>
                        </a:solidFill>
                        <a:latin typeface="Cambria Math"/>
                      </a:rPr>
                      <m:t>𝛼</m:t>
                    </m:r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</a:rPr>
                      <m:t>&gt;0</m:t>
                    </m:r>
                  </m:oMath>
                </a14:m>
                <a:r>
                  <a:rPr lang="zh-CN" alt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时</a:t>
                </a:r>
                <a:r>
                  <a:rPr lang="en-US" altLang="zh-CN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14:m>
                  <m:oMath xmlns:m="http://schemas.openxmlformats.org/officeDocument/2006/math"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</a:rPr>
                      <m:t>𝑦</m:t>
                    </m:r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zh-CN" altLang="en-US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𝛼</m:t>
                        </m:r>
                      </m:sup>
                    </m:sSup>
                  </m:oMath>
                </a14:m>
                <a:r>
                  <a:rPr lang="zh-CN" alt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在</a:t>
                </a:r>
                <a:r>
                  <a:rPr lang="en-US" altLang="zh-CN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[0,+</a:t>
                </a:r>
                <a14:m>
                  <m:oMath xmlns:m="http://schemas.openxmlformats.org/officeDocument/2006/math">
                    <m:r>
                      <a:rPr lang="en-US" altLang="zh-CN" sz="320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∞</m:t>
                    </m:r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altLang="zh-CN" sz="3200" b="0" dirty="0" smtClean="0">
                  <a:solidFill>
                    <a:schemeClr val="bg1"/>
                  </a:solidFill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r>
                  <a:rPr lang="zh-CN" alt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上单调递增；</a:t>
                </a:r>
                <a:endParaRPr lang="en-US" altLang="zh-CN" sz="32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zh-CN" altLang="en-US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当</a:t>
                </a:r>
                <a14:m>
                  <m:oMath xmlns:m="http://schemas.openxmlformats.org/officeDocument/2006/math">
                    <m:r>
                      <a:rPr lang="zh-CN" altLang="en-US" sz="3200" i="1">
                        <a:solidFill>
                          <a:schemeClr val="bg1"/>
                        </a:solidFill>
                        <a:latin typeface="Cambria Math"/>
                      </a:rPr>
                      <m:t>𝛼</m:t>
                    </m:r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</a:rPr>
                      <m:t>&lt;</m:t>
                    </m:r>
                    <m:r>
                      <a:rPr lang="en-US" altLang="zh-CN" sz="3200" i="1">
                        <a:solidFill>
                          <a:schemeClr val="bg1"/>
                        </a:solidFill>
                        <a:latin typeface="Cambria Math"/>
                      </a:rPr>
                      <m:t>0</m:t>
                    </m:r>
                  </m:oMath>
                </a14:m>
                <a:r>
                  <a:rPr lang="zh-CN" altLang="en-US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时</a:t>
                </a:r>
                <a:r>
                  <a:rPr lang="en-US" altLang="zh-CN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14:m>
                  <m:oMath xmlns:m="http://schemas.openxmlformats.org/officeDocument/2006/math">
                    <m:r>
                      <a:rPr lang="en-US" altLang="zh-CN" sz="3200" i="1">
                        <a:solidFill>
                          <a:schemeClr val="bg1"/>
                        </a:solidFill>
                        <a:latin typeface="Cambria Math"/>
                      </a:rPr>
                      <m:t>𝑦</m:t>
                    </m:r>
                    <m:r>
                      <a:rPr lang="en-US" altLang="zh-CN" sz="3200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zh-CN" sz="32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sz="32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zh-CN" altLang="en-US" sz="32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𝛼</m:t>
                        </m:r>
                      </m:sup>
                    </m:sSup>
                  </m:oMath>
                </a14:m>
                <a:r>
                  <a:rPr lang="zh-CN" altLang="en-US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在</a:t>
                </a:r>
                <a:r>
                  <a:rPr lang="en-US" altLang="zh-CN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[0,+</a:t>
                </a:r>
                <a14:m>
                  <m:oMath xmlns:m="http://schemas.openxmlformats.org/officeDocument/2006/math">
                    <m:r>
                      <a:rPr lang="en-US" altLang="zh-CN" sz="3200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∞)</m:t>
                    </m:r>
                  </m:oMath>
                </a14:m>
                <a:endParaRPr lang="en-US" altLang="zh-CN" sz="3200" dirty="0">
                  <a:solidFill>
                    <a:schemeClr val="bg1"/>
                  </a:solidFill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r>
                  <a:rPr lang="zh-CN" altLang="en-US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上单调</a:t>
                </a:r>
                <a:r>
                  <a:rPr lang="zh-CN" alt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递减；</a:t>
                </a:r>
                <a:endParaRPr lang="en-US" altLang="zh-CN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0" name="矩形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8655" y="2900277"/>
                <a:ext cx="5727180" cy="2062103"/>
              </a:xfrm>
              <a:prstGeom prst="rect">
                <a:avLst/>
              </a:prstGeom>
              <a:blipFill rotWithShape="1">
                <a:blip r:embed="rId27"/>
                <a:stretch>
                  <a:fillRect l="-2660" t="-5030" b="-769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矩形 50"/>
              <p:cNvSpPr/>
              <p:nvPr/>
            </p:nvSpPr>
            <p:spPr>
              <a:xfrm>
                <a:off x="658773" y="4872196"/>
                <a:ext cx="9083705" cy="10772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32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(3)</a:t>
                </a:r>
                <a:r>
                  <a:rPr lang="zh-CN" alt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所有幂函数至少有一个交点 </a:t>
                </a:r>
                <a:r>
                  <a:rPr lang="en-US" altLang="zh-CN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(1,1),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3200" b="0" i="0" smtClean="0">
                        <a:solidFill>
                          <a:schemeClr val="bg1"/>
                        </a:solidFill>
                        <a:latin typeface="Cambria Math"/>
                      </a:rPr>
                      <m:t>y</m:t>
                    </m:r>
                    <m:r>
                      <a:rPr lang="en-US" altLang="zh-CN" sz="3200" b="0" i="0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sz="3200" b="0" i="0" smtClean="0">
                        <a:solidFill>
                          <a:schemeClr val="bg1"/>
                        </a:solidFill>
                        <a:latin typeface="Cambria Math"/>
                      </a:rPr>
                      <m:t>x</m:t>
                    </m:r>
                    <m:r>
                      <a:rPr lang="zh-CN" altLang="en-US" sz="3200" b="0" i="1" smtClean="0">
                        <a:solidFill>
                          <a:schemeClr val="bg1"/>
                        </a:solidFill>
                        <a:latin typeface="Cambria Math"/>
                      </a:rPr>
                      <m:t>与</m:t>
                    </m:r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</a:rPr>
                      <m:t>𝑦</m:t>
                    </m:r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en-US" altLang="zh-CN" sz="3200" b="0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zh-CN" alt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有三个</a:t>
                </a:r>
                <a14:m>
                  <m:oMath xmlns:m="http://schemas.openxmlformats.org/officeDocument/2006/math">
                    <m:r>
                      <a:rPr lang="zh-CN" altLang="en-US" sz="3200" i="1">
                        <a:solidFill>
                          <a:schemeClr val="bg1"/>
                        </a:solidFill>
                        <a:latin typeface="Cambria Math"/>
                      </a:rPr>
                      <m:t>交点</m:t>
                    </m:r>
                    <m:d>
                      <m:dPr>
                        <m:ctrlP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0,0</m:t>
                        </m:r>
                      </m:e>
                    </m:d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</a:rPr>
                      <m:t>,</m:t>
                    </m:r>
                    <m:d>
                      <m:dPr>
                        <m:ctrlP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−1,−1</m:t>
                        </m:r>
                      </m:e>
                    </m:d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</a:rPr>
                      <m:t>,(1,1)</m:t>
                    </m:r>
                  </m:oMath>
                </a14:m>
                <a:endParaRPr lang="en-US" altLang="zh-CN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1" name="矩形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773" y="4872196"/>
                <a:ext cx="9083705" cy="1077218"/>
              </a:xfrm>
              <a:prstGeom prst="rect">
                <a:avLst/>
              </a:prstGeom>
              <a:blipFill rotWithShape="1">
                <a:blip r:embed="rId28"/>
                <a:stretch>
                  <a:fillRect l="-1678" t="-9605" b="-1525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396165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8019" y="5722026"/>
            <a:ext cx="1766090" cy="963089"/>
          </a:xfrm>
          <a:prstGeom prst="rect">
            <a:avLst/>
          </a:prstGeom>
        </p:spPr>
      </p:pic>
      <p:grpSp>
        <p:nvGrpSpPr>
          <p:cNvPr id="125" name="组合 124"/>
          <p:cNvGrpSpPr/>
          <p:nvPr/>
        </p:nvGrpSpPr>
        <p:grpSpPr>
          <a:xfrm>
            <a:off x="175217" y="151711"/>
            <a:ext cx="4897256" cy="492438"/>
            <a:chOff x="175217" y="151711"/>
            <a:chExt cx="4897256" cy="492438"/>
          </a:xfrm>
        </p:grpSpPr>
        <p:sp>
          <p:nvSpPr>
            <p:cNvPr id="128" name="TextBox 127"/>
            <p:cNvSpPr txBox="1"/>
            <p:nvPr/>
          </p:nvSpPr>
          <p:spPr>
            <a:xfrm>
              <a:off x="658773" y="151711"/>
              <a:ext cx="4413700" cy="489585"/>
            </a:xfrm>
            <a:prstGeom prst="rect">
              <a:avLst/>
            </a:prstGeom>
            <a:no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wrap="square" lIns="121917" tIns="60958" rIns="121917" bIns="60958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陕西师范大学</a:t>
              </a:r>
            </a:p>
          </p:txBody>
        </p:sp>
        <p:pic>
          <p:nvPicPr>
            <p:cNvPr id="129" name="图片 12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17" y="151711"/>
              <a:ext cx="492438" cy="492438"/>
            </a:xfrm>
            <a:prstGeom prst="rect">
              <a:avLst/>
            </a:prstGeo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30" name="TextBox 129"/>
            <p:cNvSpPr txBox="1"/>
            <p:nvPr/>
          </p:nvSpPr>
          <p:spPr>
            <a:xfrm>
              <a:off x="2585042" y="180286"/>
              <a:ext cx="2136140" cy="460375"/>
            </a:xfrm>
            <a:prstGeom prst="rect">
              <a:avLst/>
            </a:prstGeom>
            <a:no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杨凌实验中学</a:t>
              </a:r>
            </a:p>
          </p:txBody>
        </p:sp>
      </p:grpSp>
      <p:pic>
        <p:nvPicPr>
          <p:cNvPr id="23" name="图片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71" y="6301399"/>
            <a:ext cx="657364" cy="116674"/>
          </a:xfrm>
          <a:prstGeom prst="rect">
            <a:avLst/>
          </a:prstGeom>
          <a:effectLst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68138" y="1202439"/>
                <a:ext cx="10042945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zh-CN" alt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例</a:t>
                </a:r>
                <a:r>
                  <a:rPr lang="en-US" altLang="zh-CN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zh-CN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zh-CN" alt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若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32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(3−2</m:t>
                        </m:r>
                        <m: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𝑚</m:t>
                        </m:r>
                        <m: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)</m:t>
                        </m:r>
                      </m:e>
                      <m:sup>
                        <m:f>
                          <m:fPr>
                            <m:ctrlPr>
                              <a:rPr lang="en-US" altLang="zh-CN" sz="320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zh-CN" sz="32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sz="32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</a:rPr>
                      <m:t>&gt;</m:t>
                    </m:r>
                    <m:sSup>
                      <m:sSupPr>
                        <m:ctrlP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𝑚</m:t>
                        </m:r>
                        <m: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−1)</m:t>
                        </m:r>
                      </m:e>
                      <m:sup>
                        <m:f>
                          <m:fPr>
                            <m:ctrlPr>
                              <a:rPr lang="en-US" altLang="zh-CN" sz="32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zh-CN" sz="32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sz="32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zh-CN" alt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求实数</a:t>
                </a:r>
                <a14:m>
                  <m:oMath xmlns:m="http://schemas.openxmlformats.org/officeDocument/2006/math"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r>
                  <a:rPr lang="zh-CN" alt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的取值范围</a:t>
                </a:r>
                <a:r>
                  <a:rPr lang="en-US" altLang="zh-CN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zh-CN" altLang="zh-CN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138" y="1202439"/>
                <a:ext cx="10042945" cy="765338"/>
              </a:xfrm>
              <a:prstGeom prst="rect">
                <a:avLst/>
              </a:prstGeom>
              <a:blipFill rotWithShape="1">
                <a:blip r:embed="rId7"/>
                <a:stretch>
                  <a:fillRect l="-1579" b="-2460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585099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8019" y="5722026"/>
            <a:ext cx="1766090" cy="963089"/>
          </a:xfrm>
          <a:prstGeom prst="rect">
            <a:avLst/>
          </a:prstGeom>
        </p:spPr>
      </p:pic>
      <p:grpSp>
        <p:nvGrpSpPr>
          <p:cNvPr id="125" name="组合 124"/>
          <p:cNvGrpSpPr/>
          <p:nvPr/>
        </p:nvGrpSpPr>
        <p:grpSpPr>
          <a:xfrm>
            <a:off x="175217" y="151711"/>
            <a:ext cx="4897256" cy="492438"/>
            <a:chOff x="175217" y="151711"/>
            <a:chExt cx="4897256" cy="492438"/>
          </a:xfrm>
        </p:grpSpPr>
        <p:sp>
          <p:nvSpPr>
            <p:cNvPr id="128" name="TextBox 127"/>
            <p:cNvSpPr txBox="1"/>
            <p:nvPr/>
          </p:nvSpPr>
          <p:spPr>
            <a:xfrm>
              <a:off x="658773" y="151711"/>
              <a:ext cx="4413700" cy="489585"/>
            </a:xfrm>
            <a:prstGeom prst="rect">
              <a:avLst/>
            </a:prstGeom>
            <a:no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wrap="square" lIns="121917" tIns="60958" rIns="121917" bIns="60958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陕西师范大学</a:t>
              </a:r>
            </a:p>
          </p:txBody>
        </p:sp>
        <p:pic>
          <p:nvPicPr>
            <p:cNvPr id="129" name="图片 12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17" y="151711"/>
              <a:ext cx="492438" cy="492438"/>
            </a:xfrm>
            <a:prstGeom prst="rect">
              <a:avLst/>
            </a:prstGeo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30" name="TextBox 129"/>
            <p:cNvSpPr txBox="1"/>
            <p:nvPr/>
          </p:nvSpPr>
          <p:spPr>
            <a:xfrm>
              <a:off x="2585042" y="180286"/>
              <a:ext cx="2136140" cy="460375"/>
            </a:xfrm>
            <a:prstGeom prst="rect">
              <a:avLst/>
            </a:prstGeom>
            <a:no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杨凌实验中学</a:t>
              </a:r>
            </a:p>
          </p:txBody>
        </p:sp>
      </p:grpSp>
      <p:pic>
        <p:nvPicPr>
          <p:cNvPr id="23" name="图片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71" y="6301399"/>
            <a:ext cx="657364" cy="116674"/>
          </a:xfrm>
          <a:prstGeom prst="rect">
            <a:avLst/>
          </a:prstGeom>
          <a:effectLst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68138" y="1202439"/>
                <a:ext cx="10042945" cy="1320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zh-CN" alt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例</a:t>
                </a:r>
                <a:r>
                  <a:rPr lang="en-US" altLang="zh-CN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</a:t>
                </a:r>
                <a:r>
                  <a:rPr lang="zh-CN" alt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图中曲线是幂函数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3200" dirty="0">
                        <a:solidFill>
                          <a:schemeClr val="bg1"/>
                        </a:solidFill>
                        <a:latin typeface="Cambria Math"/>
                        <a:cs typeface="Times New Roman" panose="02020603050405020304" pitchFamily="18" charset="0"/>
                      </a:rPr>
                      <m:t>y</m:t>
                    </m:r>
                    <m:r>
                      <a:rPr lang="en-US" altLang="zh-CN" sz="3200" b="0" i="0" dirty="0" smtClean="0">
                        <a:solidFill>
                          <a:schemeClr val="bg1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3200" b="0" i="1" dirty="0" smtClean="0">
                            <a:solidFill>
                              <a:schemeClr val="bg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3200" b="0" i="1" dirty="0" smtClean="0">
                            <a:solidFill>
                              <a:schemeClr val="bg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sz="3200" b="0" i="1" dirty="0" smtClean="0">
                            <a:solidFill>
                              <a:schemeClr val="bg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zh-CN" alt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在第一象限的图像</a:t>
                </a:r>
                <a:r>
                  <a:rPr lang="en-US" altLang="zh-CN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zh-CN" alt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已知</a:t>
                </a:r>
                <a14:m>
                  <m:oMath xmlns:m="http://schemas.openxmlformats.org/officeDocument/2006/math"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  <a:cs typeface="Times New Roman" panose="02020603050405020304" pitchFamily="18" charset="0"/>
                      </a:rPr>
                      <m:t>=±2,±</m:t>
                    </m:r>
                    <m:f>
                      <m:fPr>
                        <m:ctrlP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zh-CN" alt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则相应曲线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3200" i="1" smtClean="0">
                            <a:solidFill>
                              <a:schemeClr val="bg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en-US" altLang="zh-CN" sz="3200" b="0" i="1" smtClean="0">
                        <a:solidFill>
                          <a:schemeClr val="bg1"/>
                        </a:solidFill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zh-CN" alt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</a:t>
                </a:r>
                <a14:m>
                  <m:oMath xmlns:m="http://schemas.openxmlformats.org/officeDocument/2006/math">
                    <m:r>
                      <a:rPr lang="en-US" altLang="zh-CN" sz="3200" b="0" i="1" dirty="0" smtClean="0">
                        <a:solidFill>
                          <a:schemeClr val="bg1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zh-CN" alt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值依次是（   ）</a:t>
                </a:r>
                <a:endParaRPr lang="zh-CN" altLang="zh-CN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138" y="1202439"/>
                <a:ext cx="10042945" cy="1320554"/>
              </a:xfrm>
              <a:prstGeom prst="rect">
                <a:avLst/>
              </a:prstGeom>
              <a:blipFill rotWithShape="1">
                <a:blip r:embed="rId7"/>
                <a:stretch>
                  <a:fillRect l="-1579" t="-7834" b="-46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组合 6"/>
          <p:cNvGrpSpPr/>
          <p:nvPr/>
        </p:nvGrpSpPr>
        <p:grpSpPr>
          <a:xfrm>
            <a:off x="2360577" y="1898056"/>
            <a:ext cx="5402148" cy="4022803"/>
            <a:chOff x="6482645" y="1699223"/>
            <a:chExt cx="5402148" cy="40228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10339207" y="4987825"/>
                  <a:ext cx="473206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𝒙</m:t>
                        </m:r>
                      </m:oMath>
                    </m:oMathPara>
                  </a14:m>
                  <a:endParaRPr lang="zh-CN" altLang="en-US" sz="28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39207" y="4987825"/>
                  <a:ext cx="473206" cy="523220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" name="组合 1"/>
            <p:cNvGrpSpPr/>
            <p:nvPr/>
          </p:nvGrpSpPr>
          <p:grpSpPr>
            <a:xfrm>
              <a:off x="6482645" y="1699223"/>
              <a:ext cx="5402148" cy="4022803"/>
              <a:chOff x="6482645" y="1699223"/>
              <a:chExt cx="5402148" cy="4022803"/>
            </a:xfrm>
          </p:grpSpPr>
          <p:grpSp>
            <p:nvGrpSpPr>
              <p:cNvPr id="8" name="组合 7"/>
              <p:cNvGrpSpPr/>
              <p:nvPr/>
            </p:nvGrpSpPr>
            <p:grpSpPr>
              <a:xfrm>
                <a:off x="6482645" y="1699223"/>
                <a:ext cx="5402148" cy="4022803"/>
                <a:chOff x="6482645" y="1699223"/>
                <a:chExt cx="5402148" cy="4022803"/>
              </a:xfrm>
            </p:grpSpPr>
            <p:cxnSp>
              <p:nvCxnSpPr>
                <p:cNvPr id="3" name="直接箭头连接符 2"/>
                <p:cNvCxnSpPr/>
                <p:nvPr/>
              </p:nvCxnSpPr>
              <p:spPr>
                <a:xfrm>
                  <a:off x="6925235" y="4854388"/>
                  <a:ext cx="3642784" cy="13447"/>
                </a:xfrm>
                <a:prstGeom prst="straightConnector1">
                  <a:avLst/>
                </a:prstGeom>
                <a:ln w="38100">
                  <a:solidFill>
                    <a:schemeClr val="bg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直接箭头连接符 11"/>
                <p:cNvCxnSpPr/>
                <p:nvPr/>
              </p:nvCxnSpPr>
              <p:spPr>
                <a:xfrm rot="16200000" flipV="1">
                  <a:off x="6553201" y="4283190"/>
                  <a:ext cx="2864224" cy="13447"/>
                </a:xfrm>
                <a:prstGeom prst="straightConnector1">
                  <a:avLst/>
                </a:prstGeom>
                <a:ln w="38100">
                  <a:solidFill>
                    <a:schemeClr val="bg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" name="弧形 3"/>
                <p:cNvSpPr/>
                <p:nvPr/>
              </p:nvSpPr>
              <p:spPr>
                <a:xfrm rot="9951033">
                  <a:off x="8420099" y="1699223"/>
                  <a:ext cx="3133165" cy="2814911"/>
                </a:xfrm>
                <a:prstGeom prst="arc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5" name="弧形 14"/>
                <p:cNvSpPr/>
                <p:nvPr/>
              </p:nvSpPr>
              <p:spPr>
                <a:xfrm rot="12991480">
                  <a:off x="8751628" y="2251158"/>
                  <a:ext cx="3133165" cy="2814911"/>
                </a:xfrm>
                <a:prstGeom prst="arc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6" name="弧形 15"/>
                <p:cNvSpPr/>
                <p:nvPr/>
              </p:nvSpPr>
              <p:spPr>
                <a:xfrm rot="5727015">
                  <a:off x="6323518" y="1880926"/>
                  <a:ext cx="3133165" cy="2814911"/>
                </a:xfrm>
                <a:prstGeom prst="arc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8" name="弧形 17"/>
                <p:cNvSpPr/>
                <p:nvPr/>
              </p:nvSpPr>
              <p:spPr>
                <a:xfrm flipH="1">
                  <a:off x="8029038" y="4206484"/>
                  <a:ext cx="2912614" cy="1295808"/>
                </a:xfrm>
                <a:prstGeom prst="arc">
                  <a:avLst>
                    <a:gd name="adj1" fmla="val 14422311"/>
                    <a:gd name="adj2" fmla="val 0"/>
                  </a:avLst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9482416" y="4612232"/>
                    <a:ext cx="664413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CN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CN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altLang="zh-CN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𝟒</m:t>
                              </m:r>
                            </m:sub>
                          </m:sSub>
                        </m:oMath>
                      </m:oMathPara>
                    </a14:m>
                    <a:endParaRPr lang="zh-CN" altLang="en-US" sz="28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482416" y="4612232"/>
                    <a:ext cx="664413" cy="523220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TextBox 19"/>
                  <p:cNvSpPr txBox="1"/>
                  <p:nvPr/>
                </p:nvSpPr>
                <p:spPr>
                  <a:xfrm>
                    <a:off x="10253962" y="4270758"/>
                    <a:ext cx="664413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CN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CN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altLang="zh-CN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</m:oMath>
                      </m:oMathPara>
                    </a14:m>
                    <a:endParaRPr lang="zh-CN" altLang="en-US" sz="2800" b="1" dirty="0"/>
                  </a:p>
                </p:txBody>
              </p:sp>
            </mc:Choice>
            <mc:Fallback xmlns="">
              <p:sp>
                <p:nvSpPr>
                  <p:cNvPr id="20" name="TextBox 1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253962" y="4270758"/>
                    <a:ext cx="664413" cy="523220"/>
                  </a:xfrm>
                  <a:prstGeom prst="rect">
                    <a:avLst/>
                  </a:prstGeom>
                  <a:blipFill rotWithShape="1"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1" name="TextBox 20"/>
                  <p:cNvSpPr txBox="1"/>
                  <p:nvPr/>
                </p:nvSpPr>
                <p:spPr>
                  <a:xfrm>
                    <a:off x="9759541" y="3877639"/>
                    <a:ext cx="664413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CN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CN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altLang="zh-CN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zh-CN" altLang="en-US" sz="28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1" name="TextBox 2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759541" y="3877639"/>
                    <a:ext cx="664413" cy="523220"/>
                  </a:xfrm>
                  <a:prstGeom prst="rect">
                    <a:avLst/>
                  </a:prstGeom>
                  <a:blipFill rotWithShape="1"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9325549" y="3059668"/>
                    <a:ext cx="664413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CN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CN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altLang="zh-CN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oMath>
                      </m:oMathPara>
                    </a14:m>
                    <a:endParaRPr lang="zh-CN" altLang="en-US" sz="2800" b="1" dirty="0"/>
                  </a:p>
                </p:txBody>
              </p:sp>
            </mc:Choice>
            <mc:Fallback xmlns="">
              <p:sp>
                <p:nvSpPr>
                  <p:cNvPr id="22" name="TextBox 2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325549" y="3059668"/>
                    <a:ext cx="664413" cy="523220"/>
                  </a:xfrm>
                  <a:prstGeom prst="rect">
                    <a:avLst/>
                  </a:prstGeom>
                  <a:blipFill rotWithShape="1"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7522115" y="4971451"/>
                    <a:ext cx="481221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CN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𝟎</m:t>
                          </m:r>
                        </m:oMath>
                      </m:oMathPara>
                    </a14:m>
                    <a:endParaRPr lang="zh-CN" altLang="en-US" sz="28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4" name="TextBox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522115" y="4971451"/>
                    <a:ext cx="481221" cy="523220"/>
                  </a:xfrm>
                  <a:prstGeom prst="rect">
                    <a:avLst/>
                  </a:prstGeom>
                  <a:blipFill rotWithShape="1"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7389819" y="2791879"/>
                    <a:ext cx="481222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CN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oMath>
                      </m:oMathPara>
                    </a14:m>
                    <a:endParaRPr lang="zh-CN" altLang="en-US" sz="28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5" name="Text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89819" y="2791879"/>
                    <a:ext cx="481222" cy="523220"/>
                  </a:xfrm>
                  <a:prstGeom prst="rect">
                    <a:avLst/>
                  </a:prstGeom>
                  <a:blipFill rotWithShape="1"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587128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8019" y="5722026"/>
            <a:ext cx="1766090" cy="963089"/>
          </a:xfrm>
          <a:prstGeom prst="rect">
            <a:avLst/>
          </a:prstGeom>
        </p:spPr>
      </p:pic>
      <p:grpSp>
        <p:nvGrpSpPr>
          <p:cNvPr id="125" name="组合 124"/>
          <p:cNvGrpSpPr/>
          <p:nvPr/>
        </p:nvGrpSpPr>
        <p:grpSpPr>
          <a:xfrm>
            <a:off x="175217" y="151711"/>
            <a:ext cx="4897256" cy="492438"/>
            <a:chOff x="175217" y="151711"/>
            <a:chExt cx="4897256" cy="492438"/>
          </a:xfrm>
        </p:grpSpPr>
        <p:sp>
          <p:nvSpPr>
            <p:cNvPr id="128" name="TextBox 127"/>
            <p:cNvSpPr txBox="1"/>
            <p:nvPr/>
          </p:nvSpPr>
          <p:spPr>
            <a:xfrm>
              <a:off x="658773" y="151711"/>
              <a:ext cx="4413700" cy="489585"/>
            </a:xfrm>
            <a:prstGeom prst="rect">
              <a:avLst/>
            </a:prstGeom>
            <a:no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wrap="square" lIns="121917" tIns="60958" rIns="121917" bIns="60958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陕西师范大学</a:t>
              </a:r>
            </a:p>
          </p:txBody>
        </p:sp>
        <p:pic>
          <p:nvPicPr>
            <p:cNvPr id="129" name="图片 12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17" y="151711"/>
              <a:ext cx="492438" cy="492438"/>
            </a:xfrm>
            <a:prstGeom prst="rect">
              <a:avLst/>
            </a:prstGeo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30" name="TextBox 129"/>
            <p:cNvSpPr txBox="1"/>
            <p:nvPr/>
          </p:nvSpPr>
          <p:spPr>
            <a:xfrm>
              <a:off x="2585042" y="180286"/>
              <a:ext cx="2136140" cy="460375"/>
            </a:xfrm>
            <a:prstGeom prst="rect">
              <a:avLst/>
            </a:prstGeom>
            <a:no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杨凌实验中学</a:t>
              </a:r>
            </a:p>
          </p:txBody>
        </p:sp>
      </p:grpSp>
      <p:pic>
        <p:nvPicPr>
          <p:cNvPr id="23" name="图片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71" y="6301399"/>
            <a:ext cx="657364" cy="116674"/>
          </a:xfrm>
          <a:prstGeom prst="rect">
            <a:avLst/>
          </a:prstGeom>
          <a:effectLst/>
        </p:spPr>
      </p:pic>
      <p:sp>
        <p:nvSpPr>
          <p:cNvPr id="14" name="TextBox 13"/>
          <p:cNvSpPr txBox="1"/>
          <p:nvPr/>
        </p:nvSpPr>
        <p:spPr>
          <a:xfrm>
            <a:off x="968138" y="1202439"/>
            <a:ext cx="18974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课堂小结</a:t>
            </a:r>
            <a:endParaRPr lang="zh-CN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矩形 9"/>
              <p:cNvSpPr/>
              <p:nvPr/>
            </p:nvSpPr>
            <p:spPr>
              <a:xfrm>
                <a:off x="968138" y="2343760"/>
                <a:ext cx="10287050" cy="25298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</a:t>
                </a:r>
                <a:r>
                  <a:rPr lang="zh-CN" altLang="zh-CN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幂函数的概念及简单性质</a:t>
                </a:r>
                <a:r>
                  <a:rPr lang="en-US" altLang="zh-CN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zh-CN" altLang="zh-CN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了解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3200">
                        <a:solidFill>
                          <a:schemeClr val="bg1"/>
                        </a:solidFill>
                      </a:rPr>
                      <m:t>y</m:t>
                    </m:r>
                    <m:r>
                      <a:rPr lang="en-US" altLang="zh-CN" sz="3200" i="1">
                        <a:solidFill>
                          <a:schemeClr val="bg1"/>
                        </a:solidFill>
                      </a:rPr>
                      <m:t>=</m:t>
                    </m:r>
                    <m:r>
                      <a:rPr lang="en-US" altLang="zh-CN" sz="3200" i="1">
                        <a:solidFill>
                          <a:schemeClr val="bg1"/>
                        </a:solidFill>
                      </a:rPr>
                      <m:t>𝑥</m:t>
                    </m:r>
                    <m:r>
                      <a:rPr lang="en-US" altLang="zh-CN" sz="3200" i="1">
                        <a:solidFill>
                          <a:schemeClr val="bg1"/>
                        </a:solidFill>
                      </a:rPr>
                      <m:t>,</m:t>
                    </m:r>
                    <m:r>
                      <a:rPr lang="en-US" altLang="zh-CN" sz="3200" i="1">
                        <a:solidFill>
                          <a:schemeClr val="bg1"/>
                        </a:solidFill>
                      </a:rPr>
                      <m:t>𝑦</m:t>
                    </m:r>
                    <m:r>
                      <a:rPr lang="en-US" altLang="zh-CN" sz="3200">
                        <a:solidFill>
                          <a:schemeClr val="bg1"/>
                        </a:solidFill>
                      </a:rPr>
                      <m:t>=</m:t>
                    </m:r>
                    <m:sSup>
                      <m:sSupPr>
                        <m:ctrlPr>
                          <a:rPr lang="zh-CN" altLang="zh-CN" sz="3200" i="1">
                            <a:solidFill>
                              <a:schemeClr val="bg1"/>
                            </a:solidFill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CN" sz="3200">
                            <a:solidFill>
                              <a:schemeClr val="bg1"/>
                            </a:solidFill>
                          </a:rPr>
                          <m:t>x</m:t>
                        </m:r>
                      </m:e>
                      <m:sup>
                        <m:r>
                          <a:rPr lang="en-US" altLang="zh-CN" sz="3200">
                            <a:solidFill>
                              <a:schemeClr val="bg1"/>
                            </a:solidFill>
                          </a:rPr>
                          <m:t>2</m:t>
                        </m:r>
                      </m:sup>
                    </m:sSup>
                    <m:r>
                      <a:rPr lang="en-US" altLang="zh-CN" sz="3200" i="1">
                        <a:solidFill>
                          <a:schemeClr val="bg1"/>
                        </a:solidFill>
                      </a:rPr>
                      <m:t>,</m:t>
                    </m:r>
                    <m:r>
                      <a:rPr lang="en-US" altLang="zh-CN" sz="3200" i="1">
                        <a:solidFill>
                          <a:schemeClr val="bg1"/>
                        </a:solidFill>
                      </a:rPr>
                      <m:t>𝑦</m:t>
                    </m:r>
                    <m:r>
                      <a:rPr lang="en-US" altLang="zh-CN" sz="3200" i="1">
                        <a:solidFill>
                          <a:schemeClr val="bg1"/>
                        </a:solidFill>
                      </a:rPr>
                      <m:t>=</m:t>
                    </m:r>
                    <m:sSup>
                      <m:sSupPr>
                        <m:ctrlPr>
                          <a:rPr lang="zh-CN" altLang="zh-CN" sz="3200" i="1">
                            <a:solidFill>
                              <a:schemeClr val="bg1"/>
                            </a:solidFill>
                          </a:rPr>
                        </m:ctrlPr>
                      </m:sSupPr>
                      <m:e>
                        <m:r>
                          <a:rPr lang="en-US" altLang="zh-CN" sz="3200" i="1">
                            <a:solidFill>
                              <a:schemeClr val="bg1"/>
                            </a:solidFill>
                          </a:rPr>
                          <m:t>𝑥</m:t>
                        </m:r>
                      </m:e>
                      <m:sup>
                        <m:r>
                          <a:rPr lang="en-US" altLang="zh-CN" sz="3200" i="1">
                            <a:solidFill>
                              <a:schemeClr val="bg1"/>
                            </a:solidFill>
                          </a:rPr>
                          <m:t>3</m:t>
                        </m:r>
                      </m:sup>
                    </m:sSup>
                    <m:r>
                      <a:rPr lang="en-US" altLang="zh-CN" sz="3200" i="1">
                        <a:solidFill>
                          <a:schemeClr val="bg1"/>
                        </a:solidFill>
                      </a:rPr>
                      <m:t>,</m:t>
                    </m:r>
                    <m:r>
                      <a:rPr lang="en-US" altLang="zh-CN" sz="3200" i="1">
                        <a:solidFill>
                          <a:schemeClr val="bg1"/>
                        </a:solidFill>
                      </a:rPr>
                      <m:t>𝑦</m:t>
                    </m:r>
                    <m:r>
                      <a:rPr lang="en-US" altLang="zh-CN" sz="3200" i="1">
                        <a:solidFill>
                          <a:schemeClr val="bg1"/>
                        </a:solidFill>
                      </a:rPr>
                      <m:t>=</m:t>
                    </m:r>
                    <m:sSup>
                      <m:sSupPr>
                        <m:ctrlPr>
                          <a:rPr lang="zh-CN" altLang="zh-CN" sz="3200" i="1">
                            <a:solidFill>
                              <a:schemeClr val="bg1"/>
                            </a:solidFill>
                          </a:rPr>
                        </m:ctrlPr>
                      </m:sSupPr>
                      <m:e>
                        <m:r>
                          <a:rPr lang="en-US" altLang="zh-CN" sz="3200" i="1">
                            <a:solidFill>
                              <a:schemeClr val="bg1"/>
                            </a:solidFill>
                          </a:rPr>
                          <m:t>𝑥</m:t>
                        </m:r>
                      </m:e>
                      <m:sup>
                        <m:r>
                          <a:rPr lang="en-US" altLang="zh-CN" sz="3200" i="1">
                            <a:solidFill>
                              <a:schemeClr val="bg1"/>
                            </a:solidFill>
                          </a:rPr>
                          <m:t>−1</m:t>
                        </m:r>
                      </m:sup>
                    </m:sSup>
                    <m:r>
                      <a:rPr lang="en-US" altLang="zh-CN" sz="3200" i="1">
                        <a:solidFill>
                          <a:schemeClr val="bg1"/>
                        </a:solidFill>
                      </a:rPr>
                      <m:t>,</m:t>
                    </m:r>
                    <m:r>
                      <a:rPr lang="en-US" altLang="zh-CN" sz="3200" i="1">
                        <a:solidFill>
                          <a:schemeClr val="bg1"/>
                        </a:solidFill>
                      </a:rPr>
                      <m:t>𝑦</m:t>
                    </m:r>
                    <m:r>
                      <a:rPr lang="en-US" altLang="zh-CN" sz="3200" i="1">
                        <a:solidFill>
                          <a:schemeClr val="bg1"/>
                        </a:solidFill>
                      </a:rPr>
                      <m:t>=</m:t>
                    </m:r>
                    <m:sSup>
                      <m:sSupPr>
                        <m:ctrlPr>
                          <a:rPr lang="zh-CN" altLang="zh-CN" sz="3200" i="1">
                            <a:solidFill>
                              <a:schemeClr val="bg1"/>
                            </a:solidFill>
                          </a:rPr>
                        </m:ctrlPr>
                      </m:sSupPr>
                      <m:e>
                        <m:r>
                          <a:rPr lang="en-US" altLang="zh-CN" sz="3200" i="1">
                            <a:solidFill>
                              <a:schemeClr val="bg1"/>
                            </a:solidFill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zh-CN" altLang="zh-CN" sz="3200" i="1">
                                <a:solidFill>
                                  <a:schemeClr val="bg1"/>
                                </a:solidFill>
                              </a:rPr>
                            </m:ctrlPr>
                          </m:fPr>
                          <m:num>
                            <m:r>
                              <a:rPr lang="en-US" altLang="zh-CN" sz="3200" i="1">
                                <a:solidFill>
                                  <a:schemeClr val="bg1"/>
                                </a:solidFill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sz="3200" i="1">
                                <a:solidFill>
                                  <a:schemeClr val="bg1"/>
                                </a:solidFill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zh-CN" altLang="zh-CN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这五个具体函数的性质及图像</a:t>
                </a:r>
                <a:r>
                  <a:rPr lang="en-US" altLang="zh-CN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zh-CN" altLang="zh-CN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CN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</a:t>
                </a:r>
                <a:r>
                  <a:rPr lang="zh-CN" altLang="zh-CN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会利用性质解决问题</a:t>
                </a:r>
                <a:r>
                  <a:rPr lang="en-US" altLang="zh-CN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zh-CN" altLang="zh-CN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矩形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138" y="2343760"/>
                <a:ext cx="10287050" cy="2529860"/>
              </a:xfrm>
              <a:prstGeom prst="rect">
                <a:avLst/>
              </a:prstGeom>
              <a:blipFill rotWithShape="1">
                <a:blip r:embed="rId7"/>
                <a:stretch>
                  <a:fillRect l="-1541" b="-69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750963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grpSp>
        <p:nvGrpSpPr>
          <p:cNvPr id="125" name="组合 124"/>
          <p:cNvGrpSpPr/>
          <p:nvPr/>
        </p:nvGrpSpPr>
        <p:grpSpPr>
          <a:xfrm>
            <a:off x="175217" y="151711"/>
            <a:ext cx="4897256" cy="492438"/>
            <a:chOff x="175217" y="151711"/>
            <a:chExt cx="4897256" cy="492438"/>
          </a:xfrm>
        </p:grpSpPr>
        <p:sp>
          <p:nvSpPr>
            <p:cNvPr id="128" name="TextBox 127"/>
            <p:cNvSpPr txBox="1"/>
            <p:nvPr/>
          </p:nvSpPr>
          <p:spPr>
            <a:xfrm>
              <a:off x="658773" y="151711"/>
              <a:ext cx="4413700" cy="489585"/>
            </a:xfrm>
            <a:prstGeom prst="rect">
              <a:avLst/>
            </a:prstGeom>
            <a:no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wrap="square" lIns="121917" tIns="60958" rIns="121917" bIns="60958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陕西师范大学</a:t>
              </a:r>
            </a:p>
          </p:txBody>
        </p:sp>
        <p:pic>
          <p:nvPicPr>
            <p:cNvPr id="129" name="图片 12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17" y="151711"/>
              <a:ext cx="492438" cy="492438"/>
            </a:xfrm>
            <a:prstGeom prst="rect">
              <a:avLst/>
            </a:prstGeo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30" name="TextBox 129"/>
            <p:cNvSpPr txBox="1"/>
            <p:nvPr/>
          </p:nvSpPr>
          <p:spPr>
            <a:xfrm>
              <a:off x="2585042" y="180286"/>
              <a:ext cx="2136140" cy="460375"/>
            </a:xfrm>
            <a:prstGeom prst="rect">
              <a:avLst/>
            </a:prstGeom>
            <a:no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杨凌实验中学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09470" y="784249"/>
            <a:ext cx="29045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prstClr val="white"/>
                </a:solidFill>
                <a:latin typeface="宋体"/>
              </a:rPr>
              <a:t>本节作业：</a:t>
            </a:r>
            <a:endParaRPr lang="zh-CN" altLang="en-US" sz="4000" dirty="0">
              <a:solidFill>
                <a:prstClr val="white"/>
              </a:solidFill>
              <a:latin typeface="宋体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75218" y="1736088"/>
                <a:ext cx="10054635" cy="42713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36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36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</a:t>
                </a:r>
                <a:r>
                  <a:rPr lang="zh-CN" altLang="en-US" sz="36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已知函数</a:t>
                </a:r>
                <a14:m>
                  <m:oMath xmlns:m="http://schemas.openxmlformats.org/officeDocument/2006/math">
                    <m:r>
                      <a:rPr lang="en-US" altLang="zh-CN" sz="3600" b="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CN" sz="36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CN" sz="36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altLang="zh-CN" sz="3600" b="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=(</m:t>
                    </m:r>
                    <m:sSup>
                      <m:sSupPr>
                        <m:ctrlPr>
                          <a:rPr lang="en-US" altLang="zh-CN" sz="36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36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p>
                        <m:r>
                          <a:rPr lang="en-US" altLang="zh-CN" sz="36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3600" b="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zh-CN" sz="3600" b="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zh-CN" sz="3600" b="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−1)</m:t>
                    </m:r>
                    <m:sSup>
                      <m:sSupPr>
                        <m:ctrlPr>
                          <a:rPr lang="en-US" altLang="zh-CN" sz="36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36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sz="36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−5</m:t>
                        </m:r>
                        <m:r>
                          <a:rPr lang="en-US" altLang="zh-CN" sz="36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en-US" altLang="zh-CN" sz="36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US" altLang="zh-CN" sz="36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14:m>
                  <m:oMath xmlns:m="http://schemas.openxmlformats.org/officeDocument/2006/math">
                    <m:r>
                      <a:rPr lang="en-US" altLang="zh-CN" sz="3600" b="0" i="1" dirty="0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r>
                  <a:rPr lang="zh-CN" altLang="en-US" sz="36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为何值时</a:t>
                </a:r>
                <a:r>
                  <a:rPr lang="en-US" altLang="zh-CN" sz="36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14:m>
                  <m:oMath xmlns:m="http://schemas.openxmlformats.org/officeDocument/2006/math">
                    <m:r>
                      <a:rPr lang="en-US" altLang="zh-CN" sz="3600" b="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CN" sz="36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CN" sz="36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zh-CN" altLang="en-US" sz="3600" b="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是</m:t>
                    </m:r>
                  </m:oMath>
                </a14:m>
                <a:endParaRPr lang="en-US" altLang="zh-CN" sz="3600" b="0" dirty="0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CN" sz="36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(1)</a:t>
                </a:r>
                <a:r>
                  <a:rPr lang="zh-CN" altLang="en-US" sz="36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幂函数；</a:t>
                </a:r>
                <a:r>
                  <a:rPr lang="en-US" altLang="zh-CN" sz="36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(2)</a:t>
                </a:r>
                <a:r>
                  <a:rPr lang="zh-CN" altLang="en-US" sz="36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是幂函数且是</a:t>
                </a:r>
                <a:r>
                  <a:rPr lang="en-US" altLang="zh-CN" sz="36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(0,+</a:t>
                </a:r>
                <a14:m>
                  <m:oMath xmlns:m="http://schemas.openxmlformats.org/officeDocument/2006/math">
                    <m:r>
                      <a:rPr lang="en-US" altLang="zh-CN" sz="3600" i="1" smtClean="0">
                        <a:solidFill>
                          <a:prstClr val="white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US" altLang="zh-CN" sz="36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zh-CN" altLang="en-US" sz="36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上的增函数。</a:t>
                </a:r>
                <a:r>
                  <a:rPr lang="en-US" altLang="zh-CN" sz="36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</a:t>
                </a:r>
                <a:r>
                  <a:rPr lang="zh-CN" altLang="en-US" sz="36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幂函数</a:t>
                </a:r>
                <a14:m>
                  <m:oMath xmlns:m="http://schemas.openxmlformats.org/officeDocument/2006/math">
                    <m:r>
                      <a:rPr lang="en-US" altLang="zh-CN" sz="36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CN" sz="36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CN" sz="36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altLang="zh-CN" sz="36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=(</m:t>
                    </m:r>
                    <m:sSup>
                      <m:sSupPr>
                        <m:ctrlPr>
                          <a:rPr lang="en-US" altLang="zh-CN" sz="36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36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p>
                        <m:r>
                          <a:rPr lang="en-US" altLang="zh-CN" sz="36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36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zh-CN" sz="36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zh-CN" sz="36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−1)</m:t>
                    </m:r>
                    <m:sSup>
                      <m:sSupPr>
                        <m:ctrlPr>
                          <a:rPr lang="en-US" altLang="zh-CN" sz="36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36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sSup>
                          <m:sSupPr>
                            <m:ctrlPr>
                              <a:rPr lang="en-US" altLang="zh-CN" sz="3600" i="1" smtClean="0">
                                <a:solidFill>
                                  <a:prstClr val="white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3600" b="0" i="1" smtClean="0">
                                <a:solidFill>
                                  <a:prstClr val="white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altLang="zh-CN" sz="3600" b="0" i="1" smtClean="0">
                                <a:solidFill>
                                  <a:prstClr val="white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CN" sz="36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zh-CN" sz="36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altLang="zh-CN" sz="36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en-US" altLang="zh-CN" sz="36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US" altLang="zh-CN" sz="36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zh-CN" altLang="en-US" sz="36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当</a:t>
                </a:r>
                <a14:m>
                  <m:oMath xmlns:m="http://schemas.openxmlformats.org/officeDocument/2006/math">
                    <m:r>
                      <a:rPr lang="en-US" altLang="zh-CN" sz="3600" b="0" i="1" dirty="0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zh-CN" sz="3600" b="0" i="1" dirty="0" smtClean="0">
                        <a:solidFill>
                          <a:prstClr val="white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∈</m:t>
                    </m:r>
                    <m:d>
                      <m:dPr>
                        <m:ctrlPr>
                          <a:rPr lang="en-US" altLang="zh-CN" sz="3600" b="0" i="1" dirty="0" smtClean="0">
                            <a:solidFill>
                              <a:prstClr val="white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CN" sz="3600" b="0" i="1" dirty="0" smtClean="0">
                            <a:solidFill>
                              <a:prstClr val="white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0,+∞</m:t>
                        </m:r>
                      </m:e>
                    </m:d>
                    <m:r>
                      <a:rPr lang="zh-CN" altLang="en-US" sz="3600" b="0" i="1" dirty="0" smtClean="0">
                        <a:solidFill>
                          <a:prstClr val="white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时为</m:t>
                    </m:r>
                    <m:r>
                      <a:rPr lang="zh-CN" altLang="en-US" sz="3600" i="1" dirty="0">
                        <a:solidFill>
                          <a:prstClr val="white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减函数</m:t>
                    </m:r>
                    <m:r>
                      <a:rPr lang="en-US" altLang="zh-CN" sz="3600" b="0" i="1" dirty="0" smtClean="0">
                        <a:solidFill>
                          <a:prstClr val="white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.</m:t>
                    </m:r>
                    <m:r>
                      <a:rPr lang="zh-CN" altLang="en-US" sz="3600" b="0" i="1" dirty="0" smtClean="0">
                        <a:solidFill>
                          <a:prstClr val="white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求</m:t>
                    </m:r>
                    <m:r>
                      <a:rPr lang="zh-CN" altLang="en-US" sz="3600" i="1" dirty="0">
                        <a:solidFill>
                          <a:prstClr val="white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实数</m:t>
                    </m:r>
                    <m:r>
                      <a:rPr lang="en-US" altLang="zh-CN" sz="3600" b="0" i="1" dirty="0" smtClean="0">
                        <a:solidFill>
                          <a:prstClr val="white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r>
                  <a:rPr lang="zh-CN" altLang="en-US" sz="36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的值</a:t>
                </a:r>
                <a:r>
                  <a:rPr lang="en-US" altLang="zh-CN" sz="36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218" y="1736088"/>
                <a:ext cx="10054635" cy="4271362"/>
              </a:xfrm>
              <a:prstGeom prst="rect">
                <a:avLst/>
              </a:prstGeom>
              <a:blipFill rotWithShape="1">
                <a:blip r:embed="rId5"/>
                <a:stretch>
                  <a:fillRect l="-1818" r="-1697" b="-44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图片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71" y="6301399"/>
            <a:ext cx="657364" cy="116674"/>
          </a:xfrm>
          <a:prstGeom prst="rect">
            <a:avLst/>
          </a:prstGeom>
          <a:effectLst/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8019" y="5722026"/>
            <a:ext cx="1766090" cy="96308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9664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5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1626</TotalTime>
  <Words>735</Words>
  <Application>Microsoft Office PowerPoint</Application>
  <PresentationFormat>自定义</PresentationFormat>
  <Paragraphs>77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5_Office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LiuYuXin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春秋广告</dc:creator>
  <cp:lastModifiedBy>Administrator</cp:lastModifiedBy>
  <cp:revision>204</cp:revision>
  <dcterms:created xsi:type="dcterms:W3CDTF">2016-10-10T02:55:00Z</dcterms:created>
  <dcterms:modified xsi:type="dcterms:W3CDTF">2020-10-19T23:39:10Z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