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19"/>
  </p:notesMasterIdLst>
  <p:handoutMasterIdLst>
    <p:handoutMasterId r:id="rId20"/>
  </p:handoutMasterIdLst>
  <p:sldIdLst>
    <p:sldId id="256" r:id="rId4"/>
    <p:sldId id="308" r:id="rId5"/>
    <p:sldId id="309" r:id="rId6"/>
    <p:sldId id="310" r:id="rId7"/>
    <p:sldId id="268" r:id="rId8"/>
    <p:sldId id="289" r:id="rId9"/>
    <p:sldId id="290" r:id="rId10"/>
    <p:sldId id="270" r:id="rId11"/>
    <p:sldId id="271" r:id="rId12"/>
    <p:sldId id="272" r:id="rId13"/>
    <p:sldId id="258" r:id="rId14"/>
    <p:sldId id="273" r:id="rId15"/>
    <p:sldId id="291" r:id="rId16"/>
    <p:sldId id="292" r:id="rId17"/>
    <p:sldId id="299" r:id="rId18"/>
  </p:sldIdLst>
  <p:sldSz cx="12192000" cy="6858000"/>
  <p:notesSz cx="6799263" cy="9929813"/>
  <p:custDataLst>
    <p:tags r:id="rId2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37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86EF-3C5D-4F80-A633-3700DEA422FB}" type="datetimeFigureOut">
              <a:rPr lang="zh-CN" altLang="en-US" smtClean="0"/>
              <a:pPr/>
              <a:t>2020-10-17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81D6-3C4F-45BE-A2EF-337664DD54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222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第五级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7316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</a:t>
            </a:fld>
            <a:endParaRPr lang="zh-CN" alt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08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11</a:t>
            </a:fld>
            <a:endParaRPr lang="zh-CN" alt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213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 algn="r"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CN" altLang="en-US" dirty="0"/>
              <a:pPr algn="r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TW" altLang="en-US" dirty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1031" name="Group 9"/>
          <p:cNvGrpSpPr/>
          <p:nvPr userDrawn="1"/>
        </p:nvGrpSpPr>
        <p:grpSpPr>
          <a:xfrm>
            <a:off x="9745133" y="5589588"/>
            <a:ext cx="2559051" cy="1150937"/>
            <a:chOff x="4210" y="3113"/>
            <a:chExt cx="1209" cy="824"/>
          </a:xfrm>
        </p:grpSpPr>
        <p:sp>
          <p:nvSpPr>
            <p:cNvPr id="1033" name="Oval 10"/>
            <p:cNvSpPr/>
            <p:nvPr userDrawn="1"/>
          </p:nvSpPr>
          <p:spPr>
            <a:xfrm rot="-232576">
              <a:off x="4210" y="3335"/>
              <a:ext cx="1209" cy="60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pic>
          <p:nvPicPr>
            <p:cNvPr id="1034" name="Picture 11" descr="png-1869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4332" y="3113"/>
              <a:ext cx="768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2" name="Picture 12" descr="PNG-0957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080751" y="5602288"/>
            <a:ext cx="6223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Rectangle 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pic>
        <p:nvPicPr>
          <p:cNvPr id="16398" name="Picture 14" descr="png-066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229851" y="4370388"/>
            <a:ext cx="1337733" cy="100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5" descr="png-084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658351" y="5141913"/>
            <a:ext cx="2103967" cy="1577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079" name="Group 9"/>
          <p:cNvGrpSpPr/>
          <p:nvPr userDrawn="1"/>
        </p:nvGrpSpPr>
        <p:grpSpPr>
          <a:xfrm>
            <a:off x="9745133" y="5589588"/>
            <a:ext cx="2559051" cy="1150937"/>
            <a:chOff x="4210" y="3113"/>
            <a:chExt cx="1209" cy="824"/>
          </a:xfrm>
        </p:grpSpPr>
        <p:sp>
          <p:nvSpPr>
            <p:cNvPr id="3081" name="Oval 10"/>
            <p:cNvSpPr/>
            <p:nvPr userDrawn="1"/>
          </p:nvSpPr>
          <p:spPr>
            <a:xfrm rot="-232576">
              <a:off x="4210" y="3335"/>
              <a:ext cx="1209" cy="60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" name="Picture 11" descr="png-1869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4332" y="3113"/>
              <a:ext cx="768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2" name="Picture 12" descr="PNG-095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1080751" y="5602288"/>
            <a:ext cx="6223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80" y="1200785"/>
            <a:ext cx="4787900" cy="2609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580" y="3968115"/>
            <a:ext cx="2916555" cy="241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4855" y="1402715"/>
            <a:ext cx="4352925" cy="2407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1640" y="3968115"/>
            <a:ext cx="3131820" cy="2535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73975" y="3968115"/>
            <a:ext cx="3793490" cy="2654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1585" y="1402715"/>
            <a:ext cx="10015220" cy="2193290"/>
          </a:xfrm>
          <a:solidFill>
            <a:schemeClr val="tx1">
              <a:lumMod val="75000"/>
              <a:lumOff val="25000"/>
              <a:alpha val="59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第二节 </a:t>
            </a:r>
            <a:r>
              <a:rPr kumimoji="1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;</a:t>
            </a:r>
            <a:r>
              <a:rPr kumimoji="1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线形动物和环节动物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（第一课时</a:t>
            </a:r>
            <a:r>
              <a:rPr kumimoji="1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）</a:t>
            </a:r>
            <a:endParaRPr kumimoji="1" lang="en-US" altLang="zh-CN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b="1" noProof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主讲人：白胜利</a:t>
            </a:r>
            <a:endParaRPr kumimoji="1" lang="zh-CN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431704" y="980728"/>
            <a:ext cx="1676400" cy="598488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4000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丝虫</a:t>
            </a:r>
            <a:endParaRPr lang="zh-CN" altLang="en-US" dirty="0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2209800" y="1447800"/>
            <a:ext cx="4953000" cy="46482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传播媒介：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蚊子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99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寄生部位：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淋巴系统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99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病症：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乳糜尿、象皮肿</a:t>
            </a:r>
          </a:p>
        </p:txBody>
      </p:sp>
      <p:pic>
        <p:nvPicPr>
          <p:cNvPr id="36868" name="Picture 4" descr="乳糜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733800"/>
            <a:ext cx="3505200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Rectangle 5"/>
          <p:cNvSpPr/>
          <p:nvPr/>
        </p:nvSpPr>
        <p:spPr>
          <a:xfrm>
            <a:off x="3657600" y="5915025"/>
            <a:ext cx="1402080" cy="5835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乳糜尿</a:t>
            </a:r>
          </a:p>
        </p:txBody>
      </p:sp>
      <p:pic>
        <p:nvPicPr>
          <p:cNvPr id="36870" name="Picture 6" descr="象皮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7750" y="995363"/>
            <a:ext cx="2874963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Rectangle 7"/>
          <p:cNvSpPr/>
          <p:nvPr/>
        </p:nvSpPr>
        <p:spPr>
          <a:xfrm>
            <a:off x="8001000" y="6019800"/>
            <a:ext cx="15240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象皮腿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67408" y="2204864"/>
            <a:ext cx="784887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dirty="0" smtClean="0">
                <a:latin typeface="+mn-ea"/>
                <a:ea typeface="+mn-ea"/>
                <a:cs typeface="+mn-cs"/>
              </a:rPr>
              <a:t>     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</a:t>
            </a:r>
            <a:r>
              <a:rPr kumimoji="1" lang="zh-CN" altLang="en-US" sz="2800" kern="1200" cap="none" spc="0" normalizeH="0" baseline="0" noProof="0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营自由生活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，个体小，成体仅一毫米左右。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它全身透明，为雌雄同体，</a:t>
            </a:r>
            <a:r>
              <a:rPr kumimoji="1" lang="zh-CN" altLang="en-US" sz="2800" kern="1200" cap="none" spc="0" normalizeH="0" baseline="0" noProof="0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容易繁殖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</a:t>
            </a:r>
            <a:r>
              <a:rPr kumimoji="1" lang="zh-CN" altLang="en-US" sz="2800" kern="1200" cap="none" spc="0" normalizeH="0" baseline="0" noProof="0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生活周期短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，在</a:t>
            </a:r>
            <a:r>
              <a:rPr kumimoji="1" lang="en-US" altLang="zh-CN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20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摄氏度下平均生活史为</a:t>
            </a:r>
            <a:r>
              <a:rPr kumimoji="1" lang="en-US" altLang="zh-CN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3.5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天，是人类研究遗传</a:t>
            </a:r>
            <a:r>
              <a:rPr kumimoji="1" lang="zh-CN" altLang="en-US" sz="28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发育，衰老等过程的</a:t>
            </a:r>
            <a:r>
              <a:rPr kumimoji="1" lang="zh-CN" altLang="en-US" sz="2800" b="1" kern="1200" cap="none" spc="0" normalizeH="0" baseline="0" noProof="0" dirty="0" smtClean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重要实验动物</a:t>
            </a:r>
            <a:r>
              <a:rPr kumimoji="1" lang="zh-CN" altLang="en-US" sz="2800" kern="1200" cap="none" spc="0" normalizeH="0" baseline="0" noProof="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。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endParaRPr kumimoji="1" lang="zh-CN" altLang="en-US" sz="2800" kern="1200" cap="none" spc="0" normalizeH="0" baseline="0" noProof="0" dirty="0" smtClean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6155" name="Picture 11" descr="http://img3.imgtn.bdimg.com/it/u=2865894463,2487483204&amp;fm=21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908720"/>
            <a:ext cx="3021167" cy="244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567608" y="1412776"/>
            <a:ext cx="293751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秀丽隐杆线虫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sz="half" idx="1"/>
          </p:nvPr>
        </p:nvSpPr>
        <p:spPr>
          <a:xfrm>
            <a:off x="2567608" y="2708920"/>
            <a:ext cx="7207250" cy="31845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</a:t>
            </a:r>
            <a:r>
              <a:rPr lang="zh-CN" altLang="en-US" sz="4000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身体细长，呈圆柱形</a:t>
            </a:r>
            <a:r>
              <a:rPr lang="zh-CN" altLang="en-US" sz="40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；</a:t>
            </a: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</a:t>
            </a:r>
            <a:r>
              <a:rPr lang="zh-CN" altLang="en-US" sz="4000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体表有角质层；</a:t>
            </a:r>
            <a:endParaRPr lang="en-US" altLang="zh-CN" sz="4000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</a:t>
            </a:r>
            <a:r>
              <a:rPr lang="zh-CN" altLang="en-US" sz="4000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有口有肛门。</a:t>
            </a:r>
            <a:endParaRPr lang="en-US" altLang="zh-CN" sz="4000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2639616" y="1484784"/>
            <a:ext cx="5688013" cy="914400"/>
          </a:xfrm>
          <a:prstGeom prst="rect">
            <a:avLst/>
          </a:prstGeom>
          <a:noFill/>
          <a:ln w="22225" cap="flat" cmpd="sng">
            <a:solidFill>
              <a:srgbClr val="FABE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4400" b="1" dirty="0">
                <a:solidFill>
                  <a:srgbClr val="009999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线性动物的主要特征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1703512" y="3573016"/>
            <a:ext cx="8229600" cy="2239813"/>
          </a:xfrm>
          <a:solidFill>
            <a:srgbClr val="FFFFFF"/>
          </a:solidFill>
        </p:spPr>
        <p:txBody>
          <a:bodyPr vert="horz" wrap="square" lIns="91440" tIns="45720" rIns="91440" bIns="45720" anchor="t"/>
          <a:lstStyle/>
          <a:p>
            <a:r>
              <a:rPr lang="zh-CN" altLang="en-US" sz="3600" dirty="0">
                <a:latin typeface="方正粗黑宋简体" panose="02000000000000000000" charset="-122"/>
                <a:ea typeface="方正粗黑宋简体" panose="02000000000000000000" charset="-122"/>
              </a:rPr>
              <a:t>喝了带虫卵的水</a:t>
            </a:r>
          </a:p>
          <a:p>
            <a:r>
              <a:rPr lang="zh-CN" altLang="en-US" sz="3600" dirty="0">
                <a:latin typeface="方正粗黑宋简体" panose="02000000000000000000" charset="-122"/>
                <a:ea typeface="方正粗黑宋简体" panose="02000000000000000000" charset="-122"/>
              </a:rPr>
              <a:t>吃了沾有虫卵的生的蔬菜</a:t>
            </a:r>
          </a:p>
          <a:p>
            <a:r>
              <a:rPr lang="zh-CN" altLang="en-US" sz="3600" dirty="0">
                <a:latin typeface="方正粗黑宋简体" panose="02000000000000000000" charset="-122"/>
                <a:ea typeface="方正粗黑宋简体" panose="02000000000000000000" charset="-122"/>
              </a:rPr>
              <a:t>用沾有虫卵的手拿食物</a:t>
            </a:r>
          </a:p>
        </p:txBody>
      </p:sp>
      <p:sp>
        <p:nvSpPr>
          <p:cNvPr id="20484" name="Rectangle 4"/>
          <p:cNvSpPr>
            <a:spLocks noGrp="1" noRot="1"/>
          </p:cNvSpPr>
          <p:nvPr/>
        </p:nvSpPr>
        <p:spPr>
          <a:xfrm>
            <a:off x="839416" y="1196752"/>
            <a:ext cx="10081120" cy="1647056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/>
          <a:lstStyle/>
          <a:p>
            <a:pPr eaLnBrk="0" hangingPunct="0">
              <a:buSzTx/>
            </a:pPr>
            <a:r>
              <a:rPr lang="en-US" altLang="zh-CN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 smtClean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三、线形动物</a:t>
            </a:r>
            <a:r>
              <a:rPr lang="zh-CN" altLang="en-US" sz="48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与人类生活的关系</a:t>
            </a:r>
          </a:p>
          <a:p>
            <a:pPr eaLnBrk="0" hangingPunct="0">
              <a:buSzTx/>
            </a:pPr>
            <a: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en-US" sz="4000" b="1" dirty="0">
                <a:solidFill>
                  <a:srgbClr val="FF33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lang="en-US" altLang="zh-CN" sz="4000" b="1" dirty="0">
                <a:solidFill>
                  <a:srgbClr val="FF33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lang="zh-CN" altLang="en-US" sz="4000" b="1" dirty="0">
                <a:solidFill>
                  <a:srgbClr val="FF33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）蛔虫是如何进入人体的？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114300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40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lang="en-US" altLang="zh-CN" sz="40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40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）蛔虫</a:t>
            </a:r>
            <a:r>
              <a:rPr lang="zh-CN" altLang="en-US" sz="4000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动物与人类关系</a:t>
            </a:r>
            <a:br>
              <a:rPr lang="zh-CN" altLang="en-US" sz="4000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</a:br>
            <a:endParaRPr lang="zh-CN" altLang="en-US" sz="4000" b="1" dirty="0">
              <a:solidFill>
                <a:schemeClr val="accent2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623392" y="1844824"/>
            <a:ext cx="10972800" cy="4525963"/>
          </a:xfrm>
        </p:spPr>
        <p:txBody>
          <a:bodyPr vert="horz" wrap="square" lIns="91440" tIns="45720" rIns="91440" bIns="45720" anchor="t"/>
          <a:lstStyle/>
          <a:p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蛔虫病预防：</a:t>
            </a:r>
          </a:p>
        </p:txBody>
      </p:sp>
      <p:sp>
        <p:nvSpPr>
          <p:cNvPr id="25606" name="Text Box 6"/>
          <p:cNvSpPr txBox="1"/>
          <p:nvPr/>
        </p:nvSpPr>
        <p:spPr>
          <a:xfrm>
            <a:off x="3578860" y="3049270"/>
            <a:ext cx="68453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第一：注意个人卫生：</a:t>
            </a:r>
            <a:r>
              <a:rPr lang="zh-CN" altLang="en-US" b="1" dirty="0">
                <a:solidFill>
                  <a:srgbClr val="FF66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不喝不干净的生水，生的蔬菜瓜果洗净</a:t>
            </a:r>
          </a:p>
          <a:p>
            <a:r>
              <a:rPr lang="zh-CN" altLang="en-US" b="1" dirty="0">
                <a:solidFill>
                  <a:srgbClr val="FF66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饭前便后洗手</a:t>
            </a:r>
          </a:p>
          <a:p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第二：严格管理粪便：</a:t>
            </a:r>
            <a:r>
              <a:rPr lang="zh-CN" altLang="en-US" b="1" dirty="0">
                <a:solidFill>
                  <a:srgbClr val="FF66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不随地大便，粪便要处理后作肥料。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71664" y="2780928"/>
            <a:ext cx="2146205" cy="610870"/>
          </a:xfrm>
          <a:prstGeom prst="rect">
            <a:avLst/>
          </a:prstGeom>
          <a:noFill/>
          <a:ln w="9525" cmpd="sng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8056" tIns="29028" rIns="58056" bIns="29028">
            <a:spAutoFit/>
          </a:bodyPr>
          <a:lstStyle/>
          <a:p>
            <a:pPr defTabSz="580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讲究卫生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71664" y="3645024"/>
            <a:ext cx="2651616" cy="610870"/>
          </a:xfrm>
          <a:prstGeom prst="rect">
            <a:avLst/>
          </a:prstGeom>
          <a:noFill/>
          <a:ln w="9525" cmpd="sng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8056" tIns="29028" rIns="58056" bIns="29028">
            <a:spAutoFit/>
          </a:bodyPr>
          <a:lstStyle/>
          <a:p>
            <a:pPr defTabSz="580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尽量吃熟食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26793" y="4471188"/>
            <a:ext cx="3660647" cy="610870"/>
          </a:xfrm>
          <a:prstGeom prst="rect">
            <a:avLst/>
          </a:prstGeom>
          <a:noFill/>
          <a:ln w="9525" cmpd="sng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8056" tIns="29028" rIns="58056" bIns="29028">
            <a:spAutoFit/>
          </a:bodyPr>
          <a:lstStyle/>
          <a:p>
            <a:pPr defTabSz="580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厨房里生熟分开</a:t>
            </a:r>
          </a:p>
        </p:txBody>
      </p:sp>
      <p:sp>
        <p:nvSpPr>
          <p:cNvPr id="39942" name="Rectangle 6"/>
          <p:cNvSpPr>
            <a:spLocks noGrp="1" noRot="1" noChangeArrowheads="1"/>
          </p:cNvSpPr>
          <p:nvPr/>
        </p:nvSpPr>
        <p:spPr bwMode="auto">
          <a:xfrm>
            <a:off x="1271464" y="1268760"/>
            <a:ext cx="8540912" cy="114320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77" tIns="46004" rIns="88277" bIns="46004" anchor="ctr"/>
          <a:lstStyle/>
          <a:p>
            <a:pPr defTabSz="13798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900" dirty="0">
                <a:solidFill>
                  <a:srgbClr val="9900CC"/>
                </a:solidFill>
              </a:rPr>
              <a:t>如何预防各种寄生虫病？</a:t>
            </a:r>
          </a:p>
        </p:txBody>
      </p:sp>
      <p:grpSp>
        <p:nvGrpSpPr>
          <p:cNvPr id="39943" name="Group 7"/>
          <p:cNvGrpSpPr/>
          <p:nvPr/>
        </p:nvGrpSpPr>
        <p:grpSpPr bwMode="auto">
          <a:xfrm>
            <a:off x="10240081" y="898192"/>
            <a:ext cx="1018887" cy="1031905"/>
            <a:chOff x="0" y="0"/>
            <a:chExt cx="642" cy="650"/>
          </a:xfrm>
        </p:grpSpPr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16" y="24"/>
              <a:ext cx="610" cy="610"/>
            </a:xfrm>
            <a:prstGeom prst="ellipse">
              <a:avLst/>
            </a:prstGeom>
            <a:gradFill rotWithShape="1">
              <a:gsLst>
                <a:gs pos="0">
                  <a:srgbClr val="DDE5EB"/>
                </a:gs>
                <a:gs pos="100000">
                  <a:srgbClr val="DDE5EB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580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EAEAE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0" y="8"/>
              <a:ext cx="642" cy="642"/>
            </a:xfrm>
            <a:custGeom>
              <a:avLst/>
              <a:gdLst>
                <a:gd name="G0" fmla="+- 893 0 0"/>
                <a:gd name="G1" fmla="+- 21600 0 893"/>
                <a:gd name="G2" fmla="+- 21600 0 89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93" y="10800"/>
                  </a:moveTo>
                  <a:cubicBezTo>
                    <a:pt x="893" y="16271"/>
                    <a:pt x="5329" y="20707"/>
                    <a:pt x="10800" y="20707"/>
                  </a:cubicBezTo>
                  <a:cubicBezTo>
                    <a:pt x="16271" y="20707"/>
                    <a:pt x="20707" y="16271"/>
                    <a:pt x="20707" y="10800"/>
                  </a:cubicBezTo>
                  <a:cubicBezTo>
                    <a:pt x="20707" y="5329"/>
                    <a:pt x="16271" y="893"/>
                    <a:pt x="10800" y="893"/>
                  </a:cubicBezTo>
                  <a:cubicBezTo>
                    <a:pt x="5329" y="893"/>
                    <a:pt x="893" y="5329"/>
                    <a:pt x="89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4A5E">
                    <a:gamma/>
                    <a:shade val="46275"/>
                    <a:invGamma/>
                  </a:srgbClr>
                </a:gs>
                <a:gs pos="50000">
                  <a:srgbClr val="384A5E"/>
                </a:gs>
                <a:gs pos="100000">
                  <a:srgbClr val="384A5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7961" dir="2700000" algn="ctr" rotWithShape="0">
                <a:srgbClr val="5F5F5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580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EAEAE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9946" name="Group 10"/>
            <p:cNvGrpSpPr/>
            <p:nvPr/>
          </p:nvGrpSpPr>
          <p:grpSpPr bwMode="auto">
            <a:xfrm>
              <a:off x="8" y="0"/>
              <a:ext cx="555" cy="570"/>
              <a:chOff x="0" y="0"/>
              <a:chExt cx="555" cy="570"/>
            </a:xfrm>
          </p:grpSpPr>
          <p:pic>
            <p:nvPicPr>
              <p:cNvPr id="39947" name="Picture 11" descr="glob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" y="92"/>
                <a:ext cx="478" cy="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9948" name="Oval 12"/>
              <p:cNvSpPr>
                <a:spLocks noChangeArrowheads="1"/>
              </p:cNvSpPr>
              <p:nvPr/>
            </p:nvSpPr>
            <p:spPr bwMode="auto">
              <a:xfrm rot="19899166">
                <a:off x="0" y="0"/>
                <a:ext cx="507" cy="36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6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5803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EAEAEA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0" y="8"/>
              <a:ext cx="642" cy="642"/>
            </a:xfrm>
            <a:custGeom>
              <a:avLst/>
              <a:gdLst>
                <a:gd name="G0" fmla="+- 893 0 0"/>
                <a:gd name="G1" fmla="+- 21600 0 893"/>
                <a:gd name="G2" fmla="+- 21600 0 89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93" y="10800"/>
                  </a:moveTo>
                  <a:cubicBezTo>
                    <a:pt x="893" y="16271"/>
                    <a:pt x="5329" y="20707"/>
                    <a:pt x="10800" y="20707"/>
                  </a:cubicBezTo>
                  <a:cubicBezTo>
                    <a:pt x="16271" y="20707"/>
                    <a:pt x="20707" y="16271"/>
                    <a:pt x="20707" y="10800"/>
                  </a:cubicBezTo>
                  <a:cubicBezTo>
                    <a:pt x="20707" y="5329"/>
                    <a:pt x="16271" y="893"/>
                    <a:pt x="10800" y="893"/>
                  </a:cubicBezTo>
                  <a:cubicBezTo>
                    <a:pt x="5329" y="893"/>
                    <a:pt x="893" y="5329"/>
                    <a:pt x="89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15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 cap="flat" cmpd="sng">
              <a:solidFill>
                <a:srgbClr val="C5D3D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580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EAEAEA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 autoUpdateAnimBg="0"/>
      <p:bldP spid="39940" grpId="0" bldLvl="0" animBg="1" autoUpdateAnimBg="0"/>
      <p:bldP spid="39941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63752" y="83671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线形动物</a:t>
            </a:r>
            <a:endParaRPr lang="zh-CN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416" y="1760042"/>
            <a:ext cx="736611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、常见的线形动物有哪些？</a:t>
            </a:r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、线形动物的主要特征是什么？</a:t>
            </a:r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、线形动物的代表动物是什么？</a:t>
            </a:r>
            <a:endParaRPr lang="en-US" altLang="zh-CN" b="1" dirty="0" smtClean="0"/>
          </a:p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、蛔虫是自由生活还是寄生生活？</a:t>
            </a:r>
            <a:endParaRPr lang="en-US" altLang="zh-CN" b="1" dirty="0" smtClean="0"/>
          </a:p>
          <a:p>
            <a:r>
              <a:rPr lang="en-US" altLang="zh-CN" b="1" dirty="0" smtClean="0"/>
              <a:t>5</a:t>
            </a:r>
            <a:r>
              <a:rPr lang="zh-CN" altLang="en-US" b="1" dirty="0" smtClean="0"/>
              <a:t>、蛔虫是什么体形？</a:t>
            </a:r>
            <a:endParaRPr lang="en-US" altLang="zh-CN" b="1" dirty="0" smtClean="0"/>
          </a:p>
          <a:p>
            <a:r>
              <a:rPr lang="en-US" altLang="zh-CN" b="1" dirty="0" smtClean="0"/>
              <a:t>6</a:t>
            </a:r>
            <a:r>
              <a:rPr lang="zh-CN" altLang="en-US" b="1" dirty="0" smtClean="0"/>
              <a:t>、蛔虫有无口和肛门？</a:t>
            </a:r>
            <a:endParaRPr lang="en-US" altLang="zh-CN" b="1" dirty="0" smtClean="0"/>
          </a:p>
          <a:p>
            <a:r>
              <a:rPr lang="en-US" altLang="zh-CN" b="1" dirty="0" smtClean="0"/>
              <a:t>7</a:t>
            </a:r>
            <a:r>
              <a:rPr lang="zh-CN" altLang="en-US" b="1" dirty="0" smtClean="0"/>
              <a:t>、蛔虫体表起保护作用的结构叫什么？</a:t>
            </a:r>
            <a:endParaRPr lang="en-US" altLang="zh-CN" b="1" dirty="0" smtClean="0"/>
          </a:p>
          <a:p>
            <a:r>
              <a:rPr lang="en-US" altLang="zh-CN" b="1" dirty="0" smtClean="0"/>
              <a:t>8</a:t>
            </a:r>
            <a:r>
              <a:rPr lang="zh-CN" altLang="en-US" b="1" dirty="0" smtClean="0"/>
              <a:t>、蛔虫有无运动器官？</a:t>
            </a:r>
            <a:endParaRPr lang="en-US" altLang="zh-CN" b="1" dirty="0" smtClean="0"/>
          </a:p>
          <a:p>
            <a:r>
              <a:rPr lang="en-US" altLang="zh-CN" b="1" dirty="0" smtClean="0"/>
              <a:t>9</a:t>
            </a:r>
            <a:r>
              <a:rPr lang="zh-CN" altLang="en-US" b="1" dirty="0" smtClean="0"/>
              <a:t>、蛔虫的什么发达？什么简单？</a:t>
            </a:r>
            <a:endParaRPr lang="en-US" altLang="zh-CN" b="1" dirty="0" smtClean="0"/>
          </a:p>
          <a:p>
            <a:r>
              <a:rPr lang="en-US" altLang="zh-CN" b="1" dirty="0" smtClean="0"/>
              <a:t>10</a:t>
            </a:r>
            <a:r>
              <a:rPr lang="zh-CN" altLang="en-US" b="1" dirty="0" smtClean="0"/>
              <a:t>、人如何避免感染蛔虫病？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013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440" y="1052736"/>
            <a:ext cx="736611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en-US" b="1" dirty="0"/>
              <a:t>、常见的线形动物有哪些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、线形动物的主要特征是什么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、线形动物的代表动物是什么？</a:t>
            </a:r>
            <a:endParaRPr lang="en-US" altLang="zh-CN" b="1" dirty="0"/>
          </a:p>
          <a:p>
            <a:r>
              <a:rPr lang="en-US" altLang="zh-CN" b="1" dirty="0"/>
              <a:t>4</a:t>
            </a:r>
            <a:r>
              <a:rPr lang="zh-CN" altLang="en-US" b="1" dirty="0"/>
              <a:t>、蛔虫是自由生活还是寄生生活？</a:t>
            </a:r>
            <a:endParaRPr lang="en-US" altLang="zh-CN" b="1" dirty="0"/>
          </a:p>
          <a:p>
            <a:r>
              <a:rPr lang="en-US" altLang="zh-CN" b="1" dirty="0"/>
              <a:t>5</a:t>
            </a:r>
            <a:r>
              <a:rPr lang="zh-CN" altLang="en-US" b="1" dirty="0"/>
              <a:t>、蛔虫是什么体形？</a:t>
            </a:r>
            <a:endParaRPr lang="en-US" altLang="zh-CN" b="1" dirty="0"/>
          </a:p>
          <a:p>
            <a:r>
              <a:rPr lang="en-US" altLang="zh-CN" b="1" dirty="0"/>
              <a:t>6</a:t>
            </a:r>
            <a:r>
              <a:rPr lang="zh-CN" altLang="en-US" b="1" dirty="0"/>
              <a:t>、蛔虫有无口和肛门？</a:t>
            </a:r>
            <a:endParaRPr lang="en-US" altLang="zh-CN" b="1" dirty="0"/>
          </a:p>
          <a:p>
            <a:r>
              <a:rPr lang="en-US" altLang="zh-CN" b="1" dirty="0"/>
              <a:t>7</a:t>
            </a:r>
            <a:r>
              <a:rPr lang="zh-CN" altLang="en-US" b="1" dirty="0"/>
              <a:t>、蛔虫体表起保护作用的结构叫什么？</a:t>
            </a:r>
            <a:endParaRPr lang="en-US" altLang="zh-CN" b="1" dirty="0"/>
          </a:p>
          <a:p>
            <a:r>
              <a:rPr lang="en-US" altLang="zh-CN" b="1" dirty="0"/>
              <a:t>8</a:t>
            </a:r>
            <a:r>
              <a:rPr lang="zh-CN" altLang="en-US" b="1" dirty="0"/>
              <a:t>、蛔虫有无运动器官？</a:t>
            </a:r>
            <a:endParaRPr lang="en-US" altLang="zh-CN" b="1" dirty="0"/>
          </a:p>
          <a:p>
            <a:r>
              <a:rPr lang="en-US" altLang="zh-CN" b="1" dirty="0"/>
              <a:t>9</a:t>
            </a:r>
            <a:r>
              <a:rPr lang="zh-CN" altLang="en-US" b="1" dirty="0"/>
              <a:t>、蛔虫的什么发达？什么简单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73585" y="148478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蛔虫、蛲虫、钩虫、丝虫、线虫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9496" y="2507084"/>
            <a:ext cx="962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身体细长，呈圆柱状；体表有角质层；有口有肛门。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0096" y="296218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蛔虫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2797" y="346878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寄生（人的小肠里）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5297" y="39614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圆柱形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66903" y="443959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有口有肛门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39090" y="496919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角质层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6409" y="54152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19541" y="591699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生殖器官发达，消化管结构简单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480" y="170080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/>
              <a:t>10</a:t>
            </a:r>
            <a:r>
              <a:rPr lang="zh-CN" altLang="en-US" b="1"/>
              <a:t>、人如何避免感染蛔虫病？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39416" y="2708920"/>
            <a:ext cx="10854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饭前便后洗手；不喝不清洁的生水；蔬菜、水果洗干净吃。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/>
          <p:nvPr/>
        </p:nvSpPr>
        <p:spPr>
          <a:xfrm>
            <a:off x="6335713" y="4293077"/>
            <a:ext cx="2808287" cy="25533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>
            <a:spAutoFit/>
          </a:bodyPr>
          <a:lstStyle/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圆角矩形 8"/>
          <p:cNvSpPr>
            <a:spLocks noChangeArrowheads="1"/>
          </p:cNvSpPr>
          <p:nvPr/>
        </p:nvSpPr>
        <p:spPr bwMode="auto">
          <a:xfrm>
            <a:off x="4271645" y="1993900"/>
            <a:ext cx="4463415" cy="633095"/>
          </a:xfrm>
          <a:prstGeom prst="roundRect">
            <a:avLst>
              <a:gd name="adj" fmla="val 16667"/>
            </a:avLst>
          </a:prstGeom>
          <a:solidFill>
            <a:srgbClr val="A6F4F8"/>
          </a:solidFill>
          <a:ln w="9525" algn="ctr">
            <a:solidFill>
              <a:srgbClr val="B6DCDF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32" name="TextBox 13"/>
          <p:cNvSpPr txBox="1"/>
          <p:nvPr/>
        </p:nvSpPr>
        <p:spPr>
          <a:xfrm>
            <a:off x="4583832" y="2060848"/>
            <a:ext cx="4164563" cy="523220"/>
          </a:xfrm>
          <a:prstGeom prst="rect">
            <a:avLst/>
          </a:prstGeom>
          <a:solidFill>
            <a:srgbClr val="A6F4F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、蛔虫的体形体色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284663" y="2819400"/>
            <a:ext cx="42481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身体细长，呈圆柱形；</a:t>
            </a:r>
            <a:endParaRPr kumimoji="1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乳白色，微红。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103688" y="5284788"/>
            <a:ext cx="4932363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雌虫：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粗长、尾端尖直；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雄虫：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细小、尾端蜷曲。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5277485" y="1071563"/>
            <a:ext cx="3167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+mn-cs"/>
              </a:rPr>
              <a:t>观察思考</a:t>
            </a:r>
          </a:p>
        </p:txBody>
      </p:sp>
      <p:grpSp>
        <p:nvGrpSpPr>
          <p:cNvPr id="30727" name="Group 24"/>
          <p:cNvGrpSpPr/>
          <p:nvPr/>
        </p:nvGrpSpPr>
        <p:grpSpPr>
          <a:xfrm>
            <a:off x="4284980" y="4292918"/>
            <a:ext cx="4462463" cy="714375"/>
            <a:chOff x="250" y="1464"/>
            <a:chExt cx="2635" cy="450"/>
          </a:xfrm>
        </p:grpSpPr>
        <p:sp>
          <p:nvSpPr>
            <p:cNvPr id="9" name="圆角矩形 8"/>
            <p:cNvSpPr>
              <a:spLocks noChangeArrowheads="1"/>
            </p:cNvSpPr>
            <p:nvPr/>
          </p:nvSpPr>
          <p:spPr bwMode="auto">
            <a:xfrm>
              <a:off x="250" y="1464"/>
              <a:ext cx="2635" cy="450"/>
            </a:xfrm>
            <a:prstGeom prst="roundRect">
              <a:avLst>
                <a:gd name="adj" fmla="val 16667"/>
              </a:avLst>
            </a:prstGeom>
            <a:solidFill>
              <a:srgbClr val="A6F4F8"/>
            </a:solidFill>
            <a:ln w="9525" algn="ctr">
              <a:solidFill>
                <a:srgbClr val="B6DCDF"/>
              </a:solidFill>
              <a:rou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30" name="TextBox 13"/>
            <p:cNvSpPr txBox="1"/>
            <p:nvPr/>
          </p:nvSpPr>
          <p:spPr>
            <a:xfrm>
              <a:off x="467" y="1525"/>
              <a:ext cx="2186" cy="329"/>
            </a:xfrm>
            <a:prstGeom prst="rect">
              <a:avLst/>
            </a:prstGeom>
            <a:solidFill>
              <a:srgbClr val="A6F4F8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、雌雄蛔虫形态区别</a:t>
              </a:r>
            </a:p>
          </p:txBody>
        </p:sp>
      </p:grpSp>
      <p:pic>
        <p:nvPicPr>
          <p:cNvPr id="3072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68" y="1988840"/>
            <a:ext cx="3397250" cy="4250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1344" y="1124744"/>
            <a:ext cx="5579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</a:rPr>
              <a:t>一、线形动物代表</a:t>
            </a:r>
            <a:r>
              <a:rPr lang="en-US" altLang="zh-CN" dirty="0">
                <a:latin typeface="方正粗黑宋简体" panose="02000000000000000000" charset="-122"/>
                <a:ea typeface="方正粗黑宋简体" panose="02000000000000000000" charset="-122"/>
              </a:rPr>
              <a:t>---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</a:rPr>
              <a:t>蛔虫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3" grpId="0"/>
      <p:bldP spid="515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4"/>
          <p:cNvSpPr>
            <a:spLocks noTextEdit="1"/>
          </p:cNvSpPr>
          <p:nvPr/>
        </p:nvSpPr>
        <p:spPr>
          <a:xfrm>
            <a:off x="2032635" y="675958"/>
            <a:ext cx="23764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zh-CN" altLang="en-US" sz="2000" dirty="0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观察结构：</a:t>
            </a:r>
          </a:p>
        </p:txBody>
      </p:sp>
      <p:sp>
        <p:nvSpPr>
          <p:cNvPr id="3091" name="Text Box 19"/>
          <p:cNvSpPr txBox="1"/>
          <p:nvPr/>
        </p:nvSpPr>
        <p:spPr>
          <a:xfrm>
            <a:off x="2208213" y="2549525"/>
            <a:ext cx="30241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半透明的角质层。</a:t>
            </a:r>
            <a:endParaRPr lang="en-US" altLang="zh-CN" sz="2800" b="1" dirty="0">
              <a:solidFill>
                <a:srgbClr val="A5002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92" name="Text Box 20"/>
          <p:cNvSpPr txBox="1"/>
          <p:nvPr/>
        </p:nvSpPr>
        <p:spPr>
          <a:xfrm>
            <a:off x="2135188" y="3933825"/>
            <a:ext cx="3240087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消化管十分简单，有口、肛门。</a:t>
            </a:r>
          </a:p>
        </p:txBody>
      </p:sp>
      <p:sp>
        <p:nvSpPr>
          <p:cNvPr id="3093" name="Text Box 21"/>
          <p:cNvSpPr txBox="1"/>
          <p:nvPr/>
        </p:nvSpPr>
        <p:spPr>
          <a:xfrm>
            <a:off x="1992313" y="5734050"/>
            <a:ext cx="33115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有发达的生殖器官。</a:t>
            </a:r>
          </a:p>
        </p:txBody>
      </p:sp>
      <p:pic>
        <p:nvPicPr>
          <p:cNvPr id="19461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613" y="333375"/>
            <a:ext cx="3384550" cy="165735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9462" name="Group 24"/>
          <p:cNvGrpSpPr/>
          <p:nvPr/>
        </p:nvGrpSpPr>
        <p:grpSpPr>
          <a:xfrm>
            <a:off x="1774825" y="1700213"/>
            <a:ext cx="2232025" cy="714375"/>
            <a:chOff x="250" y="1464"/>
            <a:chExt cx="2635" cy="450"/>
          </a:xfrm>
        </p:grpSpPr>
        <p:sp>
          <p:nvSpPr>
            <p:cNvPr id="2" name="圆角矩形 8"/>
            <p:cNvSpPr>
              <a:spLocks noChangeArrowheads="1"/>
            </p:cNvSpPr>
            <p:nvPr/>
          </p:nvSpPr>
          <p:spPr bwMode="auto">
            <a:xfrm>
              <a:off x="250" y="1464"/>
              <a:ext cx="2635" cy="450"/>
            </a:xfrm>
            <a:prstGeom prst="roundRect">
              <a:avLst>
                <a:gd name="adj" fmla="val 16667"/>
              </a:avLst>
            </a:prstGeom>
            <a:solidFill>
              <a:srgbClr val="A6F4F8"/>
            </a:solidFill>
            <a:ln w="9525" algn="ctr">
              <a:solidFill>
                <a:srgbClr val="B6DCDF"/>
              </a:solidFill>
              <a:rou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4" name="TextBox 13"/>
            <p:cNvSpPr txBox="1"/>
            <p:nvPr/>
          </p:nvSpPr>
          <p:spPr>
            <a:xfrm>
              <a:off x="468" y="1525"/>
              <a:ext cx="2185" cy="329"/>
            </a:xfrm>
            <a:prstGeom prst="rect">
              <a:avLst/>
            </a:prstGeom>
            <a:solidFill>
              <a:srgbClr val="A6F4F8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体表</a:t>
              </a:r>
            </a:p>
          </p:txBody>
        </p:sp>
      </p:grpSp>
      <p:grpSp>
        <p:nvGrpSpPr>
          <p:cNvPr id="19465" name="Group 24"/>
          <p:cNvGrpSpPr/>
          <p:nvPr/>
        </p:nvGrpSpPr>
        <p:grpSpPr>
          <a:xfrm>
            <a:off x="1774825" y="3068638"/>
            <a:ext cx="2232025" cy="714375"/>
            <a:chOff x="250" y="1464"/>
            <a:chExt cx="2635" cy="450"/>
          </a:xfrm>
        </p:grpSpPr>
        <p:sp>
          <p:nvSpPr>
            <p:cNvPr id="3" name="圆角矩形 8"/>
            <p:cNvSpPr>
              <a:spLocks noChangeArrowheads="1"/>
            </p:cNvSpPr>
            <p:nvPr/>
          </p:nvSpPr>
          <p:spPr bwMode="auto">
            <a:xfrm>
              <a:off x="250" y="1464"/>
              <a:ext cx="2635" cy="450"/>
            </a:xfrm>
            <a:prstGeom prst="roundRect">
              <a:avLst>
                <a:gd name="adj" fmla="val 16667"/>
              </a:avLst>
            </a:prstGeom>
            <a:solidFill>
              <a:srgbClr val="A6F4F8"/>
            </a:solidFill>
            <a:ln w="9525" algn="ctr">
              <a:solidFill>
                <a:srgbClr val="B6DCDF"/>
              </a:solidFill>
              <a:rou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7" name="TextBox 13"/>
            <p:cNvSpPr txBox="1"/>
            <p:nvPr/>
          </p:nvSpPr>
          <p:spPr>
            <a:xfrm>
              <a:off x="468" y="1525"/>
              <a:ext cx="2185" cy="329"/>
            </a:xfrm>
            <a:prstGeom prst="rect">
              <a:avLst/>
            </a:prstGeom>
            <a:solidFill>
              <a:srgbClr val="A6F4F8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消化</a:t>
              </a:r>
            </a:p>
          </p:txBody>
        </p:sp>
      </p:grpSp>
      <p:grpSp>
        <p:nvGrpSpPr>
          <p:cNvPr id="19468" name="Group 24"/>
          <p:cNvGrpSpPr/>
          <p:nvPr/>
        </p:nvGrpSpPr>
        <p:grpSpPr>
          <a:xfrm>
            <a:off x="1847850" y="4868863"/>
            <a:ext cx="2232025" cy="714375"/>
            <a:chOff x="250" y="1464"/>
            <a:chExt cx="2635" cy="450"/>
          </a:xfrm>
        </p:grpSpPr>
        <p:sp>
          <p:nvSpPr>
            <p:cNvPr id="9" name="圆角矩形 8"/>
            <p:cNvSpPr>
              <a:spLocks noChangeArrowheads="1"/>
            </p:cNvSpPr>
            <p:nvPr/>
          </p:nvSpPr>
          <p:spPr bwMode="auto">
            <a:xfrm>
              <a:off x="250" y="1464"/>
              <a:ext cx="2635" cy="450"/>
            </a:xfrm>
            <a:prstGeom prst="roundRect">
              <a:avLst>
                <a:gd name="adj" fmla="val 16667"/>
              </a:avLst>
            </a:prstGeom>
            <a:solidFill>
              <a:srgbClr val="A6F4F8"/>
            </a:solidFill>
            <a:ln w="9525" algn="ctr">
              <a:solidFill>
                <a:srgbClr val="B6DCDF"/>
              </a:solidFill>
              <a:rou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70" name="TextBox 13"/>
            <p:cNvSpPr txBox="1"/>
            <p:nvPr/>
          </p:nvSpPr>
          <p:spPr>
            <a:xfrm>
              <a:off x="468" y="1525"/>
              <a:ext cx="2185" cy="329"/>
            </a:xfrm>
            <a:prstGeom prst="rect">
              <a:avLst/>
            </a:prstGeom>
            <a:solidFill>
              <a:srgbClr val="A6F4F8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生殖</a:t>
              </a:r>
            </a:p>
          </p:txBody>
        </p:sp>
      </p:grpSp>
      <p:pic>
        <p:nvPicPr>
          <p:cNvPr id="19471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935" y="2062480"/>
            <a:ext cx="3812540" cy="4535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2" name="Text Box 37"/>
          <p:cNvSpPr txBox="1"/>
          <p:nvPr/>
        </p:nvSpPr>
        <p:spPr>
          <a:xfrm>
            <a:off x="9329738" y="2058988"/>
            <a:ext cx="43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口</a:t>
            </a:r>
          </a:p>
        </p:txBody>
      </p:sp>
      <p:sp>
        <p:nvSpPr>
          <p:cNvPr id="19473" name="Text Box 38"/>
          <p:cNvSpPr txBox="1"/>
          <p:nvPr/>
        </p:nvSpPr>
        <p:spPr>
          <a:xfrm>
            <a:off x="9336088" y="2633663"/>
            <a:ext cx="43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肠</a:t>
            </a:r>
          </a:p>
        </p:txBody>
      </p:sp>
      <p:sp>
        <p:nvSpPr>
          <p:cNvPr id="19474" name="Text Box 39"/>
          <p:cNvSpPr txBox="1"/>
          <p:nvPr/>
        </p:nvSpPr>
        <p:spPr>
          <a:xfrm>
            <a:off x="9317038" y="30749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5" name="Text Box 40"/>
          <p:cNvSpPr txBox="1"/>
          <p:nvPr/>
        </p:nvSpPr>
        <p:spPr>
          <a:xfrm>
            <a:off x="9336088" y="3068638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体壁</a:t>
            </a:r>
          </a:p>
        </p:txBody>
      </p:sp>
      <p:sp>
        <p:nvSpPr>
          <p:cNvPr id="19476" name="Text Box 41"/>
          <p:cNvSpPr txBox="1"/>
          <p:nvPr/>
        </p:nvSpPr>
        <p:spPr>
          <a:xfrm>
            <a:off x="9288463" y="4256088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生殖器官</a:t>
            </a:r>
          </a:p>
        </p:txBody>
      </p:sp>
      <p:sp>
        <p:nvSpPr>
          <p:cNvPr id="19477" name="Text Box 42"/>
          <p:cNvSpPr txBox="1"/>
          <p:nvPr/>
        </p:nvSpPr>
        <p:spPr>
          <a:xfrm>
            <a:off x="9388475" y="6234113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肛门</a:t>
            </a:r>
          </a:p>
        </p:txBody>
      </p:sp>
      <p:sp>
        <p:nvSpPr>
          <p:cNvPr id="19478" name="Line 24"/>
          <p:cNvSpPr/>
          <p:nvPr/>
        </p:nvSpPr>
        <p:spPr>
          <a:xfrm>
            <a:off x="7319963" y="2492375"/>
            <a:ext cx="20891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9" name="Text Box 25"/>
          <p:cNvSpPr txBox="1"/>
          <p:nvPr/>
        </p:nvSpPr>
        <p:spPr>
          <a:xfrm>
            <a:off x="9361488" y="2311400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charset="-122"/>
              </a:rPr>
              <a:t>食道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92" grpId="0"/>
      <p:bldP spid="30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2"/>
          <p:cNvSpPr txBox="1"/>
          <p:nvPr/>
        </p:nvSpPr>
        <p:spPr>
          <a:xfrm>
            <a:off x="2927648" y="1340768"/>
            <a:ext cx="5669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蛔虫适合寄生生活的特点：</a:t>
            </a:r>
          </a:p>
        </p:txBody>
      </p:sp>
      <p:sp>
        <p:nvSpPr>
          <p:cNvPr id="44034" name="AutoShape 2"/>
          <p:cNvSpPr/>
          <p:nvPr/>
        </p:nvSpPr>
        <p:spPr>
          <a:xfrm>
            <a:off x="2466975" y="2203450"/>
            <a:ext cx="6797675" cy="865188"/>
          </a:xfrm>
          <a:prstGeom prst="roundRect">
            <a:avLst>
              <a:gd name="adj" fmla="val 16667"/>
            </a:avLst>
          </a:prstGeom>
          <a:solidFill>
            <a:srgbClr val="A6F4F8"/>
          </a:solidFill>
          <a:ln w="9525" cap="flat" cmpd="sng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44" name="Text Box 24"/>
          <p:cNvSpPr txBox="1"/>
          <p:nvPr/>
        </p:nvSpPr>
        <p:spPr>
          <a:xfrm>
            <a:off x="2639616" y="2348880"/>
            <a:ext cx="515237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体表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有角质层，起保护作用。</a:t>
            </a:r>
          </a:p>
        </p:txBody>
      </p:sp>
      <p:sp>
        <p:nvSpPr>
          <p:cNvPr id="2" name="AutoShape 2"/>
          <p:cNvSpPr/>
          <p:nvPr/>
        </p:nvSpPr>
        <p:spPr>
          <a:xfrm>
            <a:off x="2495550" y="4581525"/>
            <a:ext cx="6797675" cy="719138"/>
          </a:xfrm>
          <a:prstGeom prst="roundRect">
            <a:avLst>
              <a:gd name="adj" fmla="val 16667"/>
            </a:avLst>
          </a:prstGeom>
          <a:solidFill>
            <a:srgbClr val="A6F4F8"/>
          </a:solidFill>
          <a:ln w="9525" cap="flat" cmpd="sng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2495550" y="3429000"/>
            <a:ext cx="6797675" cy="792163"/>
          </a:xfrm>
          <a:prstGeom prst="roundRect">
            <a:avLst>
              <a:gd name="adj" fmla="val 16667"/>
            </a:avLst>
          </a:prstGeom>
          <a:solidFill>
            <a:srgbClr val="A6F4F8"/>
          </a:solidFill>
          <a:ln w="9525" cap="flat" cmpd="sng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2640013" y="3573463"/>
            <a:ext cx="694773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消化管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结构简单（以人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半消化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食物为食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48" name="Text Box 28"/>
          <p:cNvSpPr txBox="1"/>
          <p:nvPr/>
        </p:nvSpPr>
        <p:spPr>
          <a:xfrm>
            <a:off x="2783632" y="4725144"/>
            <a:ext cx="371608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有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发达的生殖器官。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nimBg="1"/>
      <p:bldP spid="5144" grpId="0"/>
      <p:bldP spid="2" grpId="0" bldLvl="0" animBg="1"/>
      <p:bldP spid="3" grpId="0" bldLvl="0" animBg="1"/>
      <p:bldP spid="5147" grpId="0"/>
      <p:bldP spid="5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idx="1"/>
          </p:nvPr>
        </p:nvSpPr>
        <p:spPr>
          <a:xfrm>
            <a:off x="1127448" y="2060848"/>
            <a:ext cx="8867140" cy="4104456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寄生部位：</a:t>
            </a:r>
            <a:r>
              <a:rPr lang="zh-CN" altLang="en-US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大肠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传播途径：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经口感染、逆行感染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成虫常在夜间爬到肛门处产卵，引起肛门骚痒，卵在肛门处孵化后，幼虫可经肛门侵入大肠，行</a:t>
            </a:r>
            <a:r>
              <a:rPr lang="zh-CN" altLang="en-US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逆行感染</a:t>
            </a:r>
          </a:p>
        </p:txBody>
      </p:sp>
      <p:pic>
        <p:nvPicPr>
          <p:cNvPr id="34819" name="Picture 3" descr="06、肠蛲虫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200" y="1196752"/>
            <a:ext cx="3358515" cy="2218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矩形 1"/>
          <p:cNvSpPr/>
          <p:nvPr/>
        </p:nvSpPr>
        <p:spPr>
          <a:xfrm>
            <a:off x="551384" y="1052736"/>
            <a:ext cx="6074099" cy="89255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4000" b="1" dirty="0" smtClean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二、其他线性动物</a:t>
            </a:r>
            <a:r>
              <a:rPr lang="en-US" altLang="zh-CN" sz="4000" b="1" dirty="0" smtClean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----</a:t>
            </a:r>
            <a:r>
              <a:rPr lang="zh-CN" altLang="en-US" sz="4000" b="1" dirty="0" smtClean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蛲 </a:t>
            </a:r>
            <a:r>
              <a:rPr lang="zh-CN" altLang="en-US" sz="4000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567608" y="1412776"/>
            <a:ext cx="2012950" cy="6858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4000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钩 虫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1775520" y="2348880"/>
            <a:ext cx="4191000" cy="832113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寄生部位：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小肠</a:t>
            </a:r>
          </a:p>
        </p:txBody>
      </p:sp>
      <p:pic>
        <p:nvPicPr>
          <p:cNvPr id="35844" name="Picture 4" descr="十二指肠钩虫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1485" y="1019175"/>
            <a:ext cx="3989705" cy="237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犬钩虫寄生小肠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1485" y="3808095"/>
            <a:ext cx="3989705" cy="2217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Text Box 6"/>
          <p:cNvSpPr txBox="1"/>
          <p:nvPr/>
        </p:nvSpPr>
        <p:spPr>
          <a:xfrm>
            <a:off x="1919536" y="3573017"/>
            <a:ext cx="4267200" cy="2172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症状：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严重贫血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消化功能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紊乱    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www.nordridesign. cn">
  <a:themeElements>
    <a:clrScheme name="www.nordridesign. 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nordridesign. c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lnDef>
  </a:objectDefaults>
  <a:extraClrSchemeLst>
    <a:extraClrScheme>
      <a:clrScheme name="www.nordridesign. 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nordridesign.cn">
  <a:themeElements>
    <a:clrScheme name="www.nordridesign.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ww.nordridesign.cn">
      <a:majorFont>
        <a:latin typeface="Times New Roman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lnDef>
  </a:objectDefaul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nordridesign. cn">
  <a:themeElements>
    <a:clrScheme name="www.nordridesign. 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nordridesign. c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lnDef>
  </a:objectDefaults>
  <a:extraClrSchemeLst>
    <a:extraClrScheme>
      <a:clrScheme name="www.nordridesign. 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 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 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656</Words>
  <Application>Microsoft Office PowerPoint</Application>
  <PresentationFormat>宽屏</PresentationFormat>
  <Paragraphs>107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標楷體</vt:lpstr>
      <vt:lpstr>Gulim</vt:lpstr>
      <vt:lpstr>PMingLiU</vt:lpstr>
      <vt:lpstr>方正粗黑宋简体</vt:lpstr>
      <vt:lpstr>黑体</vt:lpstr>
      <vt:lpstr>华文行楷</vt:lpstr>
      <vt:lpstr>华文楷体</vt:lpstr>
      <vt:lpstr>华文新魏</vt:lpstr>
      <vt:lpstr>隶书</vt:lpstr>
      <vt:lpstr>宋体</vt:lpstr>
      <vt:lpstr>微软雅黑</vt:lpstr>
      <vt:lpstr>Arial</vt:lpstr>
      <vt:lpstr>Calibri</vt:lpstr>
      <vt:lpstr>Times New Roman</vt:lpstr>
      <vt:lpstr>www.nordridesign. cn</vt:lpstr>
      <vt:lpstr>www.nordridesign.cn</vt:lpstr>
      <vt:lpstr>1_www.nordridesign. cn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钩 虫</vt:lpstr>
      <vt:lpstr>丝虫</vt:lpstr>
      <vt:lpstr>PowerPoint 演示文稿</vt:lpstr>
      <vt:lpstr>PowerPoint 演示文稿</vt:lpstr>
      <vt:lpstr>PowerPoint 演示文稿</vt:lpstr>
      <vt:lpstr>（2）蛔虫动物与人类关系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Bai Shengli</cp:lastModifiedBy>
  <cp:revision>22</cp:revision>
  <dcterms:created xsi:type="dcterms:W3CDTF">2020-07-29T12:44:00Z</dcterms:created>
  <dcterms:modified xsi:type="dcterms:W3CDTF">2020-10-17T14:37:29Z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2052-11.1.0.8799</vt:lpwstr>
  </property>
</Properties>
</file>