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57" r:id="rId5"/>
    <p:sldMasterId id="2147483770" r:id="rId6"/>
    <p:sldMasterId id="2147483782" r:id="rId7"/>
  </p:sldMasterIdLst>
  <p:notesMasterIdLst>
    <p:notesMasterId r:id="rId38"/>
  </p:notesMasterIdLst>
  <p:handoutMasterIdLst>
    <p:handoutMasterId r:id="rId39"/>
  </p:handoutMasterIdLst>
  <p:sldIdLst>
    <p:sldId id="359" r:id="rId8"/>
    <p:sldId id="368" r:id="rId9"/>
    <p:sldId id="330" r:id="rId10"/>
    <p:sldId id="306" r:id="rId11"/>
    <p:sldId id="331" r:id="rId12"/>
    <p:sldId id="345" r:id="rId13"/>
    <p:sldId id="341" r:id="rId14"/>
    <p:sldId id="346" r:id="rId15"/>
    <p:sldId id="308" r:id="rId16"/>
    <p:sldId id="347" r:id="rId17"/>
    <p:sldId id="340" r:id="rId18"/>
    <p:sldId id="335" r:id="rId19"/>
    <p:sldId id="318" r:id="rId20"/>
    <p:sldId id="336" r:id="rId21"/>
    <p:sldId id="357" r:id="rId22"/>
    <p:sldId id="337" r:id="rId23"/>
    <p:sldId id="361" r:id="rId24"/>
    <p:sldId id="350" r:id="rId25"/>
    <p:sldId id="354" r:id="rId26"/>
    <p:sldId id="289" r:id="rId27"/>
    <p:sldId id="311" r:id="rId28"/>
    <p:sldId id="314" r:id="rId29"/>
    <p:sldId id="325" r:id="rId30"/>
    <p:sldId id="316" r:id="rId31"/>
    <p:sldId id="352" r:id="rId32"/>
    <p:sldId id="369" r:id="rId33"/>
    <p:sldId id="353" r:id="rId34"/>
    <p:sldId id="362" r:id="rId35"/>
    <p:sldId id="363" r:id="rId36"/>
    <p:sldId id="364" r:id="rId37"/>
  </p:sldIdLst>
  <p:sldSz cx="9144000" cy="5715000" type="screen16x1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0000"/>
    <a:srgbClr val="99CCFF"/>
    <a:srgbClr val="FFFF66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7106-EF3E-4E39-82CB-7EC6231B6BE6}" type="datetimeFigureOut">
              <a:rPr lang="zh-CN" altLang="en-US" smtClean="0"/>
              <a:pPr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FC11-C6FD-4176-A018-E4E310DAD8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732F-8DE1-40C1-B4D0-D578BEE90643}" type="datetimeFigureOut">
              <a:rPr lang="zh-CN" altLang="en-US" smtClean="0"/>
              <a:pPr/>
              <a:t>2020/10/19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BEC4-297C-49AB-8AE8-B6B0C6C4B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20688" y="744538"/>
            <a:ext cx="5956300" cy="3724275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zh-CN" altLang="en-US" smtClean="0"/>
              <a:t>一种物质或物体的结构，实际上指的是其组成成分之间的组合形式 。比如细胞的结构是指细胞膜细胞质细胞核和细胞器之间的组合形式。要弄清一种物质或物体的结构，首先要弄清其组成成分。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9CF18A-436D-4364-BE68-1062F5DAEEC4}" type="slidenum">
              <a:rPr lang="zh-CN" altLang="en-US" sz="1200" b="0">
                <a:latin typeface="Calibri" pitchFamily="34" charset="0"/>
              </a:rPr>
              <a:pPr algn="r"/>
              <a:t>11</a:t>
            </a:fld>
            <a:endParaRPr lang="en-US" altLang="zh-CN" sz="1200" b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20688" y="744538"/>
            <a:ext cx="5956300" cy="37242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pitchFamily="34" charset="0"/>
            </a:endParaRPr>
          </a:p>
        </p:txBody>
      </p:sp>
      <p:sp>
        <p:nvSpPr>
          <p:cNvPr id="4608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fld id="{6D31738F-05AC-4EF4-AD79-57F217AD8E4F}" type="slidenum">
              <a:rPr lang="zh-CN" altLang="en-US" smtClean="0">
                <a:latin typeface="楷体_GB2312" pitchFamily="49" charset="-122"/>
                <a:ea typeface="楷体_GB2312" pitchFamily="49" charset="-122"/>
              </a:rPr>
              <a:pPr>
                <a:spcBef>
                  <a:spcPct val="50000"/>
                </a:spcBef>
                <a:buFont typeface="Arial" pitchFamily="34" charset="0"/>
                <a:buNone/>
              </a:pPr>
              <a:t>11</a:t>
            </a:fld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BC1C-E79B-4186-A653-A9E8134FF2C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C91F-3B9F-4CBF-8BC4-BD80D9E4E7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5941-4CC9-4E54-999C-3FA50D7748C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BC1C-E79B-4186-A653-A9E8134FF2C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B99A-BB4A-4FBD-A76C-4E2D1F8B5C2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8BDD-4065-4E82-965F-B4D64032D1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6E92-2B7A-4FBA-BBBB-465D067FECF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B075-E9AE-4DEC-9D96-0958CB40D4C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DEFC-FC3C-4639-9ACE-53E6093C7F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C7C0-4B5B-4665-AD52-6D987F61FCA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241D-198D-40C2-BA23-96EB697EE57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B99A-BB4A-4FBD-A76C-4E2D1F8B5C2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93C9-44AF-4598-B978-467474337C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C91F-3B9F-4CBF-8BC4-BD80D9E4E7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5941-4CC9-4E54-999C-3FA50D7748C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BC1C-E79B-4186-A653-A9E8134FF2C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B99A-BB4A-4FBD-A76C-4E2D1F8B5C2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8BDD-4065-4E82-965F-B4D64032D1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6E92-2B7A-4FBA-BBBB-465D067FECF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B075-E9AE-4DEC-9D96-0958CB40D4C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DEFC-FC3C-4639-9ACE-53E6093C7F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C7C0-4B5B-4665-AD52-6D987F61FCA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8BDD-4065-4E82-965F-B4D64032D1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241D-198D-40C2-BA23-96EB697EE57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93C9-44AF-4598-B978-467474337C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C91F-3B9F-4CBF-8BC4-BD80D9E4E7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5941-4CC9-4E54-999C-3FA50D7748C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EEC9-35F5-4DCE-A231-0252450E50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996BF-5232-406A-8B54-A69495D09CB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9A629-E473-4EC7-9D2F-63EC1CCD7CF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F4AC-11BF-451D-AED0-135718268C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B8B2-AFBD-4A04-AD7C-6F028B24B19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1C92-118C-40ED-BEC7-1D76AE97D1B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6E92-2B7A-4FBA-BBBB-465D067FECF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3ACB8-9B9D-4F5C-AE54-03DA9ABC51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74F8-5135-46D9-9FA0-1F03EB057B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AF687-38F5-4BE1-8075-06EB73CC7C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97F0-350D-426D-B4BB-FEC9CB91D1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740A6-317B-4FE5-93AF-7D659F3E253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25500"/>
            <a:ext cx="7772400" cy="1143000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57500"/>
            <a:ext cx="7010400" cy="13335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50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2210643-B956-4827-8400-3F707A4EC5C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94221-D126-4995-81FC-C9DA60742FA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EF7C-CFDE-4D9E-A01B-F0BDFF16D01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60500"/>
            <a:ext cx="39243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460500"/>
            <a:ext cx="39243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4BE6-198F-476E-BBC8-3175381D153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920B-080C-4270-B58F-0B6DE58E99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B075-E9AE-4DEC-9D96-0958CB40D4C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A992F-E792-46C9-8ECD-DC5D52D7B8E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4ED3D-0FC0-4B36-B68E-DF99DBED70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F639-6E54-4D42-8837-4DF1EBFBCE4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F5709-8DBB-4979-B5E9-8A50230D79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88786-4C06-4389-A42B-8E716EB07E0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9" y="254000"/>
            <a:ext cx="2001837" cy="4762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254000"/>
            <a:ext cx="5854700" cy="4762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045B-D896-4616-891B-D9D191229C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9" y="254000"/>
            <a:ext cx="8008937" cy="4762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5204354"/>
            <a:ext cx="1981200" cy="3968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1981200" cy="396875"/>
          </a:xfrm>
        </p:spPr>
        <p:txBody>
          <a:bodyPr/>
          <a:lstStyle>
            <a:lvl1pPr>
              <a:defRPr/>
            </a:lvl1pPr>
          </a:lstStyle>
          <a:p>
            <a:fld id="{AAF1C2AB-03FB-47DF-BD81-9E783399032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25500"/>
            <a:ext cx="7772400" cy="1143000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57500"/>
            <a:ext cx="7010400" cy="13335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50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FD42B64-58B8-4A2F-9E15-F0ED3B3EA7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6377-87F7-41EA-8208-A8F02A01D5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7431-784E-4D4A-AA58-F4372A678AA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DEFC-FC3C-4639-9ACE-53E6093C7F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60500"/>
            <a:ext cx="39243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460500"/>
            <a:ext cx="39243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3C1E-003D-4F67-B270-80F094D7E5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D244-445E-4852-ACC6-A67595F10DB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FC491-69B3-4482-B4A2-14B6F7ED46E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1974-713E-483D-A51D-356D0D94064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30EA-EC77-4F5F-8D09-5330741E9A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3FE8-6703-4093-991A-CE9EB042D80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C9DE7-4963-4BE4-8F8D-724B5FC088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9" y="254000"/>
            <a:ext cx="2001837" cy="4762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254000"/>
            <a:ext cx="5854700" cy="4762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8AE0-9118-4C5B-BC7F-2A84DA2178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EBC7-25F5-42C4-AFAF-85763F146ABF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ED9E-DBED-4091-B144-64092A0B5076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C7C0-4B5B-4665-AD52-6D987F61FCA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8047-D0B6-45B3-9D69-6B59C771E904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2DCA-DEA3-4DF0-81CB-F18F28494174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22A3-437E-492E-BB12-D2305CDFE393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213C-C1B1-43FF-8121-C728D47AAD46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7C9-6131-4106-936B-60D1BA63861E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A5CC-B503-47FC-B057-E1EEF3DEF090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9A52-DF04-451D-BA22-E0E52A251145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29CC-B9D2-49BC-9373-C0B1BC023E41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85DF-C2B6-4AA1-9285-59B282B6B7E7}" type="slidenum">
              <a:rPr lang="en-US" altLang="zh-CN" smtClean="0">
                <a:solidFill>
                  <a:srgbClr val="0033CC"/>
                </a:solidFill>
              </a:rPr>
              <a:pPr/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241D-198D-40C2-BA23-96EB697EE57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93C9-44AF-4598-B978-467474337C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tif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1BAD9-9927-4037-8F5F-0FB45738F41B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1BAD9-9927-4037-8F5F-0FB45738F41B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1BAD9-9927-4037-8F5F-0FB45738F41B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39F79D-E087-4E20-BAE4-20C566218BDA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54001"/>
            <a:ext cx="8001000" cy="101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60500"/>
            <a:ext cx="8001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5204354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1D2E87-52E5-4808-B876-1117B4B7BF33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黑体" panose="02010609060101010101" pitchFamily="49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3600" b="1">
          <a:solidFill>
            <a:schemeClr val="tx1"/>
          </a:solidFill>
          <a:latin typeface="+mn-lt"/>
          <a:ea typeface="+mn-ea"/>
        </a:defRPr>
      </a:lvl2pPr>
      <a:lvl3pPr marL="1304925" indent="-395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600" b="1">
          <a:solidFill>
            <a:schemeClr val="tx1"/>
          </a:solidFill>
          <a:latin typeface="+mn-lt"/>
          <a:ea typeface="+mn-ea"/>
        </a:defRPr>
      </a:lvl3pPr>
      <a:lvl4pPr marL="1694180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3600" b="1">
          <a:solidFill>
            <a:schemeClr val="tx1"/>
          </a:solidFill>
          <a:latin typeface="+mn-lt"/>
          <a:ea typeface="+mn-ea"/>
        </a:defRPr>
      </a:lvl4pPr>
      <a:lvl5pPr marL="20942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54001"/>
            <a:ext cx="8001000" cy="101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60500"/>
            <a:ext cx="8001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5204354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7EBA0-24AC-44FE-A0ED-2F156D348FC8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  <a:ea typeface="宋体" panose="02010600030101010101" pitchFamily="2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3600" b="1">
          <a:solidFill>
            <a:schemeClr val="tx1"/>
          </a:solidFill>
          <a:latin typeface="+mn-lt"/>
          <a:ea typeface="+mn-ea"/>
        </a:defRPr>
      </a:lvl2pPr>
      <a:lvl3pPr marL="1304925" indent="-395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600" b="1">
          <a:solidFill>
            <a:schemeClr val="tx1"/>
          </a:solidFill>
          <a:latin typeface="+mn-lt"/>
          <a:ea typeface="+mn-ea"/>
        </a:defRPr>
      </a:lvl3pPr>
      <a:lvl4pPr marL="1694180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3600" b="1">
          <a:solidFill>
            <a:schemeClr val="tx1"/>
          </a:solidFill>
          <a:latin typeface="+mn-lt"/>
          <a:ea typeface="+mn-ea"/>
        </a:defRPr>
      </a:lvl4pPr>
      <a:lvl5pPr marL="20942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1BAD9-9927-4037-8F5F-0FB45738F41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E://&#36164;&#26009;/&#25945;&#23398;&#36164;&#26009;%20(2)/&#27604;&#36187;&#35838;&#20214;/&#27604;&#36187;&#35838;&#20214;/10/&#32454;&#32990;&#33180;&#30340;&#27969;&#21160;&#38262;&#23884;&#27169;&#22411;/&#33609;&#23653;&#34411;.flv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&#32454;&#32990;&#29983;&#29289;&#23398;&#19968;\&#29983;&#21629;&#31185;&#23398;1\membrane\chapter3\images\phos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&#27743;&#21335;&#22823;&#23398;&#35762;&#24231;/2012&#24464;&#24030;&#24072;&#22823;&#22269;&#22521;&#35762;&#24231;&#31295;/2012&#24464;&#24030;&#24072;&#22823;&#22269;&#22521;&#35762;&#24231;&#31295;/2011&#27743;&#33487;&#30465;&#20248;&#36136;&#35838;&#35780;&#27604;/19&#26085;&#31532;&#19968;&#35838;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12641"/>
          <p:cNvSpPr>
            <a:spLocks noGrp="1" noRot="1" noChangeArrowheads="1"/>
          </p:cNvSpPr>
          <p:nvPr>
            <p:ph type="title"/>
          </p:nvPr>
        </p:nvSpPr>
        <p:spPr>
          <a:xfrm>
            <a:off x="250826" y="457729"/>
            <a:ext cx="6481763" cy="1012032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600" b="1" dirty="0" smtClean="0">
                <a:solidFill>
                  <a:srgbClr val="0033CC"/>
                </a:solidFill>
                <a:latin typeface="Tahoma" pitchFamily="34" charset="0"/>
                <a:ea typeface="楷体_GB2312" pitchFamily="49" charset="-122"/>
              </a:rPr>
              <a:t>什么叫生物膜？</a:t>
            </a:r>
            <a:endParaRPr lang="zh-CN" altLang="en-US" sz="3600" dirty="0" smtClean="0">
              <a:solidFill>
                <a:srgbClr val="0033CC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112643" name="文本框 112642"/>
          <p:cNvSpPr txBox="1">
            <a:spLocks noChangeArrowheads="1"/>
          </p:cNvSpPr>
          <p:nvPr/>
        </p:nvSpPr>
        <p:spPr bwMode="auto">
          <a:xfrm>
            <a:off x="250825" y="1357313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细胞中的膜（含细胞膜、细胞器膜、核膜）</a:t>
            </a:r>
          </a:p>
        </p:txBody>
      </p:sp>
      <p:sp>
        <p:nvSpPr>
          <p:cNvPr id="15363" name="文本框 112643"/>
          <p:cNvSpPr txBox="1">
            <a:spLocks noChangeArrowheads="1"/>
          </p:cNvSpPr>
          <p:nvPr/>
        </p:nvSpPr>
        <p:spPr bwMode="auto">
          <a:xfrm>
            <a:off x="1" y="1837387"/>
            <a:ext cx="691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ahoma" pitchFamily="34" charset="0"/>
              </a:rPr>
              <a:t>  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600" b="1" dirty="0">
                <a:solidFill>
                  <a:srgbClr val="0033CC"/>
                </a:solidFill>
                <a:latin typeface="Tahoma" pitchFamily="34" charset="0"/>
                <a:ea typeface="楷体_GB2312" pitchFamily="49" charset="-122"/>
              </a:rPr>
              <a:t>细胞膜的主要成分是什么？</a:t>
            </a:r>
          </a:p>
        </p:txBody>
      </p:sp>
      <p:sp>
        <p:nvSpPr>
          <p:cNvPr id="112645" name="文本框 112644"/>
          <p:cNvSpPr txBox="1">
            <a:spLocks noChangeArrowheads="1"/>
          </p:cNvSpPr>
          <p:nvPr/>
        </p:nvSpPr>
        <p:spPr bwMode="auto">
          <a:xfrm>
            <a:off x="251521" y="2377447"/>
            <a:ext cx="82814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脂质       约50%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蛋白质     约40%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糖类    2% </a:t>
            </a:r>
            <a:r>
              <a:rPr lang="zh-CN" altLang="en-US" sz="3600" b="1" dirty="0">
                <a:solidFill>
                  <a:srgbClr val="FF3300"/>
                </a:solidFill>
                <a:ea typeface="楷体_GB2312" pitchFamily="49" charset="-122"/>
              </a:rPr>
              <a:t>——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10%</a:t>
            </a:r>
          </a:p>
        </p:txBody>
      </p:sp>
      <p:sp>
        <p:nvSpPr>
          <p:cNvPr id="112646" name="右大括号 112645"/>
          <p:cNvSpPr>
            <a:spLocks/>
          </p:cNvSpPr>
          <p:nvPr/>
        </p:nvSpPr>
        <p:spPr bwMode="auto">
          <a:xfrm>
            <a:off x="4787900" y="3337719"/>
            <a:ext cx="215900" cy="660135"/>
          </a:xfrm>
          <a:prstGeom prst="rightBrace">
            <a:avLst>
              <a:gd name="adj1" fmla="val 3055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>
              <a:latin typeface="Tahoma" pitchFamily="34" charset="0"/>
            </a:endParaRPr>
          </a:p>
        </p:txBody>
      </p:sp>
      <p:sp>
        <p:nvSpPr>
          <p:cNvPr id="112647" name="文本框 112646"/>
          <p:cNvSpPr txBox="1">
            <a:spLocks noChangeArrowheads="1"/>
          </p:cNvSpPr>
          <p:nvPr/>
        </p:nvSpPr>
        <p:spPr bwMode="auto">
          <a:xfrm>
            <a:off x="5003800" y="3458104"/>
            <a:ext cx="2233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ahoma" pitchFamily="34" charset="0"/>
                <a:ea typeface="楷体_GB2312" pitchFamily="49" charset="-122"/>
              </a:rPr>
              <a:t>主要成分</a:t>
            </a:r>
          </a:p>
        </p:txBody>
      </p:sp>
      <p:sp>
        <p:nvSpPr>
          <p:cNvPr id="15367" name="矩形 112647"/>
          <p:cNvSpPr>
            <a:spLocks noChangeArrowheads="1"/>
          </p:cNvSpPr>
          <p:nvPr/>
        </p:nvSpPr>
        <p:spPr bwMode="auto">
          <a:xfrm>
            <a:off x="179388" y="0"/>
            <a:ext cx="2501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i="1" dirty="0">
                <a:solidFill>
                  <a:srgbClr val="009900"/>
                </a:solidFill>
              </a:rPr>
              <a:t>温故知新：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998" y="4537687"/>
            <a:ext cx="892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生物膜的组成成分和结构很相似</a:t>
            </a:r>
            <a:r>
              <a:rPr lang="en-US" altLang="zh-CN" sz="4000" b="1" dirty="0" smtClean="0"/>
              <a:t>………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5" grpId="0"/>
      <p:bldP spid="112646" grpId="0" bldLvl="0" animBg="1"/>
      <p:bldP spid="11264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6TL1GA26NIHFW1I7"/>
          <p:cNvPicPr>
            <a:picLocks noChangeAspect="1" noChangeArrowheads="1"/>
          </p:cNvPicPr>
          <p:nvPr/>
        </p:nvPicPr>
        <p:blipFill>
          <a:blip r:embed="rId2" cstate="print"/>
          <a:srcRect b="-96"/>
          <a:stretch>
            <a:fillRect/>
          </a:stretch>
        </p:blipFill>
        <p:spPr bwMode="auto">
          <a:xfrm>
            <a:off x="1763688" y="1177314"/>
            <a:ext cx="6480720" cy="2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79512" y="3517574"/>
            <a:ext cx="8605838" cy="182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</a:pPr>
            <a:r>
              <a:rPr kumimoji="1" lang="en-US" altLang="zh-CN" sz="3600" b="1" dirty="0">
                <a:latin typeface="Times New Roman" pitchFamily="18" charset="0"/>
              </a:rPr>
              <a:t> </a:t>
            </a:r>
            <a:r>
              <a:rPr kumimoji="1" lang="zh-CN" altLang="en-US" sz="3600" b="1" dirty="0">
                <a:latin typeface="Times New Roman" pitchFamily="18" charset="0"/>
              </a:rPr>
              <a:t>模型构建</a:t>
            </a:r>
            <a:r>
              <a:rPr kumimoji="1" lang="en-US" altLang="zh-CN" sz="3600" b="1" dirty="0">
                <a:latin typeface="Times New Roman" pitchFamily="18" charset="0"/>
              </a:rPr>
              <a:t>3</a:t>
            </a:r>
            <a:r>
              <a:rPr kumimoji="1" lang="zh-CN" altLang="en-US" sz="3600" b="1" dirty="0">
                <a:latin typeface="Times New Roman" pitchFamily="18" charset="0"/>
              </a:rPr>
              <a:t>：</a:t>
            </a:r>
          </a:p>
          <a:p>
            <a:pPr marL="400050" indent="-400050">
              <a:spcBef>
                <a:spcPct val="20000"/>
              </a:spcBef>
            </a:pPr>
            <a:r>
              <a:rPr kumimoji="1" lang="zh-CN" altLang="en-US" sz="3600" b="1" dirty="0">
                <a:solidFill>
                  <a:srgbClr val="0000FF"/>
                </a:solidFill>
                <a:latin typeface="方正姚体" pitchFamily="2" charset="-122"/>
                <a:ea typeface="黑体" pitchFamily="49" charset="-122"/>
              </a:rPr>
              <a:t>     细胞膜内外是水环境，那么，细胞膜中磷脂分子又是如何排布的呢？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 </a:t>
            </a:r>
            <a:endParaRPr lang="zh-CN" altLang="en-US" sz="3600" dirty="0">
              <a:latin typeface="Comic Sans MS" pitchFamily="66" charset="0"/>
              <a:ea typeface="黑体" pitchFamily="49" charset="-122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-22820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FF"/>
                </a:solidFill>
                <a:latin typeface="黑体" panose="02010609060101010101" pitchFamily="49" charset="-122"/>
              </a:rPr>
              <a:t>一、对生物膜结构的探究历程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76" y="604635"/>
            <a:ext cx="8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（二）</a:t>
            </a:r>
            <a:r>
              <a:rPr lang="en-US" altLang="zh-CN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探究磷脂分子和蛋白质分子的分布情况</a:t>
            </a:r>
            <a:endParaRPr lang="zh-CN" altLang="en-US" sz="2800" b="1" dirty="0">
              <a:solidFill>
                <a:srgbClr val="0000FF"/>
              </a:solidFill>
              <a:latin typeface="Verdana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7731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背景材料：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899593" y="3397560"/>
            <a:ext cx="2321173" cy="1457261"/>
            <a:chOff x="3560" y="2144"/>
            <a:chExt cx="1190" cy="1193"/>
          </a:xfrm>
          <a:solidFill>
            <a:srgbClr val="FF7C80"/>
          </a:solidFill>
        </p:grpSpPr>
        <p:grpSp>
          <p:nvGrpSpPr>
            <p:cNvPr id="3" name="Group 4"/>
            <p:cNvGrpSpPr/>
            <p:nvPr/>
          </p:nvGrpSpPr>
          <p:grpSpPr bwMode="auto">
            <a:xfrm>
              <a:off x="3560" y="2407"/>
              <a:ext cx="1190" cy="650"/>
              <a:chOff x="3560" y="2407"/>
              <a:chExt cx="1190" cy="650"/>
            </a:xfrm>
            <a:grpFill/>
          </p:grpSpPr>
          <p:grpSp>
            <p:nvGrpSpPr>
              <p:cNvPr id="4" name="Group 5"/>
              <p:cNvGrpSpPr/>
              <p:nvPr/>
            </p:nvGrpSpPr>
            <p:grpSpPr bwMode="auto">
              <a:xfrm rot="10800000">
                <a:off x="3560" y="2407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5" name="Group 6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4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4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4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6" name="Group 10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4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4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4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7" name="Group 14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4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41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4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8" name="Group 18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38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3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9" name="Group 22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3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35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3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0" name="Group 26"/>
              <p:cNvGrpSpPr/>
              <p:nvPr/>
            </p:nvGrpSpPr>
            <p:grpSpPr bwMode="auto">
              <a:xfrm rot="10800000">
                <a:off x="3582" y="2736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11" name="Group 27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2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2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2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2" name="Group 31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2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2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2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" name="Group 35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2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2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4" name="Group 39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1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18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1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5" name="Group 43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1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15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1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13505" name="Text Box 47"/>
            <p:cNvSpPr txBox="1">
              <a:spLocks noChangeArrowheads="1"/>
            </p:cNvSpPr>
            <p:nvPr/>
          </p:nvSpPr>
          <p:spPr bwMode="auto">
            <a:xfrm>
              <a:off x="3969" y="2144"/>
              <a:ext cx="213" cy="3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</a:t>
              </a:r>
            </a:p>
          </p:txBody>
        </p:sp>
        <p:sp>
          <p:nvSpPr>
            <p:cNvPr id="13506" name="Text Box 48"/>
            <p:cNvSpPr txBox="1">
              <a:spLocks noChangeArrowheads="1"/>
            </p:cNvSpPr>
            <p:nvPr/>
          </p:nvSpPr>
          <p:spPr bwMode="auto">
            <a:xfrm>
              <a:off x="3969" y="3035"/>
              <a:ext cx="328" cy="3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 </a:t>
              </a:r>
              <a:r>
                <a:rPr kumimoji="1" lang="en-US" altLang="zh-CN" dirty="0">
                  <a:latin typeface="Times New Roman" pitchFamily="18" charset="0"/>
                  <a:ea typeface="+mn-ea"/>
                </a:rPr>
                <a:t>D</a:t>
              </a:r>
            </a:p>
          </p:txBody>
        </p:sp>
      </p:grpSp>
      <p:grpSp>
        <p:nvGrpSpPr>
          <p:cNvPr id="16" name="Group 49"/>
          <p:cNvGrpSpPr/>
          <p:nvPr/>
        </p:nvGrpSpPr>
        <p:grpSpPr bwMode="auto">
          <a:xfrm>
            <a:off x="5940153" y="3157534"/>
            <a:ext cx="1889125" cy="1796295"/>
            <a:chOff x="975" y="2005"/>
            <a:chExt cx="1190" cy="1269"/>
          </a:xfrm>
          <a:solidFill>
            <a:srgbClr val="FF7C80"/>
          </a:solidFill>
        </p:grpSpPr>
        <p:grpSp>
          <p:nvGrpSpPr>
            <p:cNvPr id="17" name="Group 50"/>
            <p:cNvGrpSpPr/>
            <p:nvPr/>
          </p:nvGrpSpPr>
          <p:grpSpPr bwMode="auto">
            <a:xfrm>
              <a:off x="975" y="2341"/>
              <a:ext cx="1190" cy="670"/>
              <a:chOff x="2336" y="3067"/>
              <a:chExt cx="1190" cy="670"/>
            </a:xfrm>
            <a:grpFill/>
          </p:grpSpPr>
          <p:grpSp>
            <p:nvGrpSpPr>
              <p:cNvPr id="18" name="Group 51"/>
              <p:cNvGrpSpPr/>
              <p:nvPr/>
            </p:nvGrpSpPr>
            <p:grpSpPr bwMode="auto">
              <a:xfrm>
                <a:off x="2336" y="3067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19" name="Group 52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50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502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0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0" name="Group 56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9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99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50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1" name="Group 60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9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96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9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2" name="Group 64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9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93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9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3" name="Group 68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89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90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9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90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4" name="Group 72"/>
              <p:cNvGrpSpPr/>
              <p:nvPr/>
            </p:nvGrpSpPr>
            <p:grpSpPr bwMode="auto">
              <a:xfrm rot="10800000">
                <a:off x="2358" y="3416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25" name="Group 73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8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82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8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6" name="Group 77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7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79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8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7" name="Group 81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7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76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7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8" name="Group 85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7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73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7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29" name="Group 89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6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7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7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13460" name="Text Box 93"/>
            <p:cNvSpPr txBox="1">
              <a:spLocks noChangeArrowheads="1"/>
            </p:cNvSpPr>
            <p:nvPr/>
          </p:nvSpPr>
          <p:spPr bwMode="auto">
            <a:xfrm>
              <a:off x="1359" y="2005"/>
              <a:ext cx="262" cy="26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</a:t>
              </a:r>
            </a:p>
          </p:txBody>
        </p:sp>
        <p:sp>
          <p:nvSpPr>
            <p:cNvPr id="13461" name="Text Box 94"/>
            <p:cNvSpPr txBox="1">
              <a:spLocks noChangeArrowheads="1"/>
            </p:cNvSpPr>
            <p:nvPr/>
          </p:nvSpPr>
          <p:spPr bwMode="auto">
            <a:xfrm>
              <a:off x="1359" y="3013"/>
              <a:ext cx="387" cy="26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 </a:t>
              </a:r>
              <a:r>
                <a:rPr kumimoji="1" lang="en-US" altLang="zh-CN" dirty="0">
                  <a:latin typeface="Times New Roman" pitchFamily="18" charset="0"/>
                  <a:ea typeface="+mn-ea"/>
                </a:rPr>
                <a:t>E</a:t>
              </a:r>
            </a:p>
          </p:txBody>
        </p:sp>
      </p:grpSp>
      <p:grpSp>
        <p:nvGrpSpPr>
          <p:cNvPr id="30" name="Group 95"/>
          <p:cNvGrpSpPr/>
          <p:nvPr/>
        </p:nvGrpSpPr>
        <p:grpSpPr bwMode="auto">
          <a:xfrm>
            <a:off x="3563888" y="2197427"/>
            <a:ext cx="1854200" cy="1766095"/>
            <a:chOff x="2392" y="1474"/>
            <a:chExt cx="1168" cy="1335"/>
          </a:xfrm>
          <a:solidFill>
            <a:srgbClr val="FF7C80"/>
          </a:solidFill>
        </p:grpSpPr>
        <p:grpSp>
          <p:nvGrpSpPr>
            <p:cNvPr id="31" name="Group 96"/>
            <p:cNvGrpSpPr/>
            <p:nvPr/>
          </p:nvGrpSpPr>
          <p:grpSpPr bwMode="auto">
            <a:xfrm>
              <a:off x="2392" y="1840"/>
              <a:ext cx="1168" cy="638"/>
              <a:chOff x="2336" y="2750"/>
              <a:chExt cx="1168" cy="638"/>
            </a:xfrm>
            <a:grpFill/>
          </p:grpSpPr>
          <p:grpSp>
            <p:nvGrpSpPr>
              <p:cNvPr id="13440" name="Group 97"/>
              <p:cNvGrpSpPr/>
              <p:nvPr/>
            </p:nvGrpSpPr>
            <p:grpSpPr bwMode="auto">
              <a:xfrm>
                <a:off x="2336" y="3067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13441" name="Group 98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5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57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58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42" name="Group 102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5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54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5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43" name="Group 106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50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51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52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59" name="Group 110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4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48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49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62" name="Group 114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44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rot="10800000"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45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46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3463" name="Group 118"/>
              <p:cNvGrpSpPr/>
              <p:nvPr/>
            </p:nvGrpSpPr>
            <p:grpSpPr bwMode="auto">
              <a:xfrm rot="10800000">
                <a:off x="2336" y="2750"/>
                <a:ext cx="1168" cy="321"/>
                <a:chOff x="720" y="1200"/>
                <a:chExt cx="1168" cy="321"/>
              </a:xfrm>
              <a:grpFill/>
            </p:grpSpPr>
            <p:grpSp>
              <p:nvGrpSpPr>
                <p:cNvPr id="13464" name="Group 119"/>
                <p:cNvGrpSpPr/>
                <p:nvPr/>
              </p:nvGrpSpPr>
              <p:grpSpPr bwMode="auto">
                <a:xfrm rot="10800000">
                  <a:off x="72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3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37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3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65" name="Group 123"/>
                <p:cNvGrpSpPr/>
                <p:nvPr/>
              </p:nvGrpSpPr>
              <p:grpSpPr bwMode="auto">
                <a:xfrm rot="10800000">
                  <a:off x="96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33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34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3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66" name="Group 127"/>
                <p:cNvGrpSpPr/>
                <p:nvPr/>
              </p:nvGrpSpPr>
              <p:grpSpPr bwMode="auto">
                <a:xfrm rot="10800000">
                  <a:off x="120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3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31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3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67" name="Group 131"/>
                <p:cNvGrpSpPr/>
                <p:nvPr/>
              </p:nvGrpSpPr>
              <p:grpSpPr bwMode="auto">
                <a:xfrm rot="10800000">
                  <a:off x="144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2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28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2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  <p:grpSp>
              <p:nvGrpSpPr>
                <p:cNvPr id="13468" name="Group 135"/>
                <p:cNvGrpSpPr/>
                <p:nvPr/>
              </p:nvGrpSpPr>
              <p:grpSpPr bwMode="auto">
                <a:xfrm rot="10800000">
                  <a:off x="1680" y="1200"/>
                  <a:ext cx="208" cy="321"/>
                  <a:chOff x="598" y="613"/>
                  <a:chExt cx="208" cy="321"/>
                </a:xfrm>
                <a:grpFill/>
              </p:grpSpPr>
              <p:sp>
                <p:nvSpPr>
                  <p:cNvPr id="13424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613"/>
                    <a:ext cx="192" cy="19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2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>
                      <a:buFontTx/>
                      <a:buNone/>
                      <a:defRPr/>
                    </a:pPr>
                    <a:endParaRPr kumimoji="1" lang="zh-CN" altLang="en-US" b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  <p:sp>
                <p:nvSpPr>
                  <p:cNvPr id="13425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782"/>
                    <a:ext cx="46" cy="152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  <p:sp>
                <p:nvSpPr>
                  <p:cNvPr id="1342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787"/>
                    <a:ext cx="50" cy="144"/>
                  </a:xfrm>
                  <a:prstGeom prst="line">
                    <a:avLst/>
                  </a:prstGeom>
                  <a:grpFill/>
                  <a:ln w="28575">
                    <a:solidFill>
                      <a:srgbClr val="006600"/>
                    </a:solidFill>
                    <a:miter lim="800000"/>
                  </a:ln>
                </p:spPr>
                <p:txBody>
                  <a:bodyPr wrap="none"/>
                  <a:lstStyle/>
                  <a:p>
                    <a:pPr>
                      <a:buFontTx/>
                      <a:buNone/>
                      <a:defRPr/>
                    </a:pPr>
                    <a:endParaRPr lang="zh-CN" altLang="en-US" sz="1800" b="0">
                      <a:latin typeface="Arial" charset="0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13415" name="Text Box 139"/>
            <p:cNvSpPr txBox="1">
              <a:spLocks noChangeArrowheads="1"/>
            </p:cNvSpPr>
            <p:nvPr/>
          </p:nvSpPr>
          <p:spPr bwMode="auto">
            <a:xfrm>
              <a:off x="2680" y="2530"/>
              <a:ext cx="431" cy="27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  </a:t>
              </a:r>
              <a:r>
                <a:rPr kumimoji="1" lang="en-US" altLang="zh-CN" dirty="0">
                  <a:latin typeface="Times New Roman" pitchFamily="18" charset="0"/>
                  <a:ea typeface="+mn-ea"/>
                </a:rPr>
                <a:t>C</a:t>
              </a:r>
            </a:p>
          </p:txBody>
        </p:sp>
        <p:sp>
          <p:nvSpPr>
            <p:cNvPr id="13416" name="Text Box 140"/>
            <p:cNvSpPr txBox="1">
              <a:spLocks noChangeArrowheads="1"/>
            </p:cNvSpPr>
            <p:nvPr/>
          </p:nvSpPr>
          <p:spPr bwMode="auto">
            <a:xfrm>
              <a:off x="2776" y="1474"/>
              <a:ext cx="262" cy="27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</a:t>
              </a:r>
            </a:p>
          </p:txBody>
        </p:sp>
      </p:grpSp>
      <p:grpSp>
        <p:nvGrpSpPr>
          <p:cNvPr id="21504" name="Group 147"/>
          <p:cNvGrpSpPr/>
          <p:nvPr/>
        </p:nvGrpSpPr>
        <p:grpSpPr bwMode="auto">
          <a:xfrm>
            <a:off x="1259632" y="1417340"/>
            <a:ext cx="2241550" cy="1575594"/>
            <a:chOff x="3784" y="2200"/>
            <a:chExt cx="1412" cy="1191"/>
          </a:xfrm>
          <a:solidFill>
            <a:srgbClr val="FF7C80"/>
          </a:solidFill>
        </p:grpSpPr>
        <p:grpSp>
          <p:nvGrpSpPr>
            <p:cNvPr id="21505" name="Group 148"/>
            <p:cNvGrpSpPr/>
            <p:nvPr/>
          </p:nvGrpSpPr>
          <p:grpSpPr bwMode="auto">
            <a:xfrm>
              <a:off x="3784" y="2568"/>
              <a:ext cx="1409" cy="227"/>
              <a:chOff x="3784" y="2568"/>
              <a:chExt cx="1409" cy="227"/>
            </a:xfrm>
            <a:grpFill/>
          </p:grpSpPr>
          <p:grpSp>
            <p:nvGrpSpPr>
              <p:cNvPr id="21506" name="Group 149"/>
              <p:cNvGrpSpPr/>
              <p:nvPr/>
            </p:nvGrpSpPr>
            <p:grpSpPr bwMode="auto">
              <a:xfrm rot="5400000">
                <a:off x="4929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406" name="Oval 150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407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408" name="Line 152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07" name="Group 153"/>
              <p:cNvGrpSpPr/>
              <p:nvPr/>
            </p:nvGrpSpPr>
            <p:grpSpPr bwMode="auto">
              <a:xfrm rot="5400000">
                <a:off x="4657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403" name="Oval 154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404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405" name="Line 156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08" name="Group 157"/>
              <p:cNvGrpSpPr/>
              <p:nvPr/>
            </p:nvGrpSpPr>
            <p:grpSpPr bwMode="auto">
              <a:xfrm rot="5400000">
                <a:off x="4385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400" name="Oval 158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401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chemeClr val="bg2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402" name="Line 160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09" name="Group 161"/>
              <p:cNvGrpSpPr/>
              <p:nvPr/>
            </p:nvGrpSpPr>
            <p:grpSpPr bwMode="auto">
              <a:xfrm rot="5636893">
                <a:off x="4113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97" name="Oval 162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98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99" name="Line 164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10" name="Group 165"/>
              <p:cNvGrpSpPr/>
              <p:nvPr/>
            </p:nvGrpSpPr>
            <p:grpSpPr bwMode="auto">
              <a:xfrm rot="5400000">
                <a:off x="3841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94" name="Oval 166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95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96" name="Line 168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3366" name="Text Box 169"/>
            <p:cNvSpPr txBox="1">
              <a:spLocks noChangeArrowheads="1"/>
            </p:cNvSpPr>
            <p:nvPr/>
          </p:nvSpPr>
          <p:spPr bwMode="auto">
            <a:xfrm>
              <a:off x="4312" y="2200"/>
              <a:ext cx="262" cy="27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>
                  <a:latin typeface="Times New Roman" pitchFamily="18" charset="0"/>
                  <a:ea typeface="+mn-ea"/>
                </a:rPr>
                <a:t>水</a:t>
              </a:r>
            </a:p>
          </p:txBody>
        </p:sp>
        <p:sp>
          <p:nvSpPr>
            <p:cNvPr id="13367" name="Text Box 170"/>
            <p:cNvSpPr txBox="1">
              <a:spLocks noChangeArrowheads="1"/>
            </p:cNvSpPr>
            <p:nvPr/>
          </p:nvSpPr>
          <p:spPr bwMode="auto">
            <a:xfrm>
              <a:off x="4216" y="3112"/>
              <a:ext cx="431" cy="27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</a:t>
              </a:r>
              <a:r>
                <a:rPr kumimoji="1" lang="en-US" altLang="zh-CN" dirty="0">
                  <a:latin typeface="Times New Roman" pitchFamily="18" charset="0"/>
                  <a:ea typeface="+mn-ea"/>
                </a:rPr>
                <a:t>  A</a:t>
              </a:r>
            </a:p>
          </p:txBody>
        </p:sp>
        <p:grpSp>
          <p:nvGrpSpPr>
            <p:cNvPr id="21513" name="Group 171"/>
            <p:cNvGrpSpPr/>
            <p:nvPr/>
          </p:nvGrpSpPr>
          <p:grpSpPr bwMode="auto">
            <a:xfrm>
              <a:off x="3787" y="2795"/>
              <a:ext cx="1409" cy="227"/>
              <a:chOff x="3784" y="2568"/>
              <a:chExt cx="1409" cy="227"/>
            </a:xfrm>
            <a:grpFill/>
          </p:grpSpPr>
          <p:grpSp>
            <p:nvGrpSpPr>
              <p:cNvPr id="21514" name="Group 172"/>
              <p:cNvGrpSpPr/>
              <p:nvPr/>
            </p:nvGrpSpPr>
            <p:grpSpPr bwMode="auto">
              <a:xfrm rot="5400000">
                <a:off x="4929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86" name="Oval 173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87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88" name="Line 175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15" name="Group 176"/>
              <p:cNvGrpSpPr/>
              <p:nvPr/>
            </p:nvGrpSpPr>
            <p:grpSpPr bwMode="auto">
              <a:xfrm rot="5400000">
                <a:off x="4657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83" name="Oval 177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84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85" name="Line 179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16" name="Group 180"/>
              <p:cNvGrpSpPr/>
              <p:nvPr/>
            </p:nvGrpSpPr>
            <p:grpSpPr bwMode="auto">
              <a:xfrm rot="5400000">
                <a:off x="4385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80" name="Oval 181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81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82" name="Line 183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17" name="Group 184"/>
              <p:cNvGrpSpPr/>
              <p:nvPr/>
            </p:nvGrpSpPr>
            <p:grpSpPr bwMode="auto">
              <a:xfrm rot="5636893">
                <a:off x="4113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77" name="Oval 185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78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79" name="Line 187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18" name="Group 188"/>
              <p:cNvGrpSpPr/>
              <p:nvPr/>
            </p:nvGrpSpPr>
            <p:grpSpPr bwMode="auto">
              <a:xfrm rot="5400000">
                <a:off x="3841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74" name="Oval 189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75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76" name="Line 191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21519" name="Group 192"/>
          <p:cNvGrpSpPr/>
          <p:nvPr/>
        </p:nvGrpSpPr>
        <p:grpSpPr bwMode="auto">
          <a:xfrm>
            <a:off x="5508105" y="1237320"/>
            <a:ext cx="2447925" cy="1678274"/>
            <a:chOff x="3787" y="709"/>
            <a:chExt cx="1542" cy="1180"/>
          </a:xfrm>
          <a:solidFill>
            <a:srgbClr val="FF7C80"/>
          </a:solidFill>
        </p:grpSpPr>
        <p:grpSp>
          <p:nvGrpSpPr>
            <p:cNvPr id="21520" name="Group 193"/>
            <p:cNvGrpSpPr/>
            <p:nvPr/>
          </p:nvGrpSpPr>
          <p:grpSpPr bwMode="auto">
            <a:xfrm>
              <a:off x="3787" y="1117"/>
              <a:ext cx="1409" cy="227"/>
              <a:chOff x="3784" y="2568"/>
              <a:chExt cx="1409" cy="227"/>
            </a:xfrm>
            <a:grpFill/>
          </p:grpSpPr>
          <p:grpSp>
            <p:nvGrpSpPr>
              <p:cNvPr id="21521" name="Group 194"/>
              <p:cNvGrpSpPr/>
              <p:nvPr/>
            </p:nvGrpSpPr>
            <p:grpSpPr bwMode="auto">
              <a:xfrm rot="5400000">
                <a:off x="4929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62" name="Oval 195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63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64" name="Line 197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2" name="Group 198"/>
              <p:cNvGrpSpPr/>
              <p:nvPr/>
            </p:nvGrpSpPr>
            <p:grpSpPr bwMode="auto">
              <a:xfrm rot="5400000">
                <a:off x="4657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59" name="Oval 199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60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61" name="Line 201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3" name="Group 202"/>
              <p:cNvGrpSpPr/>
              <p:nvPr/>
            </p:nvGrpSpPr>
            <p:grpSpPr bwMode="auto">
              <a:xfrm rot="5400000">
                <a:off x="4385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56" name="Oval 203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57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58" name="Line 205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4" name="Group 206"/>
              <p:cNvGrpSpPr/>
              <p:nvPr/>
            </p:nvGrpSpPr>
            <p:grpSpPr bwMode="auto">
              <a:xfrm rot="5636893">
                <a:off x="4113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53" name="Oval 207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54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55" name="Line 209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5" name="Group 210"/>
              <p:cNvGrpSpPr/>
              <p:nvPr/>
            </p:nvGrpSpPr>
            <p:grpSpPr bwMode="auto">
              <a:xfrm rot="5400000">
                <a:off x="3841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50" name="Oval 211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rot="10800000"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51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52" name="Line 213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</p:grpSp>
        <p:grpSp>
          <p:nvGrpSpPr>
            <p:cNvPr id="21526" name="Group 214"/>
            <p:cNvGrpSpPr/>
            <p:nvPr/>
          </p:nvGrpSpPr>
          <p:grpSpPr bwMode="auto">
            <a:xfrm rot="-10617832">
              <a:off x="3920" y="1343"/>
              <a:ext cx="1409" cy="227"/>
              <a:chOff x="3784" y="2568"/>
              <a:chExt cx="1409" cy="227"/>
            </a:xfrm>
            <a:grpFill/>
          </p:grpSpPr>
          <p:grpSp>
            <p:nvGrpSpPr>
              <p:cNvPr id="21527" name="Group 215"/>
              <p:cNvGrpSpPr/>
              <p:nvPr/>
            </p:nvGrpSpPr>
            <p:grpSpPr bwMode="auto">
              <a:xfrm rot="5400000">
                <a:off x="4929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42" name="Oval 216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43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44" name="Line 218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8" name="Group 219"/>
              <p:cNvGrpSpPr/>
              <p:nvPr/>
            </p:nvGrpSpPr>
            <p:grpSpPr bwMode="auto">
              <a:xfrm rot="5400000">
                <a:off x="4657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39" name="Oval 220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40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41" name="Line 222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29" name="Group 223"/>
              <p:cNvGrpSpPr/>
              <p:nvPr/>
            </p:nvGrpSpPr>
            <p:grpSpPr bwMode="auto">
              <a:xfrm rot="5400000">
                <a:off x="4385" y="2511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36" name="Oval 224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37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38" name="Line 226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30" name="Group 227"/>
              <p:cNvGrpSpPr/>
              <p:nvPr/>
            </p:nvGrpSpPr>
            <p:grpSpPr bwMode="auto">
              <a:xfrm rot="5636893">
                <a:off x="4113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33" name="Oval 228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34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35" name="Line 230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21531" name="Group 231"/>
              <p:cNvGrpSpPr/>
              <p:nvPr/>
            </p:nvGrpSpPr>
            <p:grpSpPr bwMode="auto">
              <a:xfrm rot="5400000">
                <a:off x="3841" y="2530"/>
                <a:ext cx="208" cy="321"/>
                <a:chOff x="598" y="613"/>
                <a:chExt cx="208" cy="321"/>
              </a:xfrm>
              <a:grpFill/>
            </p:grpSpPr>
            <p:sp>
              <p:nvSpPr>
                <p:cNvPr id="13330" name="Oval 232"/>
                <p:cNvSpPr>
                  <a:spLocks noChangeArrowheads="1"/>
                </p:cNvSpPr>
                <p:nvPr/>
              </p:nvSpPr>
              <p:spPr bwMode="auto">
                <a:xfrm>
                  <a:off x="598" y="613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bg2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pPr algn="ctr">
                    <a:buFontTx/>
                    <a:buNone/>
                    <a:defRPr/>
                  </a:pPr>
                  <a:endParaRPr kumimoji="1" lang="zh-CN" altLang="en-US" b="0">
                    <a:solidFill>
                      <a:srgbClr val="FF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3331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609" y="782"/>
                  <a:ext cx="46" cy="152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3332" name="Line 234"/>
                <p:cNvSpPr>
                  <a:spLocks noChangeShapeType="1"/>
                </p:cNvSpPr>
                <p:nvPr/>
              </p:nvSpPr>
              <p:spPr bwMode="auto">
                <a:xfrm>
                  <a:off x="756" y="787"/>
                  <a:ext cx="50" cy="144"/>
                </a:xfrm>
                <a:prstGeom prst="line">
                  <a:avLst/>
                </a:prstGeom>
                <a:grpFill/>
                <a:ln w="28575">
                  <a:solidFill>
                    <a:srgbClr val="006600"/>
                  </a:solidFill>
                  <a:miter lim="800000"/>
                </a:ln>
              </p:spPr>
              <p:txBody>
                <a:bodyPr wrap="none"/>
                <a:lstStyle/>
                <a:p>
                  <a:pPr>
                    <a:buFontTx/>
                    <a:buNone/>
                    <a:defRPr/>
                  </a:pPr>
                  <a:endParaRPr lang="zh-CN" altLang="en-US" sz="1800" b="0"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3323" name="Text Box 235"/>
            <p:cNvSpPr txBox="1">
              <a:spLocks noChangeArrowheads="1"/>
            </p:cNvSpPr>
            <p:nvPr/>
          </p:nvSpPr>
          <p:spPr bwMode="auto">
            <a:xfrm>
              <a:off x="4386" y="1629"/>
              <a:ext cx="431" cy="2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  </a:t>
              </a:r>
              <a:r>
                <a:rPr kumimoji="1" lang="en-US" altLang="zh-CN" dirty="0">
                  <a:latin typeface="Times New Roman" pitchFamily="18" charset="0"/>
                  <a:ea typeface="+mn-ea"/>
                </a:rPr>
                <a:t>B</a:t>
              </a:r>
            </a:p>
          </p:txBody>
        </p:sp>
        <p:sp>
          <p:nvSpPr>
            <p:cNvPr id="13324" name="Text Box 236"/>
            <p:cNvSpPr txBox="1">
              <a:spLocks noChangeArrowheads="1"/>
            </p:cNvSpPr>
            <p:nvPr/>
          </p:nvSpPr>
          <p:spPr bwMode="auto">
            <a:xfrm>
              <a:off x="4377" y="709"/>
              <a:ext cx="262" cy="2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zh-CN" altLang="en-US" dirty="0">
                  <a:latin typeface="Times New Roman" pitchFamily="18" charset="0"/>
                  <a:ea typeface="+mn-ea"/>
                </a:rPr>
                <a:t>水</a:t>
              </a:r>
            </a:p>
          </p:txBody>
        </p:sp>
      </p:grp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23528" y="409228"/>
            <a:ext cx="8713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仿宋_GB2312" pitchFamily="49" charset="-122"/>
              </a:rPr>
              <a:t>细胞膜的两侧都有水环境存在</a:t>
            </a:r>
            <a:r>
              <a:rPr lang="zh-CN" altLang="en-US" sz="2000" b="0" dirty="0">
                <a:solidFill>
                  <a:srgbClr val="33CC33"/>
                </a:solidFill>
                <a:latin typeface="微软雅黑" pitchFamily="34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微软雅黑" pitchFamily="34" charset="-122"/>
                <a:ea typeface="仿宋_GB2312" pitchFamily="49" charset="-122"/>
              </a:rPr>
              <a:t>同学们尝试着大胆的推测和想象一下在这样的环境中，磷脂分子在细胞膜中可能是怎样排布的呢？</a:t>
            </a:r>
            <a:endParaRPr lang="zh-CN" altLang="en-US" sz="2000" b="1" dirty="0">
              <a:solidFill>
                <a:srgbClr val="00B050"/>
              </a:solidFill>
              <a:ea typeface="仿宋_GB2312" pitchFamily="49" charset="-122"/>
            </a:endParaRPr>
          </a:p>
        </p:txBody>
      </p:sp>
      <p:sp>
        <p:nvSpPr>
          <p:cNvPr id="21512" name="TextBox 235"/>
          <p:cNvSpPr txBox="1">
            <a:spLocks noChangeArrowheads="1"/>
          </p:cNvSpPr>
          <p:nvPr/>
        </p:nvSpPr>
        <p:spPr bwMode="auto">
          <a:xfrm rot="-996594">
            <a:off x="268289" y="1191066"/>
            <a:ext cx="6111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推测</a:t>
            </a:r>
          </a:p>
        </p:txBody>
      </p:sp>
      <p:sp>
        <p:nvSpPr>
          <p:cNvPr id="232" name="Text Box 4"/>
          <p:cNvSpPr txBox="1">
            <a:spLocks noChangeArrowheads="1"/>
          </p:cNvSpPr>
          <p:nvPr/>
        </p:nvSpPr>
        <p:spPr bwMode="auto">
          <a:xfrm>
            <a:off x="395536" y="4777714"/>
            <a:ext cx="6768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磷脂在细胞膜中必然排列为连续的两层（即磷脂双分子层）！</a:t>
            </a:r>
          </a:p>
        </p:txBody>
      </p:sp>
      <p:sp>
        <p:nvSpPr>
          <p:cNvPr id="233" name="Rectangle 12"/>
          <p:cNvSpPr>
            <a:spLocks noChangeArrowheads="1"/>
          </p:cNvSpPr>
          <p:nvPr/>
        </p:nvSpPr>
        <p:spPr bwMode="auto">
          <a:xfrm>
            <a:off x="6876256" y="4945732"/>
            <a:ext cx="2374900" cy="646331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提出假说</a:t>
            </a:r>
            <a:endParaRPr lang="zh-CN" alt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2436813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000066"/>
                </a:solidFill>
                <a:ea typeface="楷体" pitchFamily="49" charset="-122"/>
              </a:rPr>
              <a:t>       </a:t>
            </a:r>
            <a:r>
              <a:rPr lang="zh-CN" altLang="en-US" sz="4800" dirty="0">
                <a:solidFill>
                  <a:srgbClr val="000066"/>
                </a:solidFill>
                <a:ea typeface="楷体" pitchFamily="49" charset="-122"/>
              </a:rPr>
              <a:t>蛋白质位于细胞膜的什么位置呢？</a:t>
            </a: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1331913" y="216959"/>
            <a:ext cx="4114800" cy="130042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80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楷体"/>
                <a:ea typeface="楷体"/>
              </a:rPr>
              <a:t>大胆推测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79512" y="4177647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推测：</a:t>
            </a:r>
            <a:endParaRPr lang="zh-CN" altLang="en-US" sz="3200" b="1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23560" y="369755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360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619672" y="4237654"/>
            <a:ext cx="7200800" cy="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细胞膜是由“</a:t>
            </a:r>
            <a:r>
              <a:rPr lang="zh-CN" altLang="en-US" sz="32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  <a:r>
              <a:rPr lang="en-US" altLang="zh-CN" sz="32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2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脂质</a:t>
            </a:r>
            <a:r>
              <a:rPr lang="en-US" altLang="zh-CN" sz="32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2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蛋白质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构成的三层</a:t>
            </a:r>
            <a:r>
              <a:rPr lang="zh-CN" altLang="en-US" sz="32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静态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统一结构。</a:t>
            </a:r>
          </a:p>
        </p:txBody>
      </p:sp>
      <p:pic>
        <p:nvPicPr>
          <p:cNvPr id="83976" name="Picture 8" descr="image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4" r="8458" b="-188"/>
          <a:stretch>
            <a:fillRect/>
          </a:stretch>
        </p:blipFill>
        <p:spPr bwMode="auto">
          <a:xfrm>
            <a:off x="5038726" y="1177314"/>
            <a:ext cx="4105275" cy="2657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39553" y="1057300"/>
            <a:ext cx="4281809" cy="1815882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资料四：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1959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en-US" sz="2800" b="1" kern="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罗伯特森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u="sng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电镜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下看到了细胞膜清晰的</a:t>
            </a:r>
            <a:r>
              <a:rPr lang="zh-CN" altLang="en-US" sz="2800" b="1" kern="0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暗</a:t>
            </a:r>
            <a:r>
              <a:rPr lang="en-US" altLang="zh-CN" sz="2800" b="1" kern="0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kern="0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亮</a:t>
            </a:r>
            <a:r>
              <a:rPr lang="en-US" altLang="zh-CN" sz="2800" b="1" kern="0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kern="0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暗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的三层结构。</a:t>
            </a:r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107504" y="2737487"/>
            <a:ext cx="4630738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92D05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kumimoji="0"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蛋白质的电子密度高，在电镜下显暗色；磷脂分子的电子密度低，显亮色。</a:t>
            </a:r>
            <a:r>
              <a:rPr kumimoji="0"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smtClean="0">
                <a:solidFill>
                  <a:srgbClr val="FFFFFF"/>
                </a:solidFill>
                <a:latin typeface="黑体" panose="02010609060101010101" pitchFamily="49" charset="-122"/>
              </a:rPr>
              <a:t>一、对生物膜结构的探究历程</a:t>
            </a:r>
            <a:endParaRPr lang="zh-CN" altLang="en-US" sz="3600" dirty="0" smtClean="0">
              <a:solidFill>
                <a:srgbClr val="FFFFFF"/>
              </a:solidFill>
              <a:latin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76" y="604635"/>
            <a:ext cx="85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（二）</a:t>
            </a:r>
            <a:r>
              <a:rPr lang="en-US" altLang="zh-CN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探究磷脂分子和蛋白质分子的分布情况</a:t>
            </a:r>
            <a:endParaRPr lang="zh-CN" altLang="en-US" sz="2800" b="1" dirty="0">
              <a:solidFill>
                <a:srgbClr val="0000FF"/>
              </a:solidFill>
              <a:latin typeface="Verdana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44209" y="9719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实验证据？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5" grpId="0"/>
      <p:bldP spid="83979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9388" y="1717146"/>
            <a:ext cx="5040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>
                <a:latin typeface="黑体" pitchFamily="49" charset="-122"/>
              </a:rPr>
              <a:t>  </a:t>
            </a:r>
            <a:r>
              <a:rPr lang="zh-CN" altLang="en-US" sz="3200" b="1">
                <a:latin typeface="黑体" pitchFamily="49" charset="-122"/>
              </a:rPr>
              <a:t>生物膜是由</a:t>
            </a:r>
            <a:r>
              <a:rPr lang="zh-CN" altLang="en-US" sz="3200" b="1">
                <a:latin typeface="宋体" pitchFamily="2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蛋白质</a:t>
            </a:r>
            <a:r>
              <a:rPr lang="en-US" altLang="zh-CN" sz="3200" b="1">
                <a:solidFill>
                  <a:srgbClr val="FF0000"/>
                </a:solidFill>
                <a:latin typeface="宋体" pitchFamily="2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脂质</a:t>
            </a:r>
            <a:r>
              <a:rPr lang="en-US" altLang="zh-CN" sz="3200" b="1">
                <a:solidFill>
                  <a:srgbClr val="FF0000"/>
                </a:solidFill>
                <a:latin typeface="宋体" pitchFamily="2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蛋白质</a:t>
            </a:r>
            <a:r>
              <a:rPr lang="zh-CN" altLang="en-US" sz="3200" b="1">
                <a:latin typeface="宋体" pitchFamily="2" charset="-122"/>
              </a:rPr>
              <a:t>”</a:t>
            </a:r>
            <a:r>
              <a:rPr lang="zh-CN" altLang="en-US" sz="3200" b="1">
                <a:latin typeface="黑体" pitchFamily="49" charset="-122"/>
              </a:rPr>
              <a:t>构成的三层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静态统一</a:t>
            </a:r>
            <a:r>
              <a:rPr lang="zh-CN" altLang="en-US" sz="3200" b="1">
                <a:latin typeface="黑体" pitchFamily="49" charset="-122"/>
              </a:rPr>
              <a:t>结构。</a:t>
            </a:r>
            <a:endParaRPr lang="zh-CN" altLang="en-US" sz="3200" b="1">
              <a:latin typeface="宋体" pitchFamily="2" charset="-12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80063" y="1177396"/>
          <a:ext cx="3384550" cy="2879990"/>
        </p:xfrm>
        <a:graphic>
          <a:graphicData uri="http://schemas.openxmlformats.org/presentationml/2006/ole">
            <p:oleObj spid="_x0000_s140290" name="位图图像" r:id="rId3" imgW="2647619" imgH="2952381" progId="PBrush">
              <p:embed/>
            </p:oleObj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275857" y="217207"/>
            <a:ext cx="510909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800" dirty="0" smtClean="0">
                <a:latin typeface="黑体" pitchFamily="49" charset="-122"/>
                <a:ea typeface="华文琥珀" pitchFamily="2" charset="-122"/>
              </a:rPr>
              <a:t>—</a:t>
            </a:r>
            <a:r>
              <a:rPr lang="zh-CN" altLang="en-US" sz="4800" dirty="0" smtClean="0">
                <a:solidFill>
                  <a:srgbClr val="FF0000"/>
                </a:solidFill>
                <a:latin typeface="黑体" pitchFamily="49" charset="-122"/>
                <a:ea typeface="华文琥珀" pitchFamily="2" charset="-122"/>
              </a:rPr>
              <a:t>三明治结构</a:t>
            </a:r>
            <a:r>
              <a:rPr lang="zh-CN" altLang="en-US" sz="4800" dirty="0" smtClean="0">
                <a:latin typeface="黑体" pitchFamily="49" charset="-122"/>
                <a:ea typeface="华文琥珀" pitchFamily="2" charset="-122"/>
              </a:rPr>
              <a:t>模型</a:t>
            </a:r>
            <a:endParaRPr lang="zh-CN" altLang="en-US" sz="4800" dirty="0">
              <a:latin typeface="黑体" pitchFamily="49" charset="-122"/>
              <a:ea typeface="华文琥珀" pitchFamily="2" charset="-122"/>
            </a:endParaRPr>
          </a:p>
        </p:txBody>
      </p:sp>
      <p:sp>
        <p:nvSpPr>
          <p:cNvPr id="92165" name="Rectangle 16"/>
          <p:cNvSpPr>
            <a:spLocks noChangeArrowheads="1"/>
          </p:cNvSpPr>
          <p:nvPr/>
        </p:nvSpPr>
        <p:spPr bwMode="auto">
          <a:xfrm>
            <a:off x="179513" y="217207"/>
            <a:ext cx="29578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b="1" dirty="0">
                <a:latin typeface="黑体" pitchFamily="49" charset="-122"/>
                <a:ea typeface="华文琥珀" pitchFamily="2" charset="-122"/>
              </a:rPr>
              <a:t>构建</a:t>
            </a:r>
            <a:r>
              <a:rPr lang="zh-CN" altLang="en-US" sz="4800" b="1" dirty="0" smtClean="0">
                <a:latin typeface="黑体" pitchFamily="49" charset="-122"/>
                <a:ea typeface="华文琥珀" pitchFamily="2" charset="-122"/>
              </a:rPr>
              <a:t>模型</a:t>
            </a:r>
            <a:r>
              <a:rPr lang="en-US" altLang="zh-CN" sz="4800" b="1" dirty="0" smtClean="0">
                <a:latin typeface="黑体" pitchFamily="49" charset="-122"/>
                <a:ea typeface="华文琥珀" pitchFamily="2" charset="-122"/>
              </a:rPr>
              <a:t>4</a:t>
            </a:r>
            <a:endParaRPr lang="zh-CN" altLang="en-US" sz="4800" b="1" dirty="0">
              <a:latin typeface="黑体" pitchFamily="49" charset="-122"/>
              <a:ea typeface="华文琥珀" pitchFamily="2" charset="-122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79388" y="3999178"/>
            <a:ext cx="89646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要点：①蛋白质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均匀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分布在磷脂双分子层两侧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②膜为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静止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的结构</a:t>
            </a:r>
          </a:p>
        </p:txBody>
      </p:sp>
      <p:sp>
        <p:nvSpPr>
          <p:cNvPr id="92167" name="矩形 7"/>
          <p:cNvSpPr>
            <a:spLocks noChangeArrowheads="1"/>
          </p:cNvSpPr>
          <p:nvPr/>
        </p:nvSpPr>
        <p:spPr bwMode="auto">
          <a:xfrm>
            <a:off x="539750" y="1057011"/>
            <a:ext cx="3068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罗伯特森提出：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40a4e013b21ae20728da5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2860"/>
            <a:ext cx="9144000" cy="5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ChangeArrowheads="1"/>
          </p:cNvSpPr>
          <p:nvPr/>
        </p:nvSpPr>
        <p:spPr bwMode="auto">
          <a:xfrm>
            <a:off x="76200" y="-82827"/>
            <a:ext cx="9067800" cy="571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质疑？</a:t>
            </a:r>
            <a:endParaRPr lang="zh-CN" altLang="en-US" sz="4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6" name="Picture 8" descr="未标题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EEFF"/>
              </a:clrFrom>
              <a:clrTo>
                <a:srgbClr val="D3E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5" y="577247"/>
            <a:ext cx="33123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23529" y="3097527"/>
            <a:ext cx="8569647" cy="20076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kumimoji="1" lang="zh-CN" altLang="en-US" sz="4800" b="1" dirty="0">
                <a:solidFill>
                  <a:srgbClr val="FF0000"/>
                </a:solidFill>
              </a:rPr>
              <a:t> </a:t>
            </a:r>
            <a:r>
              <a:rPr kumimoji="1" lang="zh-CN" altLang="en-US" sz="4800" b="1" dirty="0" smtClean="0">
                <a:solidFill>
                  <a:srgbClr val="FF0000"/>
                </a:solidFill>
              </a:rPr>
              <a:t>质疑？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4800" b="1" dirty="0">
                <a:solidFill>
                  <a:srgbClr val="FF0000"/>
                </a:solidFill>
              </a:rPr>
              <a:t>.</a:t>
            </a:r>
            <a:r>
              <a:rPr kumimoji="1" lang="zh-CN" altLang="en-US" sz="4800" b="1" dirty="0">
                <a:solidFill>
                  <a:srgbClr val="FF0000"/>
                </a:solidFill>
              </a:rPr>
              <a:t> </a:t>
            </a:r>
            <a:r>
              <a:rPr kumimoji="1" lang="zh-CN" altLang="en-US" sz="3600" b="1" dirty="0" smtClean="0">
                <a:solidFill>
                  <a:srgbClr val="FF0000"/>
                </a:solidFill>
              </a:rPr>
              <a:t>“三明治结构”</a:t>
            </a:r>
            <a:r>
              <a:rPr kumimoji="1"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认为所有的生物膜的结构是相同的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但我们已知不同的生物膜</a:t>
            </a: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是不同的。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91880" y="637253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背景资料：随着电子显微镜的问世和科学技术的不断改良，科学家测得细胞膜的厚度为</a:t>
            </a:r>
            <a:r>
              <a:rPr lang="en-US" altLang="zh-CN" sz="2800" b="1" dirty="0" smtClean="0"/>
              <a:t>7—8nm.</a:t>
            </a:r>
            <a:r>
              <a:rPr lang="zh-CN" altLang="en-US" sz="2800" b="1" dirty="0" smtClean="0"/>
              <a:t>单独测得磷脂双分子层的厚度约为</a:t>
            </a:r>
            <a:r>
              <a:rPr lang="en-US" altLang="zh-CN" sz="2800" b="1" dirty="0" smtClean="0"/>
              <a:t>3.5nm ,</a:t>
            </a:r>
            <a:r>
              <a:rPr lang="zh-CN" altLang="en-US" sz="2800" b="1" dirty="0" smtClean="0"/>
              <a:t>细胞膜蛋白的厚度约为</a:t>
            </a:r>
            <a:r>
              <a:rPr lang="en-US" altLang="zh-CN" sz="2800" b="1" dirty="0" smtClean="0"/>
              <a:t>5—10nm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  <p:sp>
        <p:nvSpPr>
          <p:cNvPr id="11" name="内容占位符 2"/>
          <p:cNvSpPr/>
          <p:nvPr/>
        </p:nvSpPr>
        <p:spPr bwMode="auto">
          <a:xfrm>
            <a:off x="1763688" y="-82826"/>
            <a:ext cx="688069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30000"/>
              </a:spcBef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与实际相符合吗</a:t>
            </a:r>
            <a:r>
              <a:rPr lang="zh-CN" altLang="en-US" sz="44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251521" y="0"/>
            <a:ext cx="64125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资料</a:t>
            </a:r>
            <a:r>
              <a:rPr lang="zh-CN" altLang="en-US" sz="40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五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生物膜的冰冻蚀刻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79512" y="637254"/>
            <a:ext cx="8642350" cy="1815882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000066"/>
                </a:solidFill>
                <a:latin typeface="宋体" pitchFamily="2" charset="-122"/>
              </a:rPr>
              <a:t>    </a:t>
            </a:r>
            <a:r>
              <a:rPr lang="zh-CN" altLang="en-US" sz="2800" b="1" dirty="0">
                <a:solidFill>
                  <a:srgbClr val="000066"/>
                </a:solidFill>
                <a:latin typeface="宋体" pitchFamily="2" charset="-122"/>
              </a:rPr>
              <a:t>将细胞膜置于</a:t>
            </a:r>
            <a:r>
              <a:rPr lang="en-US" altLang="zh-CN" sz="2800" b="1" dirty="0">
                <a:solidFill>
                  <a:srgbClr val="000066"/>
                </a:solidFill>
                <a:latin typeface="宋体" pitchFamily="2" charset="-122"/>
              </a:rPr>
              <a:t>-100˚C</a:t>
            </a:r>
            <a:r>
              <a:rPr lang="zh-CN" altLang="en-US" sz="2800" b="1" dirty="0">
                <a:solidFill>
                  <a:srgbClr val="000066"/>
                </a:solidFill>
                <a:latin typeface="宋体" pitchFamily="2" charset="-122"/>
              </a:rPr>
              <a:t>的干冰或</a:t>
            </a:r>
            <a:r>
              <a:rPr lang="en-US" altLang="zh-CN" sz="2800" b="1" dirty="0">
                <a:solidFill>
                  <a:srgbClr val="000066"/>
                </a:solidFill>
                <a:latin typeface="宋体" pitchFamily="2" charset="-122"/>
              </a:rPr>
              <a:t>-196˚C</a:t>
            </a:r>
            <a:r>
              <a:rPr lang="zh-CN" altLang="en-US" sz="2800" b="1" dirty="0">
                <a:solidFill>
                  <a:srgbClr val="000066"/>
                </a:solidFill>
                <a:latin typeface="宋体" pitchFamily="2" charset="-122"/>
              </a:rPr>
              <a:t>的液氮中，进行冰冻。用冷刀骤然将标本断开，升温后，冰在真空条件下迅即升华，暴露出断面结构，称为蚀刻，在电镜观察。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323528" y="4057633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090807"/>
                </a:solidFill>
                <a:latin typeface="黑体" pitchFamily="49" charset="-122"/>
                <a:ea typeface="黑体" pitchFamily="49" charset="-122"/>
              </a:rPr>
              <a:t>生物膜中的蛋白质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镶在、嵌入、贯穿</a:t>
            </a:r>
            <a:r>
              <a:rPr lang="zh-CN" altLang="en-US" sz="2800" b="1" dirty="0">
                <a:solidFill>
                  <a:srgbClr val="090807"/>
                </a:solidFill>
                <a:latin typeface="黑体" pitchFamily="49" charset="-122"/>
                <a:ea typeface="黑体" pitchFamily="49" charset="-122"/>
              </a:rPr>
              <a:t>于磷脂双分子层。</a:t>
            </a:r>
          </a:p>
        </p:txBody>
      </p:sp>
      <p:pic>
        <p:nvPicPr>
          <p:cNvPr id="2867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17750"/>
            <a:ext cx="4229100" cy="1679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4" y="2317750"/>
            <a:ext cx="3743325" cy="1799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5537" y="4537687"/>
            <a:ext cx="561657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CN" altLang="en-US" sz="2800" b="1" dirty="0">
                <a:latin typeface="Times New Roman" pitchFamily="18" charset="0"/>
                <a:ea typeface="黑体" pitchFamily="49" charset="-122"/>
              </a:rPr>
              <a:t>蛋白质在膜中的分布是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不对称</a:t>
            </a:r>
            <a:r>
              <a:rPr kumimoji="1" lang="zh-CN" altLang="en-US" sz="2800" b="1" dirty="0" smtClean="0">
                <a:latin typeface="Times New Roman" pitchFamily="18" charset="0"/>
                <a:ea typeface="黑体" pitchFamily="49" charset="-122"/>
              </a:rPr>
              <a:t>的。</a:t>
            </a:r>
            <a:endParaRPr kumimoji="1" lang="zh-CN" altLang="en-US" sz="2800" b="1" dirty="0"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0" grpId="0" animBg="1"/>
      <p:bldP spid="308242" grpId="0"/>
      <p:bldP spid="194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7544" y="817274"/>
            <a:ext cx="8002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ea typeface="黑体" pitchFamily="49" charset="-122"/>
              </a:rPr>
              <a:t>请思考：细胞膜是静态的吗？</a:t>
            </a:r>
            <a:r>
              <a:rPr lang="zh-CN" altLang="en-US" sz="3200" dirty="0">
                <a:ea typeface="黑体" pitchFamily="49" charset="-122"/>
              </a:rPr>
              <a:t>（举例说明）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99593" y="4597693"/>
            <a:ext cx="7345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omic Sans MS" pitchFamily="66" charset="0"/>
              </a:rPr>
              <a:t>提出假说：细胞膜是动态的、有弹性的</a:t>
            </a:r>
          </a:p>
        </p:txBody>
      </p:sp>
      <p:pic>
        <p:nvPicPr>
          <p:cNvPr id="26630" name="Picture 6" descr="质壁分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1537354"/>
            <a:ext cx="2771775" cy="23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草履虫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1657367"/>
            <a:ext cx="2627313" cy="23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563938" y="3745178"/>
            <a:ext cx="1112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</a:rPr>
              <a:t>草履虫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019925" y="3697552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质壁分离</a:t>
            </a:r>
          </a:p>
        </p:txBody>
      </p:sp>
      <p:pic>
        <p:nvPicPr>
          <p:cNvPr id="26634" name="Picture 10" descr="图片2_cone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1597360"/>
            <a:ext cx="2505075" cy="2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744663" y="3783542"/>
            <a:ext cx="1112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/>
              <a:t>变形虫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6" y="21720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ea typeface="华文行楷" pitchFamily="2" charset="-122"/>
              </a:rPr>
              <a:t> </a:t>
            </a:r>
            <a:r>
              <a:rPr lang="zh-CN" altLang="en-US" sz="2800" b="1" dirty="0" smtClean="0">
                <a:ea typeface="楷体_GB2312" pitchFamily="49" charset="-122"/>
              </a:rPr>
              <a:t>修正后的模型仍然是静止的刚性结构。你认同吗？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2" grpId="0" autoUpdateAnimBg="0"/>
      <p:bldP spid="26633" grpId="0" autoUpdateAnimBg="0"/>
      <p:bldP spid="266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6545"/>
          <p:cNvGrpSpPr>
            <a:grpSpLocks/>
          </p:cNvGrpSpPr>
          <p:nvPr/>
        </p:nvGrpSpPr>
        <p:grpSpPr bwMode="auto">
          <a:xfrm>
            <a:off x="0" y="0"/>
            <a:ext cx="9144000" cy="2207948"/>
            <a:chOff x="0" y="0"/>
            <a:chExt cx="5760" cy="1669"/>
          </a:xfrm>
        </p:grpSpPr>
        <p:sp>
          <p:nvSpPr>
            <p:cNvPr id="236547" name="文本框 236546"/>
            <p:cNvSpPr txBox="1"/>
            <p:nvPr/>
          </p:nvSpPr>
          <p:spPr>
            <a:xfrm>
              <a:off x="0" y="436"/>
              <a:ext cx="5760" cy="12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>
                <a:buFont typeface="Arial" pitchFamily="34" charset="-79"/>
                <a:buNone/>
                <a:defRPr/>
              </a:pPr>
              <a:r>
                <a:rPr lang="en-US" altLang="zh-CN" sz="3600" b="1" noProof="1" smtClean="0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  </a:t>
              </a:r>
              <a:r>
                <a:rPr lang="en-US" altLang="zh-CN" sz="3200" b="1" noProof="1" smtClean="0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1970</a:t>
              </a:r>
              <a:r>
                <a:rPr lang="zh-CN" altLang="en-US" sz="32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年，科学家用发</a:t>
              </a:r>
              <a:r>
                <a:rPr lang="zh-CN" altLang="en-US" sz="3200" b="1" noProof="1">
                  <a:solidFill>
                    <a:srgbClr val="00CC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绿色</a:t>
              </a:r>
              <a:r>
                <a:rPr lang="zh-CN" altLang="en-US" sz="32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荧光的染料标记</a:t>
              </a:r>
              <a:r>
                <a:rPr lang="zh-CN" altLang="en-US" sz="3200" b="1" noProof="1">
                  <a:solidFill>
                    <a:srgbClr val="00CC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小鼠细胞表面</a:t>
              </a:r>
              <a:r>
                <a:rPr lang="zh-CN" altLang="en-US" sz="32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的蛋白质分子，用发</a:t>
              </a:r>
              <a:r>
                <a:rPr lang="zh-CN" altLang="en-US" sz="32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红色</a:t>
              </a:r>
              <a:r>
                <a:rPr lang="zh-CN" altLang="en-US" sz="32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荧光的染料</a:t>
              </a:r>
              <a:r>
                <a:rPr lang="zh-CN" altLang="en-US" sz="3200" b="1" noProof="1" smtClean="0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标记</a:t>
              </a:r>
              <a:r>
                <a:rPr lang="zh-CN" altLang="en-US" sz="3200" b="1" noProof="1" smtClean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人细胞</a:t>
              </a:r>
              <a:r>
                <a:rPr lang="zh-CN" altLang="en-US" sz="32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表面</a:t>
              </a:r>
              <a:r>
                <a:rPr lang="zh-CN" altLang="en-US" sz="32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的蛋白质</a:t>
              </a:r>
              <a:r>
                <a:rPr lang="zh-CN" altLang="en-US" sz="3200" b="1" noProof="1" smtClean="0"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分子。</a:t>
              </a:r>
              <a:endPara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  <p:sp>
          <p:nvSpPr>
            <p:cNvPr id="236548" name="文本框 236547"/>
            <p:cNvSpPr txBox="1"/>
            <p:nvPr/>
          </p:nvSpPr>
          <p:spPr>
            <a:xfrm>
              <a:off x="0" y="0"/>
              <a:ext cx="4694" cy="48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-79"/>
                <a:buNone/>
                <a:defRPr/>
              </a:pPr>
              <a:r>
                <a:rPr lang="en-US" altLang="zh-CN" sz="3600" b="1" noProof="1" smtClean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cs typeface="+mn-ea"/>
                </a:rPr>
                <a:t>   </a:t>
              </a:r>
              <a:r>
                <a:rPr lang="zh-CN" altLang="en-US" sz="3600" b="1" noProof="1" smtClean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cs typeface="+mn-ea"/>
                </a:rPr>
                <a:t>资料六：人</a:t>
              </a:r>
              <a:r>
                <a:rPr lang="en-US" altLang="zh-CN" sz="3600" b="1" noProof="1" smtClean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cs typeface="+mn-ea"/>
                </a:rPr>
                <a:t>---</a:t>
              </a:r>
              <a:r>
                <a:rPr lang="zh-CN" altLang="en-US" sz="3600" b="1" noProof="1" smtClean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cs typeface="+mn-ea"/>
                </a:rPr>
                <a:t>鼠细胞杂交实验</a:t>
              </a:r>
              <a:endParaRPr lang="en-US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组合 236548"/>
          <p:cNvGrpSpPr>
            <a:grpSpLocks/>
          </p:cNvGrpSpPr>
          <p:nvPr/>
        </p:nvGrpSpPr>
        <p:grpSpPr bwMode="auto">
          <a:xfrm>
            <a:off x="304800" y="1930136"/>
            <a:ext cx="2355850" cy="3784864"/>
            <a:chOff x="0" y="0"/>
            <a:chExt cx="1484" cy="2861"/>
          </a:xfrm>
        </p:grpSpPr>
        <p:grpSp>
          <p:nvGrpSpPr>
            <p:cNvPr id="4" name="组合 236549"/>
            <p:cNvGrpSpPr>
              <a:grpSpLocks/>
            </p:cNvGrpSpPr>
            <p:nvPr/>
          </p:nvGrpSpPr>
          <p:grpSpPr bwMode="auto">
            <a:xfrm>
              <a:off x="476" y="0"/>
              <a:ext cx="1008" cy="1008"/>
              <a:chOff x="0" y="0"/>
              <a:chExt cx="1008" cy="1008"/>
            </a:xfrm>
          </p:grpSpPr>
          <p:grpSp>
            <p:nvGrpSpPr>
              <p:cNvPr id="5" name="组合 236550"/>
              <p:cNvGrpSpPr>
                <a:grpSpLocks/>
              </p:cNvGrpSpPr>
              <p:nvPr/>
            </p:nvGrpSpPr>
            <p:grpSpPr bwMode="auto">
              <a:xfrm>
                <a:off x="144" y="384"/>
                <a:ext cx="672" cy="624"/>
                <a:chOff x="0" y="0"/>
                <a:chExt cx="690" cy="592"/>
              </a:xfrm>
            </p:grpSpPr>
            <p:sp>
              <p:nvSpPr>
                <p:cNvPr id="30917" name="Oval 228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624" cy="57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8" name="Oval 229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9" name="Oval 230"/>
                <p:cNvSpPr>
                  <a:spLocks noChangeArrowheads="1"/>
                </p:cNvSpPr>
                <p:nvPr/>
              </p:nvSpPr>
              <p:spPr bwMode="auto">
                <a:xfrm>
                  <a:off x="192" y="19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0" name="Oval 231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1" name="Oval 232"/>
                <p:cNvSpPr>
                  <a:spLocks noChangeArrowheads="1"/>
                </p:cNvSpPr>
                <p:nvPr/>
              </p:nvSpPr>
              <p:spPr bwMode="auto">
                <a:xfrm>
                  <a:off x="336" y="384"/>
                  <a:ext cx="65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2" name="Oval 233"/>
                <p:cNvSpPr>
                  <a:spLocks noChangeArrowheads="1"/>
                </p:cNvSpPr>
                <p:nvPr/>
              </p:nvSpPr>
              <p:spPr bwMode="auto">
                <a:xfrm>
                  <a:off x="336" y="24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3" name="Oval 234"/>
                <p:cNvSpPr>
                  <a:spLocks noChangeArrowheads="1"/>
                </p:cNvSpPr>
                <p:nvPr/>
              </p:nvSpPr>
              <p:spPr bwMode="auto">
                <a:xfrm>
                  <a:off x="288" y="52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4" name="Oval 235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5" name="Oval 236"/>
                <p:cNvSpPr>
                  <a:spLocks noChangeArrowheads="1"/>
                </p:cNvSpPr>
                <p:nvPr/>
              </p:nvSpPr>
              <p:spPr bwMode="auto">
                <a:xfrm>
                  <a:off x="212" y="35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6" name="Oval 237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7" name="Oval 238"/>
                <p:cNvSpPr>
                  <a:spLocks noChangeArrowheads="1"/>
                </p:cNvSpPr>
                <p:nvPr/>
              </p:nvSpPr>
              <p:spPr bwMode="auto">
                <a:xfrm>
                  <a:off x="480" y="38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8" name="Oval 239"/>
                <p:cNvSpPr>
                  <a:spLocks noChangeArrowheads="1"/>
                </p:cNvSpPr>
                <p:nvPr/>
              </p:nvSpPr>
              <p:spPr bwMode="auto">
                <a:xfrm>
                  <a:off x="432" y="96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29" name="Oval 240"/>
                <p:cNvSpPr>
                  <a:spLocks noChangeArrowheads="1"/>
                </p:cNvSpPr>
                <p:nvPr/>
              </p:nvSpPr>
              <p:spPr bwMode="auto">
                <a:xfrm>
                  <a:off x="311" y="128"/>
                  <a:ext cx="65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0" name="Oval 241"/>
                <p:cNvSpPr>
                  <a:spLocks noChangeArrowheads="1"/>
                </p:cNvSpPr>
                <p:nvPr/>
              </p:nvSpPr>
              <p:spPr bwMode="auto">
                <a:xfrm>
                  <a:off x="624" y="14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1" name="Oval 242"/>
                <p:cNvSpPr>
                  <a:spLocks noChangeArrowheads="1"/>
                </p:cNvSpPr>
                <p:nvPr/>
              </p:nvSpPr>
              <p:spPr bwMode="auto">
                <a:xfrm>
                  <a:off x="528" y="4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2" name="Oval 243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3" name="Oval 244"/>
                <p:cNvSpPr>
                  <a:spLocks noChangeArrowheads="1"/>
                </p:cNvSpPr>
                <p:nvPr/>
              </p:nvSpPr>
              <p:spPr bwMode="auto">
                <a:xfrm>
                  <a:off x="432" y="52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4" name="Oval 245"/>
                <p:cNvSpPr>
                  <a:spLocks noChangeArrowheads="1"/>
                </p:cNvSpPr>
                <p:nvPr/>
              </p:nvSpPr>
              <p:spPr bwMode="auto">
                <a:xfrm>
                  <a:off x="144" y="48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5" name="Oval 246"/>
                <p:cNvSpPr>
                  <a:spLocks noChangeArrowheads="1"/>
                </p:cNvSpPr>
                <p:nvPr/>
              </p:nvSpPr>
              <p:spPr bwMode="auto">
                <a:xfrm>
                  <a:off x="144" y="48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6" name="Oval 247"/>
                <p:cNvSpPr>
                  <a:spLocks noChangeArrowheads="1"/>
                </p:cNvSpPr>
                <p:nvPr/>
              </p:nvSpPr>
              <p:spPr bwMode="auto">
                <a:xfrm>
                  <a:off x="48" y="336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7" name="Oval 248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8" name="Oval 249"/>
                <p:cNvSpPr>
                  <a:spLocks noChangeArrowheads="1"/>
                </p:cNvSpPr>
                <p:nvPr/>
              </p:nvSpPr>
              <p:spPr bwMode="auto">
                <a:xfrm>
                  <a:off x="144" y="4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39" name="Oval 250"/>
                <p:cNvSpPr>
                  <a:spLocks noChangeArrowheads="1"/>
                </p:cNvSpPr>
                <p:nvPr/>
              </p:nvSpPr>
              <p:spPr bwMode="auto">
                <a:xfrm>
                  <a:off x="288" y="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40" name="Oval 251"/>
                <p:cNvSpPr>
                  <a:spLocks noChangeArrowheads="1"/>
                </p:cNvSpPr>
                <p:nvPr/>
              </p:nvSpPr>
              <p:spPr bwMode="auto">
                <a:xfrm>
                  <a:off x="432" y="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</p:grpSp>
          <p:sp>
            <p:nvSpPr>
              <p:cNvPr id="30916" name="Text Box 25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0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sz="3200" b="0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</a:rPr>
                  <a:t>人细胞</a:t>
                </a:r>
              </a:p>
            </p:txBody>
          </p:sp>
        </p:grpSp>
        <p:grpSp>
          <p:nvGrpSpPr>
            <p:cNvPr id="6" name="组合 236576"/>
            <p:cNvGrpSpPr>
              <a:grpSpLocks/>
            </p:cNvGrpSpPr>
            <p:nvPr/>
          </p:nvGrpSpPr>
          <p:grpSpPr bwMode="auto">
            <a:xfrm>
              <a:off x="375" y="1824"/>
              <a:ext cx="912" cy="1037"/>
              <a:chOff x="-9" y="0"/>
              <a:chExt cx="912" cy="1037"/>
            </a:xfrm>
          </p:grpSpPr>
          <p:grpSp>
            <p:nvGrpSpPr>
              <p:cNvPr id="7" name="组合 236577"/>
              <p:cNvGrpSpPr>
                <a:grpSpLocks/>
              </p:cNvGrpSpPr>
              <p:nvPr/>
            </p:nvGrpSpPr>
            <p:grpSpPr bwMode="auto">
              <a:xfrm>
                <a:off x="48" y="0"/>
                <a:ext cx="672" cy="624"/>
                <a:chOff x="0" y="0"/>
                <a:chExt cx="690" cy="592"/>
              </a:xfrm>
            </p:grpSpPr>
            <p:sp>
              <p:nvSpPr>
                <p:cNvPr id="30891" name="Oval 255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624" cy="57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2" name="Oval 256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3" name="Oval 257"/>
                <p:cNvSpPr>
                  <a:spLocks noChangeArrowheads="1"/>
                </p:cNvSpPr>
                <p:nvPr/>
              </p:nvSpPr>
              <p:spPr bwMode="auto">
                <a:xfrm>
                  <a:off x="192" y="192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4" name="Oval 258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5" name="Oval 259"/>
                <p:cNvSpPr>
                  <a:spLocks noChangeArrowheads="1"/>
                </p:cNvSpPr>
                <p:nvPr/>
              </p:nvSpPr>
              <p:spPr bwMode="auto">
                <a:xfrm>
                  <a:off x="336" y="384"/>
                  <a:ext cx="65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6" name="Oval 260"/>
                <p:cNvSpPr>
                  <a:spLocks noChangeArrowheads="1"/>
                </p:cNvSpPr>
                <p:nvPr/>
              </p:nvSpPr>
              <p:spPr bwMode="auto">
                <a:xfrm>
                  <a:off x="336" y="240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7" name="Oval 261"/>
                <p:cNvSpPr>
                  <a:spLocks noChangeArrowheads="1"/>
                </p:cNvSpPr>
                <p:nvPr/>
              </p:nvSpPr>
              <p:spPr bwMode="auto">
                <a:xfrm>
                  <a:off x="288" y="52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8" name="Oval 262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899" name="Oval 263"/>
                <p:cNvSpPr>
                  <a:spLocks noChangeArrowheads="1"/>
                </p:cNvSpPr>
                <p:nvPr/>
              </p:nvSpPr>
              <p:spPr bwMode="auto">
                <a:xfrm>
                  <a:off x="212" y="352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0" name="Oval 264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1" name="Oval 265"/>
                <p:cNvSpPr>
                  <a:spLocks noChangeArrowheads="1"/>
                </p:cNvSpPr>
                <p:nvPr/>
              </p:nvSpPr>
              <p:spPr bwMode="auto">
                <a:xfrm>
                  <a:off x="480" y="384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2" name="Oval 266"/>
                <p:cNvSpPr>
                  <a:spLocks noChangeArrowheads="1"/>
                </p:cNvSpPr>
                <p:nvPr/>
              </p:nvSpPr>
              <p:spPr bwMode="auto">
                <a:xfrm>
                  <a:off x="432" y="96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3" name="Oval 267"/>
                <p:cNvSpPr>
                  <a:spLocks noChangeArrowheads="1"/>
                </p:cNvSpPr>
                <p:nvPr/>
              </p:nvSpPr>
              <p:spPr bwMode="auto">
                <a:xfrm>
                  <a:off x="311" y="128"/>
                  <a:ext cx="65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4" name="Oval 268"/>
                <p:cNvSpPr>
                  <a:spLocks noChangeArrowheads="1"/>
                </p:cNvSpPr>
                <p:nvPr/>
              </p:nvSpPr>
              <p:spPr bwMode="auto">
                <a:xfrm>
                  <a:off x="624" y="144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5" name="Oval 269"/>
                <p:cNvSpPr>
                  <a:spLocks noChangeArrowheads="1"/>
                </p:cNvSpPr>
                <p:nvPr/>
              </p:nvSpPr>
              <p:spPr bwMode="auto">
                <a:xfrm>
                  <a:off x="528" y="4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6" name="Oval 270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7" name="Oval 271"/>
                <p:cNvSpPr>
                  <a:spLocks noChangeArrowheads="1"/>
                </p:cNvSpPr>
                <p:nvPr/>
              </p:nvSpPr>
              <p:spPr bwMode="auto">
                <a:xfrm>
                  <a:off x="432" y="52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8" name="Oval 272"/>
                <p:cNvSpPr>
                  <a:spLocks noChangeArrowheads="1"/>
                </p:cNvSpPr>
                <p:nvPr/>
              </p:nvSpPr>
              <p:spPr bwMode="auto">
                <a:xfrm>
                  <a:off x="144" y="48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09" name="Oval 273"/>
                <p:cNvSpPr>
                  <a:spLocks noChangeArrowheads="1"/>
                </p:cNvSpPr>
                <p:nvPr/>
              </p:nvSpPr>
              <p:spPr bwMode="auto">
                <a:xfrm>
                  <a:off x="144" y="480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0" name="Oval 274"/>
                <p:cNvSpPr>
                  <a:spLocks noChangeArrowheads="1"/>
                </p:cNvSpPr>
                <p:nvPr/>
              </p:nvSpPr>
              <p:spPr bwMode="auto">
                <a:xfrm>
                  <a:off x="48" y="336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1" name="Oval 275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2" name="Oval 276"/>
                <p:cNvSpPr>
                  <a:spLocks noChangeArrowheads="1"/>
                </p:cNvSpPr>
                <p:nvPr/>
              </p:nvSpPr>
              <p:spPr bwMode="auto">
                <a:xfrm>
                  <a:off x="144" y="48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3" name="Oval 277"/>
                <p:cNvSpPr>
                  <a:spLocks noChangeArrowheads="1"/>
                </p:cNvSpPr>
                <p:nvPr/>
              </p:nvSpPr>
              <p:spPr bwMode="auto">
                <a:xfrm>
                  <a:off x="288" y="0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  <p:sp>
              <p:nvSpPr>
                <p:cNvPr id="30914" name="Oval 278"/>
                <p:cNvSpPr>
                  <a:spLocks noChangeArrowheads="1"/>
                </p:cNvSpPr>
                <p:nvPr/>
              </p:nvSpPr>
              <p:spPr bwMode="auto">
                <a:xfrm>
                  <a:off x="432" y="0"/>
                  <a:ext cx="66" cy="6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1800" b="0"/>
                </a:p>
              </p:txBody>
            </p:sp>
          </p:grpSp>
          <p:sp>
            <p:nvSpPr>
              <p:cNvPr id="30890" name="Text Box 279"/>
              <p:cNvSpPr txBox="1">
                <a:spLocks noChangeArrowheads="1"/>
              </p:cNvSpPr>
              <p:nvPr/>
            </p:nvSpPr>
            <p:spPr bwMode="auto">
              <a:xfrm>
                <a:off x="-9" y="595"/>
                <a:ext cx="91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sz="3200" b="0" dirty="0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</a:rPr>
                  <a:t>鼠细胞</a:t>
                </a:r>
              </a:p>
            </p:txBody>
          </p:sp>
        </p:grpSp>
        <p:grpSp>
          <p:nvGrpSpPr>
            <p:cNvPr id="8" name="组合 236603"/>
            <p:cNvGrpSpPr>
              <a:grpSpLocks/>
            </p:cNvGrpSpPr>
            <p:nvPr/>
          </p:nvGrpSpPr>
          <p:grpSpPr bwMode="auto">
            <a:xfrm>
              <a:off x="0" y="720"/>
              <a:ext cx="720" cy="1536"/>
              <a:chOff x="0" y="0"/>
              <a:chExt cx="720" cy="1536"/>
            </a:xfrm>
          </p:grpSpPr>
          <p:grpSp>
            <p:nvGrpSpPr>
              <p:cNvPr id="9" name="组合 236604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969"/>
                <a:chOff x="0" y="0"/>
                <a:chExt cx="720" cy="969"/>
              </a:xfrm>
            </p:grpSpPr>
            <p:sp>
              <p:nvSpPr>
                <p:cNvPr id="30887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0" y="480"/>
                  <a:ext cx="720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sz="1800" b="0">
                      <a:solidFill>
                        <a:srgbClr val="FF0000"/>
                      </a:solidFill>
                      <a:latin typeface="Times New Roman" pitchFamily="18" charset="0"/>
                      <a:ea typeface="黑体" pitchFamily="49" charset="-122"/>
                    </a:rPr>
                    <a:t>荧光标记   膜蛋白</a:t>
                  </a:r>
                </a:p>
              </p:txBody>
            </p:sp>
            <p:sp>
              <p:nvSpPr>
                <p:cNvPr id="30888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192" y="0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0886" name="Line 284"/>
              <p:cNvSpPr>
                <a:spLocks noChangeShapeType="1"/>
              </p:cNvSpPr>
              <p:nvPr/>
            </p:nvSpPr>
            <p:spPr bwMode="auto">
              <a:xfrm flipH="1" flipV="1">
                <a:off x="240" y="816"/>
                <a:ext cx="2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236608"/>
          <p:cNvGrpSpPr>
            <a:grpSpLocks/>
          </p:cNvGrpSpPr>
          <p:nvPr/>
        </p:nvGrpSpPr>
        <p:grpSpPr bwMode="auto">
          <a:xfrm>
            <a:off x="1524000" y="3365500"/>
            <a:ext cx="1219200" cy="785469"/>
            <a:chOff x="0" y="0"/>
            <a:chExt cx="624" cy="497"/>
          </a:xfrm>
        </p:grpSpPr>
        <p:sp>
          <p:nvSpPr>
            <p:cNvPr id="30880" name="Text Box 286"/>
            <p:cNvSpPr txBox="1">
              <a:spLocks noChangeArrowheads="1"/>
            </p:cNvSpPr>
            <p:nvPr/>
          </p:nvSpPr>
          <p:spPr bwMode="auto">
            <a:xfrm>
              <a:off x="48" y="0"/>
              <a:ext cx="576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1800" b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诱导</a:t>
              </a:r>
            </a:p>
            <a:p>
              <a:pPr>
                <a:spcBef>
                  <a:spcPct val="50000"/>
                </a:spcBef>
              </a:pPr>
              <a:r>
                <a:rPr lang="zh-CN" sz="1800" b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融合</a:t>
              </a:r>
            </a:p>
          </p:txBody>
        </p:sp>
        <p:sp>
          <p:nvSpPr>
            <p:cNvPr id="30881" name="Line 287"/>
            <p:cNvSpPr>
              <a:spLocks noChangeShapeType="1"/>
            </p:cNvSpPr>
            <p:nvPr/>
          </p:nvSpPr>
          <p:spPr bwMode="auto">
            <a:xfrm>
              <a:off x="0" y="2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236611"/>
          <p:cNvGrpSpPr>
            <a:grpSpLocks/>
          </p:cNvGrpSpPr>
          <p:nvPr/>
        </p:nvGrpSpPr>
        <p:grpSpPr bwMode="auto">
          <a:xfrm>
            <a:off x="2743201" y="2921000"/>
            <a:ext cx="1095375" cy="1418167"/>
            <a:chOff x="0" y="0"/>
            <a:chExt cx="690" cy="1072"/>
          </a:xfrm>
        </p:grpSpPr>
        <p:grpSp>
          <p:nvGrpSpPr>
            <p:cNvPr id="12" name="组合 236612"/>
            <p:cNvGrpSpPr>
              <a:grpSpLocks/>
            </p:cNvGrpSpPr>
            <p:nvPr/>
          </p:nvGrpSpPr>
          <p:grpSpPr bwMode="auto">
            <a:xfrm>
              <a:off x="0" y="480"/>
              <a:ext cx="690" cy="592"/>
              <a:chOff x="0" y="0"/>
              <a:chExt cx="690" cy="592"/>
            </a:xfrm>
          </p:grpSpPr>
          <p:sp>
            <p:nvSpPr>
              <p:cNvPr id="30856" name="Oval 290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624" cy="57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57" name="Oval 291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58" name="Oval 292"/>
              <p:cNvSpPr>
                <a:spLocks noChangeArrowheads="1"/>
              </p:cNvSpPr>
              <p:nvPr/>
            </p:nvSpPr>
            <p:spPr bwMode="auto">
              <a:xfrm>
                <a:off x="192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59" name="Oval 293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0" name="Oval 294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1" name="Oval 295"/>
              <p:cNvSpPr>
                <a:spLocks noChangeArrowheads="1"/>
              </p:cNvSpPr>
              <p:nvPr/>
            </p:nvSpPr>
            <p:spPr bwMode="auto">
              <a:xfrm>
                <a:off x="336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2" name="Oval 296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3" name="Oval 297"/>
              <p:cNvSpPr>
                <a:spLocks noChangeArrowheads="1"/>
              </p:cNvSpPr>
              <p:nvPr/>
            </p:nvSpPr>
            <p:spPr bwMode="auto">
              <a:xfrm>
                <a:off x="432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4" name="Oval 298"/>
              <p:cNvSpPr>
                <a:spLocks noChangeArrowheads="1"/>
              </p:cNvSpPr>
              <p:nvPr/>
            </p:nvSpPr>
            <p:spPr bwMode="auto">
              <a:xfrm>
                <a:off x="212" y="35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5" name="Oval 299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6" name="Oval 300"/>
              <p:cNvSpPr>
                <a:spLocks noChangeArrowheads="1"/>
              </p:cNvSpPr>
              <p:nvPr/>
            </p:nvSpPr>
            <p:spPr bwMode="auto">
              <a:xfrm>
                <a:off x="480" y="38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7" name="Oval 301"/>
              <p:cNvSpPr>
                <a:spLocks noChangeArrowheads="1"/>
              </p:cNvSpPr>
              <p:nvPr/>
            </p:nvSpPr>
            <p:spPr bwMode="auto">
              <a:xfrm>
                <a:off x="432" y="9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8" name="Oval 302"/>
              <p:cNvSpPr>
                <a:spLocks noChangeArrowheads="1"/>
              </p:cNvSpPr>
              <p:nvPr/>
            </p:nvSpPr>
            <p:spPr bwMode="auto">
              <a:xfrm>
                <a:off x="311" y="128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69" name="Oval 303"/>
              <p:cNvSpPr>
                <a:spLocks noChangeArrowheads="1"/>
              </p:cNvSpPr>
              <p:nvPr/>
            </p:nvSpPr>
            <p:spPr bwMode="auto">
              <a:xfrm>
                <a:off x="624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0" name="Oval 304"/>
              <p:cNvSpPr>
                <a:spLocks noChangeArrowheads="1"/>
              </p:cNvSpPr>
              <p:nvPr/>
            </p:nvSpPr>
            <p:spPr bwMode="auto">
              <a:xfrm>
                <a:off x="528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1" name="Oval 305"/>
              <p:cNvSpPr>
                <a:spLocks noChangeArrowheads="1"/>
              </p:cNvSpPr>
              <p:nvPr/>
            </p:nvSpPr>
            <p:spPr bwMode="auto">
              <a:xfrm>
                <a:off x="576" y="43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2" name="Oval 306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3" name="Oval 307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4" name="Oval 308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5" name="Oval 309"/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6" name="Oval 310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7" name="Oval 311"/>
              <p:cNvSpPr>
                <a:spLocks noChangeArrowheads="1"/>
              </p:cNvSpPr>
              <p:nvPr/>
            </p:nvSpPr>
            <p:spPr bwMode="auto">
              <a:xfrm>
                <a:off x="144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8" name="Oval 312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79" name="Oval 313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</p:grpSp>
        <p:sp>
          <p:nvSpPr>
            <p:cNvPr id="30833" name="Oval 314"/>
            <p:cNvSpPr>
              <a:spLocks noChangeArrowheads="1"/>
            </p:cNvSpPr>
            <p:nvPr/>
          </p:nvSpPr>
          <p:spPr bwMode="auto">
            <a:xfrm>
              <a:off x="48" y="0"/>
              <a:ext cx="624" cy="576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4" name="Oval 315"/>
            <p:cNvSpPr>
              <a:spLocks noChangeArrowheads="1"/>
            </p:cNvSpPr>
            <p:nvPr/>
          </p:nvSpPr>
          <p:spPr bwMode="auto">
            <a:xfrm>
              <a:off x="0" y="240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5" name="Oval 316"/>
            <p:cNvSpPr>
              <a:spLocks noChangeArrowheads="1"/>
            </p:cNvSpPr>
            <p:nvPr/>
          </p:nvSpPr>
          <p:spPr bwMode="auto">
            <a:xfrm>
              <a:off x="192" y="192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6" name="Oval 317"/>
            <p:cNvSpPr>
              <a:spLocks noChangeArrowheads="1"/>
            </p:cNvSpPr>
            <p:nvPr/>
          </p:nvSpPr>
          <p:spPr bwMode="auto">
            <a:xfrm>
              <a:off x="528" y="192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7" name="Oval 318"/>
            <p:cNvSpPr>
              <a:spLocks noChangeArrowheads="1"/>
            </p:cNvSpPr>
            <p:nvPr/>
          </p:nvSpPr>
          <p:spPr bwMode="auto">
            <a:xfrm>
              <a:off x="336" y="384"/>
              <a:ext cx="65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8" name="Oval 319"/>
            <p:cNvSpPr>
              <a:spLocks noChangeArrowheads="1"/>
            </p:cNvSpPr>
            <p:nvPr/>
          </p:nvSpPr>
          <p:spPr bwMode="auto">
            <a:xfrm>
              <a:off x="336" y="240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39" name="Oval 320"/>
            <p:cNvSpPr>
              <a:spLocks noChangeArrowheads="1"/>
            </p:cNvSpPr>
            <p:nvPr/>
          </p:nvSpPr>
          <p:spPr bwMode="auto">
            <a:xfrm>
              <a:off x="432" y="288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0" name="Oval 321"/>
            <p:cNvSpPr>
              <a:spLocks noChangeArrowheads="1"/>
            </p:cNvSpPr>
            <p:nvPr/>
          </p:nvSpPr>
          <p:spPr bwMode="auto">
            <a:xfrm>
              <a:off x="212" y="352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1" name="Oval 322"/>
            <p:cNvSpPr>
              <a:spLocks noChangeArrowheads="1"/>
            </p:cNvSpPr>
            <p:nvPr/>
          </p:nvSpPr>
          <p:spPr bwMode="auto">
            <a:xfrm>
              <a:off x="624" y="288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2" name="Oval 323"/>
            <p:cNvSpPr>
              <a:spLocks noChangeArrowheads="1"/>
            </p:cNvSpPr>
            <p:nvPr/>
          </p:nvSpPr>
          <p:spPr bwMode="auto">
            <a:xfrm>
              <a:off x="480" y="384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3" name="Oval 324"/>
            <p:cNvSpPr>
              <a:spLocks noChangeArrowheads="1"/>
            </p:cNvSpPr>
            <p:nvPr/>
          </p:nvSpPr>
          <p:spPr bwMode="auto">
            <a:xfrm>
              <a:off x="432" y="96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4" name="Oval 325"/>
            <p:cNvSpPr>
              <a:spLocks noChangeArrowheads="1"/>
            </p:cNvSpPr>
            <p:nvPr/>
          </p:nvSpPr>
          <p:spPr bwMode="auto">
            <a:xfrm>
              <a:off x="311" y="128"/>
              <a:ext cx="65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5" name="Oval 326"/>
            <p:cNvSpPr>
              <a:spLocks noChangeArrowheads="1"/>
            </p:cNvSpPr>
            <p:nvPr/>
          </p:nvSpPr>
          <p:spPr bwMode="auto">
            <a:xfrm>
              <a:off x="624" y="144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6" name="Oval 327"/>
            <p:cNvSpPr>
              <a:spLocks noChangeArrowheads="1"/>
            </p:cNvSpPr>
            <p:nvPr/>
          </p:nvSpPr>
          <p:spPr bwMode="auto">
            <a:xfrm>
              <a:off x="528" y="48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7" name="Oval 328"/>
            <p:cNvSpPr>
              <a:spLocks noChangeArrowheads="1"/>
            </p:cNvSpPr>
            <p:nvPr/>
          </p:nvSpPr>
          <p:spPr bwMode="auto">
            <a:xfrm>
              <a:off x="576" y="432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8" name="Oval 329"/>
            <p:cNvSpPr>
              <a:spLocks noChangeArrowheads="1"/>
            </p:cNvSpPr>
            <p:nvPr/>
          </p:nvSpPr>
          <p:spPr bwMode="auto">
            <a:xfrm>
              <a:off x="432" y="480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49" name="Oval 330"/>
            <p:cNvSpPr>
              <a:spLocks noChangeArrowheads="1"/>
            </p:cNvSpPr>
            <p:nvPr/>
          </p:nvSpPr>
          <p:spPr bwMode="auto">
            <a:xfrm>
              <a:off x="96" y="432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0" name="Oval 331"/>
            <p:cNvSpPr>
              <a:spLocks noChangeArrowheads="1"/>
            </p:cNvSpPr>
            <p:nvPr/>
          </p:nvSpPr>
          <p:spPr bwMode="auto">
            <a:xfrm>
              <a:off x="48" y="336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1" name="Oval 332"/>
            <p:cNvSpPr>
              <a:spLocks noChangeArrowheads="1"/>
            </p:cNvSpPr>
            <p:nvPr/>
          </p:nvSpPr>
          <p:spPr bwMode="auto">
            <a:xfrm>
              <a:off x="48" y="144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2" name="Oval 333"/>
            <p:cNvSpPr>
              <a:spLocks noChangeArrowheads="1"/>
            </p:cNvSpPr>
            <p:nvPr/>
          </p:nvSpPr>
          <p:spPr bwMode="auto">
            <a:xfrm>
              <a:off x="144" y="48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3" name="Oval 334"/>
            <p:cNvSpPr>
              <a:spLocks noChangeArrowheads="1"/>
            </p:cNvSpPr>
            <p:nvPr/>
          </p:nvSpPr>
          <p:spPr bwMode="auto">
            <a:xfrm>
              <a:off x="288" y="0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4" name="Oval 335"/>
            <p:cNvSpPr>
              <a:spLocks noChangeArrowheads="1"/>
            </p:cNvSpPr>
            <p:nvPr/>
          </p:nvSpPr>
          <p:spPr bwMode="auto">
            <a:xfrm>
              <a:off x="432" y="0"/>
              <a:ext cx="6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855" name="Oval 336"/>
            <p:cNvSpPr>
              <a:spLocks noChangeArrowheads="1"/>
            </p:cNvSpPr>
            <p:nvPr/>
          </p:nvSpPr>
          <p:spPr bwMode="auto">
            <a:xfrm>
              <a:off x="288" y="480"/>
              <a:ext cx="65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</p:grpSp>
      <p:grpSp>
        <p:nvGrpSpPr>
          <p:cNvPr id="13" name="组合 236660"/>
          <p:cNvGrpSpPr>
            <a:grpSpLocks/>
          </p:cNvGrpSpPr>
          <p:nvPr/>
        </p:nvGrpSpPr>
        <p:grpSpPr bwMode="auto">
          <a:xfrm>
            <a:off x="3692525" y="2950104"/>
            <a:ext cx="2438400" cy="1206500"/>
            <a:chOff x="0" y="0"/>
            <a:chExt cx="1536" cy="912"/>
          </a:xfrm>
        </p:grpSpPr>
        <p:grpSp>
          <p:nvGrpSpPr>
            <p:cNvPr id="14" name="组合 236661"/>
            <p:cNvGrpSpPr>
              <a:grpSpLocks/>
            </p:cNvGrpSpPr>
            <p:nvPr/>
          </p:nvGrpSpPr>
          <p:grpSpPr bwMode="auto">
            <a:xfrm>
              <a:off x="624" y="0"/>
              <a:ext cx="912" cy="912"/>
              <a:chOff x="0" y="0"/>
              <a:chExt cx="912" cy="912"/>
            </a:xfrm>
          </p:grpSpPr>
          <p:sp>
            <p:nvSpPr>
              <p:cNvPr id="30785" name="Oval 339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861" cy="851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86" name="Oval 340"/>
              <p:cNvSpPr>
                <a:spLocks noChangeArrowheads="1"/>
              </p:cNvSpPr>
              <p:nvPr/>
            </p:nvSpPr>
            <p:spPr bwMode="auto">
              <a:xfrm>
                <a:off x="192" y="96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87" name="Oval 341"/>
              <p:cNvSpPr>
                <a:spLocks noChangeArrowheads="1"/>
              </p:cNvSpPr>
              <p:nvPr/>
            </p:nvSpPr>
            <p:spPr bwMode="auto">
              <a:xfrm>
                <a:off x="288" y="48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1800" b="0">
                  <a:latin typeface="Times New Roman" pitchFamily="18" charset="0"/>
                </a:endParaRPr>
              </a:p>
            </p:txBody>
          </p:sp>
          <p:sp>
            <p:nvSpPr>
              <p:cNvPr id="30788" name="Oval 34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89" name="Oval 343"/>
              <p:cNvSpPr>
                <a:spLocks noChangeArrowheads="1"/>
              </p:cNvSpPr>
              <p:nvPr/>
            </p:nvSpPr>
            <p:spPr bwMode="auto">
              <a:xfrm>
                <a:off x="624" y="48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0" name="Oval 344"/>
              <p:cNvSpPr>
                <a:spLocks noChangeArrowheads="1"/>
              </p:cNvSpPr>
              <p:nvPr/>
            </p:nvSpPr>
            <p:spPr bwMode="auto">
              <a:xfrm>
                <a:off x="738" y="122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1" name="Oval 345"/>
              <p:cNvSpPr>
                <a:spLocks noChangeArrowheads="1"/>
              </p:cNvSpPr>
              <p:nvPr/>
            </p:nvSpPr>
            <p:spPr bwMode="auto">
              <a:xfrm>
                <a:off x="82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2" name="Oval 346"/>
              <p:cNvSpPr>
                <a:spLocks noChangeArrowheads="1"/>
              </p:cNvSpPr>
              <p:nvPr/>
            </p:nvSpPr>
            <p:spPr bwMode="auto">
              <a:xfrm>
                <a:off x="41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3" name="Oval 347"/>
              <p:cNvSpPr>
                <a:spLocks noChangeArrowheads="1"/>
              </p:cNvSpPr>
              <p:nvPr/>
            </p:nvSpPr>
            <p:spPr bwMode="auto">
              <a:xfrm>
                <a:off x="246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4" name="Oval 348"/>
              <p:cNvSpPr>
                <a:spLocks noChangeArrowheads="1"/>
              </p:cNvSpPr>
              <p:nvPr/>
            </p:nvSpPr>
            <p:spPr bwMode="auto">
              <a:xfrm>
                <a:off x="480" y="144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5" name="Oval 349"/>
              <p:cNvSpPr>
                <a:spLocks noChangeArrowheads="1"/>
              </p:cNvSpPr>
              <p:nvPr/>
            </p:nvSpPr>
            <p:spPr bwMode="auto">
              <a:xfrm>
                <a:off x="410" y="243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6" name="Oval 350"/>
              <p:cNvSpPr>
                <a:spLocks noChangeArrowheads="1"/>
              </p:cNvSpPr>
              <p:nvPr/>
            </p:nvSpPr>
            <p:spPr bwMode="auto">
              <a:xfrm>
                <a:off x="164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7" name="Oval 351"/>
              <p:cNvSpPr>
                <a:spLocks noChangeArrowheads="1"/>
              </p:cNvSpPr>
              <p:nvPr/>
            </p:nvSpPr>
            <p:spPr bwMode="auto">
              <a:xfrm>
                <a:off x="266" y="334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8" name="Oval 352"/>
              <p:cNvSpPr>
                <a:spLocks noChangeArrowheads="1"/>
              </p:cNvSpPr>
              <p:nvPr/>
            </p:nvSpPr>
            <p:spPr bwMode="auto">
              <a:xfrm>
                <a:off x="543" y="243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799" name="Oval 353"/>
              <p:cNvSpPr>
                <a:spLocks noChangeArrowheads="1"/>
              </p:cNvSpPr>
              <p:nvPr/>
            </p:nvSpPr>
            <p:spPr bwMode="auto">
              <a:xfrm>
                <a:off x="666" y="182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0" name="Oval 354"/>
              <p:cNvSpPr>
                <a:spLocks noChangeArrowheads="1"/>
              </p:cNvSpPr>
              <p:nvPr/>
            </p:nvSpPr>
            <p:spPr bwMode="auto">
              <a:xfrm>
                <a:off x="656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1" name="Oval 355"/>
              <p:cNvSpPr>
                <a:spLocks noChangeArrowheads="1"/>
              </p:cNvSpPr>
              <p:nvPr/>
            </p:nvSpPr>
            <p:spPr bwMode="auto">
              <a:xfrm>
                <a:off x="738" y="36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2" name="Oval 356"/>
              <p:cNvSpPr>
                <a:spLocks noChangeArrowheads="1"/>
              </p:cNvSpPr>
              <p:nvPr/>
            </p:nvSpPr>
            <p:spPr bwMode="auto">
              <a:xfrm>
                <a:off x="820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3" name="Oval 357"/>
              <p:cNvSpPr>
                <a:spLocks noChangeArrowheads="1"/>
              </p:cNvSpPr>
              <p:nvPr/>
            </p:nvSpPr>
            <p:spPr bwMode="auto">
              <a:xfrm>
                <a:off x="492" y="32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4" name="Oval 358"/>
              <p:cNvSpPr>
                <a:spLocks noChangeArrowheads="1"/>
              </p:cNvSpPr>
              <p:nvPr/>
            </p:nvSpPr>
            <p:spPr bwMode="auto">
              <a:xfrm>
                <a:off x="851" y="33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5" name="Oval 359"/>
              <p:cNvSpPr>
                <a:spLocks noChangeArrowheads="1"/>
              </p:cNvSpPr>
              <p:nvPr/>
            </p:nvSpPr>
            <p:spPr bwMode="auto">
              <a:xfrm>
                <a:off x="369" y="40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6" name="Oval 360"/>
              <p:cNvSpPr>
                <a:spLocks noChangeArrowheads="1"/>
              </p:cNvSpPr>
              <p:nvPr/>
            </p:nvSpPr>
            <p:spPr bwMode="auto">
              <a:xfrm>
                <a:off x="0" y="40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7" name="Oval 361"/>
              <p:cNvSpPr>
                <a:spLocks noChangeArrowheads="1"/>
              </p:cNvSpPr>
              <p:nvPr/>
            </p:nvSpPr>
            <p:spPr bwMode="auto">
              <a:xfrm>
                <a:off x="0" y="527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8" name="Oval 362"/>
              <p:cNvSpPr>
                <a:spLocks noChangeArrowheads="1"/>
              </p:cNvSpPr>
              <p:nvPr/>
            </p:nvSpPr>
            <p:spPr bwMode="auto">
              <a:xfrm>
                <a:off x="82" y="649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09" name="Oval 363"/>
              <p:cNvSpPr>
                <a:spLocks noChangeArrowheads="1"/>
              </p:cNvSpPr>
              <p:nvPr/>
            </p:nvSpPr>
            <p:spPr bwMode="auto">
              <a:xfrm>
                <a:off x="297" y="699"/>
                <a:ext cx="62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0" name="Oval 364"/>
              <p:cNvSpPr>
                <a:spLocks noChangeArrowheads="1"/>
              </p:cNvSpPr>
              <p:nvPr/>
            </p:nvSpPr>
            <p:spPr bwMode="auto">
              <a:xfrm>
                <a:off x="492" y="851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1" name="Oval 365"/>
              <p:cNvSpPr>
                <a:spLocks noChangeArrowheads="1"/>
              </p:cNvSpPr>
              <p:nvPr/>
            </p:nvSpPr>
            <p:spPr bwMode="auto">
              <a:xfrm>
                <a:off x="164" y="770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2" name="Oval 366"/>
              <p:cNvSpPr>
                <a:spLocks noChangeArrowheads="1"/>
              </p:cNvSpPr>
              <p:nvPr/>
            </p:nvSpPr>
            <p:spPr bwMode="auto">
              <a:xfrm>
                <a:off x="287" y="527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3" name="Oval 367"/>
              <p:cNvSpPr>
                <a:spLocks noChangeArrowheads="1"/>
              </p:cNvSpPr>
              <p:nvPr/>
            </p:nvSpPr>
            <p:spPr bwMode="auto">
              <a:xfrm>
                <a:off x="246" y="446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4" name="Oval 368"/>
              <p:cNvSpPr>
                <a:spLocks noChangeArrowheads="1"/>
              </p:cNvSpPr>
              <p:nvPr/>
            </p:nvSpPr>
            <p:spPr bwMode="auto">
              <a:xfrm>
                <a:off x="369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5" name="Oval 369"/>
              <p:cNvSpPr>
                <a:spLocks noChangeArrowheads="1"/>
              </p:cNvSpPr>
              <p:nvPr/>
            </p:nvSpPr>
            <p:spPr bwMode="auto">
              <a:xfrm>
                <a:off x="410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6" name="Oval 370"/>
              <p:cNvSpPr>
                <a:spLocks noChangeArrowheads="1"/>
              </p:cNvSpPr>
              <p:nvPr/>
            </p:nvSpPr>
            <p:spPr bwMode="auto">
              <a:xfrm>
                <a:off x="123" y="446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7" name="Oval 371"/>
              <p:cNvSpPr>
                <a:spLocks noChangeArrowheads="1"/>
              </p:cNvSpPr>
              <p:nvPr/>
            </p:nvSpPr>
            <p:spPr bwMode="auto">
              <a:xfrm>
                <a:off x="533" y="44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8" name="Oval 372"/>
              <p:cNvSpPr>
                <a:spLocks noChangeArrowheads="1"/>
              </p:cNvSpPr>
              <p:nvPr/>
            </p:nvSpPr>
            <p:spPr bwMode="auto">
              <a:xfrm>
                <a:off x="512" y="578"/>
                <a:ext cx="62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19" name="Oval 373"/>
              <p:cNvSpPr>
                <a:spLocks noChangeArrowheads="1"/>
              </p:cNvSpPr>
              <p:nvPr/>
            </p:nvSpPr>
            <p:spPr bwMode="auto">
              <a:xfrm>
                <a:off x="635" y="395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0" name="Oval 374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1" name="Oval 375"/>
              <p:cNvSpPr>
                <a:spLocks noChangeArrowheads="1"/>
              </p:cNvSpPr>
              <p:nvPr/>
            </p:nvSpPr>
            <p:spPr bwMode="auto">
              <a:xfrm>
                <a:off x="738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2" name="Oval 376"/>
              <p:cNvSpPr>
                <a:spLocks noChangeArrowheads="1"/>
              </p:cNvSpPr>
              <p:nvPr/>
            </p:nvSpPr>
            <p:spPr bwMode="auto">
              <a:xfrm>
                <a:off x="851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3" name="Oval 377"/>
              <p:cNvSpPr>
                <a:spLocks noChangeArrowheads="1"/>
              </p:cNvSpPr>
              <p:nvPr/>
            </p:nvSpPr>
            <p:spPr bwMode="auto">
              <a:xfrm>
                <a:off x="635" y="578"/>
                <a:ext cx="62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4" name="Oval 378"/>
              <p:cNvSpPr>
                <a:spLocks noChangeArrowheads="1"/>
              </p:cNvSpPr>
              <p:nvPr/>
            </p:nvSpPr>
            <p:spPr bwMode="auto">
              <a:xfrm>
                <a:off x="656" y="689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5" name="Oval 379"/>
              <p:cNvSpPr>
                <a:spLocks noChangeArrowheads="1"/>
              </p:cNvSpPr>
              <p:nvPr/>
            </p:nvSpPr>
            <p:spPr bwMode="auto">
              <a:xfrm>
                <a:off x="205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6" name="Oval 380"/>
              <p:cNvSpPr>
                <a:spLocks noChangeArrowheads="1"/>
              </p:cNvSpPr>
              <p:nvPr/>
            </p:nvSpPr>
            <p:spPr bwMode="auto">
              <a:xfrm>
                <a:off x="328" y="851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7" name="Oval 381"/>
              <p:cNvSpPr>
                <a:spLocks noChangeArrowheads="1"/>
              </p:cNvSpPr>
              <p:nvPr/>
            </p:nvSpPr>
            <p:spPr bwMode="auto">
              <a:xfrm>
                <a:off x="820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8" name="Oval 382"/>
              <p:cNvSpPr>
                <a:spLocks noChangeArrowheads="1"/>
              </p:cNvSpPr>
              <p:nvPr/>
            </p:nvSpPr>
            <p:spPr bwMode="auto">
              <a:xfrm>
                <a:off x="410" y="73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29" name="Oval 383"/>
              <p:cNvSpPr>
                <a:spLocks noChangeArrowheads="1"/>
              </p:cNvSpPr>
              <p:nvPr/>
            </p:nvSpPr>
            <p:spPr bwMode="auto">
              <a:xfrm>
                <a:off x="533" y="73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30" name="Oval 384"/>
              <p:cNvSpPr>
                <a:spLocks noChangeArrowheads="1"/>
              </p:cNvSpPr>
              <p:nvPr/>
            </p:nvSpPr>
            <p:spPr bwMode="auto">
              <a:xfrm>
                <a:off x="768" y="72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  <p:sp>
            <p:nvSpPr>
              <p:cNvPr id="30831" name="Oval 385"/>
              <p:cNvSpPr>
                <a:spLocks noChangeArrowheads="1"/>
              </p:cNvSpPr>
              <p:nvPr/>
            </p:nvSpPr>
            <p:spPr bwMode="auto">
              <a:xfrm>
                <a:off x="336" y="144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1800" b="0"/>
              </a:p>
            </p:txBody>
          </p:sp>
        </p:grpSp>
        <p:sp>
          <p:nvSpPr>
            <p:cNvPr id="30784" name="Line 386"/>
            <p:cNvSpPr>
              <a:spLocks noChangeShapeType="1"/>
            </p:cNvSpPr>
            <p:nvPr/>
          </p:nvSpPr>
          <p:spPr bwMode="auto">
            <a:xfrm>
              <a:off x="0" y="5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236710"/>
          <p:cNvGrpSpPr>
            <a:grpSpLocks/>
          </p:cNvGrpSpPr>
          <p:nvPr/>
        </p:nvGrpSpPr>
        <p:grpSpPr bwMode="auto">
          <a:xfrm>
            <a:off x="7150100" y="2950104"/>
            <a:ext cx="1447800" cy="1206500"/>
            <a:chOff x="0" y="0"/>
            <a:chExt cx="912" cy="912"/>
          </a:xfrm>
        </p:grpSpPr>
        <p:sp>
          <p:nvSpPr>
            <p:cNvPr id="30734" name="Oval 388"/>
            <p:cNvSpPr>
              <a:spLocks noChangeArrowheads="1"/>
            </p:cNvSpPr>
            <p:nvPr/>
          </p:nvSpPr>
          <p:spPr bwMode="auto">
            <a:xfrm>
              <a:off x="48" y="48"/>
              <a:ext cx="861" cy="851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35" name="Oval 389"/>
            <p:cNvSpPr>
              <a:spLocks noChangeArrowheads="1"/>
            </p:cNvSpPr>
            <p:nvPr/>
          </p:nvSpPr>
          <p:spPr bwMode="auto">
            <a:xfrm>
              <a:off x="246" y="41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36" name="Oval 390"/>
            <p:cNvSpPr>
              <a:spLocks noChangeArrowheads="1"/>
            </p:cNvSpPr>
            <p:nvPr/>
          </p:nvSpPr>
          <p:spPr bwMode="auto">
            <a:xfrm>
              <a:off x="369" y="0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37" name="Oval 391"/>
            <p:cNvSpPr>
              <a:spLocks noChangeArrowheads="1"/>
            </p:cNvSpPr>
            <p:nvPr/>
          </p:nvSpPr>
          <p:spPr bwMode="auto">
            <a:xfrm>
              <a:off x="533" y="0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38" name="Oval 392"/>
            <p:cNvSpPr>
              <a:spLocks noChangeArrowheads="1"/>
            </p:cNvSpPr>
            <p:nvPr/>
          </p:nvSpPr>
          <p:spPr bwMode="auto">
            <a:xfrm>
              <a:off x="656" y="41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39" name="Oval 393"/>
            <p:cNvSpPr>
              <a:spLocks noChangeArrowheads="1"/>
            </p:cNvSpPr>
            <p:nvPr/>
          </p:nvSpPr>
          <p:spPr bwMode="auto">
            <a:xfrm>
              <a:off x="738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0" name="Oval 394"/>
            <p:cNvSpPr>
              <a:spLocks noChangeArrowheads="1"/>
            </p:cNvSpPr>
            <p:nvPr/>
          </p:nvSpPr>
          <p:spPr bwMode="auto">
            <a:xfrm>
              <a:off x="164" y="122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1" name="Oval 395"/>
            <p:cNvSpPr>
              <a:spLocks noChangeArrowheads="1"/>
            </p:cNvSpPr>
            <p:nvPr/>
          </p:nvSpPr>
          <p:spPr bwMode="auto">
            <a:xfrm>
              <a:off x="82" y="203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2" name="Oval 396"/>
            <p:cNvSpPr>
              <a:spLocks noChangeArrowheads="1"/>
            </p:cNvSpPr>
            <p:nvPr/>
          </p:nvSpPr>
          <p:spPr bwMode="auto">
            <a:xfrm>
              <a:off x="41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3" name="Oval 397"/>
            <p:cNvSpPr>
              <a:spLocks noChangeArrowheads="1"/>
            </p:cNvSpPr>
            <p:nvPr/>
          </p:nvSpPr>
          <p:spPr bwMode="auto">
            <a:xfrm>
              <a:off x="246" y="203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4" name="Oval 398"/>
            <p:cNvSpPr>
              <a:spLocks noChangeArrowheads="1"/>
            </p:cNvSpPr>
            <p:nvPr/>
          </p:nvSpPr>
          <p:spPr bwMode="auto">
            <a:xfrm>
              <a:off x="410" y="122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5" name="Oval 399"/>
            <p:cNvSpPr>
              <a:spLocks noChangeArrowheads="1"/>
            </p:cNvSpPr>
            <p:nvPr/>
          </p:nvSpPr>
          <p:spPr bwMode="auto">
            <a:xfrm>
              <a:off x="533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6" name="Oval 400"/>
            <p:cNvSpPr>
              <a:spLocks noChangeArrowheads="1"/>
            </p:cNvSpPr>
            <p:nvPr/>
          </p:nvSpPr>
          <p:spPr bwMode="auto">
            <a:xfrm>
              <a:off x="410" y="243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7" name="Oval 401"/>
            <p:cNvSpPr>
              <a:spLocks noChangeArrowheads="1"/>
            </p:cNvSpPr>
            <p:nvPr/>
          </p:nvSpPr>
          <p:spPr bwMode="auto">
            <a:xfrm>
              <a:off x="164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8" name="Oval 402"/>
            <p:cNvSpPr>
              <a:spLocks noChangeArrowheads="1"/>
            </p:cNvSpPr>
            <p:nvPr/>
          </p:nvSpPr>
          <p:spPr bwMode="auto">
            <a:xfrm>
              <a:off x="266" y="334"/>
              <a:ext cx="62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49" name="Oval 403"/>
            <p:cNvSpPr>
              <a:spLocks noChangeArrowheads="1"/>
            </p:cNvSpPr>
            <p:nvPr/>
          </p:nvSpPr>
          <p:spPr bwMode="auto">
            <a:xfrm>
              <a:off x="543" y="243"/>
              <a:ext cx="62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0" name="Oval 404"/>
            <p:cNvSpPr>
              <a:spLocks noChangeArrowheads="1"/>
            </p:cNvSpPr>
            <p:nvPr/>
          </p:nvSpPr>
          <p:spPr bwMode="auto">
            <a:xfrm>
              <a:off x="666" y="182"/>
              <a:ext cx="62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1" name="Oval 405"/>
            <p:cNvSpPr>
              <a:spLocks noChangeArrowheads="1"/>
            </p:cNvSpPr>
            <p:nvPr/>
          </p:nvSpPr>
          <p:spPr bwMode="auto">
            <a:xfrm>
              <a:off x="656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2" name="Oval 406"/>
            <p:cNvSpPr>
              <a:spLocks noChangeArrowheads="1"/>
            </p:cNvSpPr>
            <p:nvPr/>
          </p:nvSpPr>
          <p:spPr bwMode="auto">
            <a:xfrm>
              <a:off x="738" y="365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3" name="Oval 407"/>
            <p:cNvSpPr>
              <a:spLocks noChangeArrowheads="1"/>
            </p:cNvSpPr>
            <p:nvPr/>
          </p:nvSpPr>
          <p:spPr bwMode="auto">
            <a:xfrm>
              <a:off x="820" y="203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4" name="Oval 408"/>
            <p:cNvSpPr>
              <a:spLocks noChangeArrowheads="1"/>
            </p:cNvSpPr>
            <p:nvPr/>
          </p:nvSpPr>
          <p:spPr bwMode="auto">
            <a:xfrm>
              <a:off x="492" y="324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5" name="Oval 409"/>
            <p:cNvSpPr>
              <a:spLocks noChangeArrowheads="1"/>
            </p:cNvSpPr>
            <p:nvPr/>
          </p:nvSpPr>
          <p:spPr bwMode="auto">
            <a:xfrm>
              <a:off x="851" y="334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6" name="Oval 410"/>
            <p:cNvSpPr>
              <a:spLocks noChangeArrowheads="1"/>
            </p:cNvSpPr>
            <p:nvPr/>
          </p:nvSpPr>
          <p:spPr bwMode="auto">
            <a:xfrm>
              <a:off x="369" y="405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7" name="Oval 411"/>
            <p:cNvSpPr>
              <a:spLocks noChangeArrowheads="1"/>
            </p:cNvSpPr>
            <p:nvPr/>
          </p:nvSpPr>
          <p:spPr bwMode="auto">
            <a:xfrm>
              <a:off x="0" y="405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8" name="Oval 412"/>
            <p:cNvSpPr>
              <a:spLocks noChangeArrowheads="1"/>
            </p:cNvSpPr>
            <p:nvPr/>
          </p:nvSpPr>
          <p:spPr bwMode="auto">
            <a:xfrm>
              <a:off x="0" y="527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59" name="Oval 413"/>
            <p:cNvSpPr>
              <a:spLocks noChangeArrowheads="1"/>
            </p:cNvSpPr>
            <p:nvPr/>
          </p:nvSpPr>
          <p:spPr bwMode="auto">
            <a:xfrm>
              <a:off x="82" y="649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0" name="Oval 414"/>
            <p:cNvSpPr>
              <a:spLocks noChangeArrowheads="1"/>
            </p:cNvSpPr>
            <p:nvPr/>
          </p:nvSpPr>
          <p:spPr bwMode="auto">
            <a:xfrm>
              <a:off x="297" y="699"/>
              <a:ext cx="62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1" name="Oval 415"/>
            <p:cNvSpPr>
              <a:spLocks noChangeArrowheads="1"/>
            </p:cNvSpPr>
            <p:nvPr/>
          </p:nvSpPr>
          <p:spPr bwMode="auto">
            <a:xfrm>
              <a:off x="492" y="851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2" name="Oval 416"/>
            <p:cNvSpPr>
              <a:spLocks noChangeArrowheads="1"/>
            </p:cNvSpPr>
            <p:nvPr/>
          </p:nvSpPr>
          <p:spPr bwMode="auto">
            <a:xfrm>
              <a:off x="164" y="770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3" name="Oval 417"/>
            <p:cNvSpPr>
              <a:spLocks noChangeArrowheads="1"/>
            </p:cNvSpPr>
            <p:nvPr/>
          </p:nvSpPr>
          <p:spPr bwMode="auto">
            <a:xfrm>
              <a:off x="287" y="52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4" name="Oval 418"/>
            <p:cNvSpPr>
              <a:spLocks noChangeArrowheads="1"/>
            </p:cNvSpPr>
            <p:nvPr/>
          </p:nvSpPr>
          <p:spPr bwMode="auto">
            <a:xfrm>
              <a:off x="246" y="446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5" name="Oval 419"/>
            <p:cNvSpPr>
              <a:spLocks noChangeArrowheads="1"/>
            </p:cNvSpPr>
            <p:nvPr/>
          </p:nvSpPr>
          <p:spPr bwMode="auto">
            <a:xfrm>
              <a:off x="369" y="608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6" name="Oval 420"/>
            <p:cNvSpPr>
              <a:spLocks noChangeArrowheads="1"/>
            </p:cNvSpPr>
            <p:nvPr/>
          </p:nvSpPr>
          <p:spPr bwMode="auto">
            <a:xfrm>
              <a:off x="410" y="486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7" name="Oval 421"/>
            <p:cNvSpPr>
              <a:spLocks noChangeArrowheads="1"/>
            </p:cNvSpPr>
            <p:nvPr/>
          </p:nvSpPr>
          <p:spPr bwMode="auto">
            <a:xfrm>
              <a:off x="123" y="446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8" name="Oval 422"/>
            <p:cNvSpPr>
              <a:spLocks noChangeArrowheads="1"/>
            </p:cNvSpPr>
            <p:nvPr/>
          </p:nvSpPr>
          <p:spPr bwMode="auto">
            <a:xfrm>
              <a:off x="533" y="446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69" name="Oval 423"/>
            <p:cNvSpPr>
              <a:spLocks noChangeArrowheads="1"/>
            </p:cNvSpPr>
            <p:nvPr/>
          </p:nvSpPr>
          <p:spPr bwMode="auto">
            <a:xfrm>
              <a:off x="512" y="578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0" name="Oval 424"/>
            <p:cNvSpPr>
              <a:spLocks noChangeArrowheads="1"/>
            </p:cNvSpPr>
            <p:nvPr/>
          </p:nvSpPr>
          <p:spPr bwMode="auto">
            <a:xfrm>
              <a:off x="635" y="395"/>
              <a:ext cx="62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1" name="Oval 425"/>
            <p:cNvSpPr>
              <a:spLocks noChangeArrowheads="1"/>
            </p:cNvSpPr>
            <p:nvPr/>
          </p:nvSpPr>
          <p:spPr bwMode="auto">
            <a:xfrm>
              <a:off x="624" y="816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2" name="Oval 426"/>
            <p:cNvSpPr>
              <a:spLocks noChangeArrowheads="1"/>
            </p:cNvSpPr>
            <p:nvPr/>
          </p:nvSpPr>
          <p:spPr bwMode="auto">
            <a:xfrm>
              <a:off x="738" y="486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3" name="Oval 427"/>
            <p:cNvSpPr>
              <a:spLocks noChangeArrowheads="1"/>
            </p:cNvSpPr>
            <p:nvPr/>
          </p:nvSpPr>
          <p:spPr bwMode="auto">
            <a:xfrm>
              <a:off x="851" y="486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4" name="Oval 428"/>
            <p:cNvSpPr>
              <a:spLocks noChangeArrowheads="1"/>
            </p:cNvSpPr>
            <p:nvPr/>
          </p:nvSpPr>
          <p:spPr bwMode="auto">
            <a:xfrm>
              <a:off x="635" y="578"/>
              <a:ext cx="62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5" name="Oval 429"/>
            <p:cNvSpPr>
              <a:spLocks noChangeArrowheads="1"/>
            </p:cNvSpPr>
            <p:nvPr/>
          </p:nvSpPr>
          <p:spPr bwMode="auto">
            <a:xfrm>
              <a:off x="656" y="689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6" name="Oval 430"/>
            <p:cNvSpPr>
              <a:spLocks noChangeArrowheads="1"/>
            </p:cNvSpPr>
            <p:nvPr/>
          </p:nvSpPr>
          <p:spPr bwMode="auto">
            <a:xfrm>
              <a:off x="205" y="608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7" name="Oval 431"/>
            <p:cNvSpPr>
              <a:spLocks noChangeArrowheads="1"/>
            </p:cNvSpPr>
            <p:nvPr/>
          </p:nvSpPr>
          <p:spPr bwMode="auto">
            <a:xfrm>
              <a:off x="328" y="851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8" name="Oval 432"/>
            <p:cNvSpPr>
              <a:spLocks noChangeArrowheads="1"/>
            </p:cNvSpPr>
            <p:nvPr/>
          </p:nvSpPr>
          <p:spPr bwMode="auto">
            <a:xfrm>
              <a:off x="820" y="608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79" name="Oval 433"/>
            <p:cNvSpPr>
              <a:spLocks noChangeArrowheads="1"/>
            </p:cNvSpPr>
            <p:nvPr/>
          </p:nvSpPr>
          <p:spPr bwMode="auto">
            <a:xfrm>
              <a:off x="410" y="730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80" name="Oval 434"/>
            <p:cNvSpPr>
              <a:spLocks noChangeArrowheads="1"/>
            </p:cNvSpPr>
            <p:nvPr/>
          </p:nvSpPr>
          <p:spPr bwMode="auto">
            <a:xfrm>
              <a:off x="533" y="730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81" name="Oval 435"/>
            <p:cNvSpPr>
              <a:spLocks noChangeArrowheads="1"/>
            </p:cNvSpPr>
            <p:nvPr/>
          </p:nvSpPr>
          <p:spPr bwMode="auto">
            <a:xfrm>
              <a:off x="768" y="720"/>
              <a:ext cx="61" cy="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  <p:sp>
          <p:nvSpPr>
            <p:cNvPr id="30782" name="Oval 436"/>
            <p:cNvSpPr>
              <a:spLocks noChangeArrowheads="1"/>
            </p:cNvSpPr>
            <p:nvPr/>
          </p:nvSpPr>
          <p:spPr bwMode="auto">
            <a:xfrm>
              <a:off x="287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1800" b="0"/>
            </a:p>
          </p:txBody>
        </p:sp>
      </p:grpSp>
      <p:grpSp>
        <p:nvGrpSpPr>
          <p:cNvPr id="16" name="组合 236760"/>
          <p:cNvGrpSpPr>
            <a:grpSpLocks/>
          </p:cNvGrpSpPr>
          <p:nvPr/>
        </p:nvGrpSpPr>
        <p:grpSpPr bwMode="auto">
          <a:xfrm>
            <a:off x="5997575" y="3070490"/>
            <a:ext cx="1143000" cy="889000"/>
            <a:chOff x="0" y="0"/>
            <a:chExt cx="720" cy="672"/>
          </a:xfrm>
        </p:grpSpPr>
        <p:grpSp>
          <p:nvGrpSpPr>
            <p:cNvPr id="17" name="组合 236761"/>
            <p:cNvGrpSpPr>
              <a:grpSpLocks/>
            </p:cNvGrpSpPr>
            <p:nvPr/>
          </p:nvGrpSpPr>
          <p:grpSpPr bwMode="auto">
            <a:xfrm>
              <a:off x="0" y="0"/>
              <a:ext cx="720" cy="336"/>
              <a:chOff x="0" y="0"/>
              <a:chExt cx="720" cy="336"/>
            </a:xfrm>
          </p:grpSpPr>
          <p:sp>
            <p:nvSpPr>
              <p:cNvPr id="30732" name="Line 439"/>
              <p:cNvSpPr>
                <a:spLocks noChangeShapeType="1"/>
              </p:cNvSpPr>
              <p:nvPr/>
            </p:nvSpPr>
            <p:spPr bwMode="auto">
              <a:xfrm>
                <a:off x="96" y="3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3" name="Text Box 44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2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40</a:t>
                </a:r>
                <a:r>
                  <a:rPr lang="zh-CN" sz="1800" b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分钟后</a:t>
                </a:r>
              </a:p>
            </p:txBody>
          </p:sp>
        </p:grpSp>
        <p:sp>
          <p:nvSpPr>
            <p:cNvPr id="30731" name="Text Box 441"/>
            <p:cNvSpPr txBox="1">
              <a:spLocks noChangeArrowheads="1"/>
            </p:cNvSpPr>
            <p:nvPr/>
          </p:nvSpPr>
          <p:spPr bwMode="auto">
            <a:xfrm>
              <a:off x="96" y="38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37</a:t>
              </a:r>
              <a:r>
                <a:rPr lang="en-US" altLang="zh-CN" sz="1800" b="0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236766" name="Text Box 224"/>
          <p:cNvSpPr txBox="1">
            <a:spLocks noChangeArrowheads="1"/>
          </p:cNvSpPr>
          <p:nvPr/>
        </p:nvSpPr>
        <p:spPr bwMode="auto">
          <a:xfrm>
            <a:off x="2843808" y="4369668"/>
            <a:ext cx="54726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3200" b="1" dirty="0">
                <a:solidFill>
                  <a:srgbClr val="0000FF"/>
                </a:solidFill>
                <a:ea typeface="楷体_GB2312" pitchFamily="49" charset="-122"/>
              </a:rPr>
              <a:t>结论：</a:t>
            </a:r>
            <a:r>
              <a:rPr lang="zh-CN" sz="3200" b="1" dirty="0" smtClean="0">
                <a:solidFill>
                  <a:srgbClr val="0000FF"/>
                </a:solidFill>
                <a:ea typeface="楷体_GB2312" pitchFamily="49" charset="-122"/>
              </a:rPr>
              <a:t>细胞膜</a:t>
            </a:r>
            <a:r>
              <a:rPr lang="zh-CN" altLang="en-US" sz="3200" b="1" dirty="0" smtClean="0">
                <a:solidFill>
                  <a:srgbClr val="0000FF"/>
                </a:solidFill>
                <a:ea typeface="楷体_GB2312" pitchFamily="49" charset="-122"/>
              </a:rPr>
              <a:t>表面的蛋白质  </a:t>
            </a:r>
            <a:r>
              <a:rPr lang="zh-CN" sz="3200" b="1" dirty="0" smtClean="0">
                <a:solidFill>
                  <a:srgbClr val="0000FF"/>
                </a:solidFill>
                <a:ea typeface="楷体_GB2312" pitchFamily="49" charset="-122"/>
              </a:rPr>
              <a:t>具有</a:t>
            </a:r>
            <a:r>
              <a:rPr lang="zh-CN" sz="3200" b="1" dirty="0">
                <a:solidFill>
                  <a:srgbClr val="0000FF"/>
                </a:solidFill>
                <a:ea typeface="楷体_GB2312" pitchFamily="49" charset="-122"/>
              </a:rPr>
              <a:t>一定的</a:t>
            </a:r>
            <a:r>
              <a:rPr lang="zh-CN" sz="3200" b="1" dirty="0">
                <a:solidFill>
                  <a:srgbClr val="FF0000"/>
                </a:solidFill>
                <a:ea typeface="楷体_GB2312" pitchFamily="49" charset="-122"/>
              </a:rPr>
              <a:t>流动性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3" name="Picture 4" descr="c40a4e013b21ae20728da5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261"/>
            <a:ext cx="9144000" cy="5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1521" y="157201"/>
            <a:ext cx="8497193" cy="3527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3600" b="1" noProof="1" smtClean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华文行楷" pitchFamily="2" charset="-122"/>
              </a:rPr>
              <a:t>资料七：</a:t>
            </a:r>
            <a:r>
              <a:rPr lang="zh-CN" altLang="en-US" sz="3600" b="1" noProof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光</a:t>
            </a: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脱色荧光恢复技术</a:t>
            </a:r>
          </a:p>
          <a:p>
            <a:pPr>
              <a:lnSpc>
                <a:spcPts val="54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  </a:t>
            </a:r>
            <a:r>
              <a:rPr lang="zh-CN" altLang="en-US" sz="2800" b="1" noProof="1" smtClean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用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荧光素标记</a:t>
            </a:r>
            <a:r>
              <a:rPr lang="zh-CN" altLang="en-US" sz="2800" b="1" noProof="1">
                <a:solidFill>
                  <a:srgbClr val="E4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膜蛋白或磷脂</a:t>
            </a: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，然后用激光束照射细胞表面某一区域，使被照射区的荧光淬灭变暗。一段时间后，淬灭区域的亮度逐渐增加，最后恢复到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与周围的荧光强度相等</a:t>
            </a:r>
            <a:r>
              <a:rPr lang="zh-CN" altLang="en-US" sz="3200" b="1" noProof="1" smtClean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sz="4400" b="1" noProof="1"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8" name="Picture 5" descr="0919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097527"/>
            <a:ext cx="9001125" cy="1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4009628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noProof="1" smtClean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提出假说：</a:t>
            </a:r>
          </a:p>
          <a:p>
            <a:pPr>
              <a:spcBef>
                <a:spcPct val="50000"/>
              </a:spcBef>
            </a:pPr>
            <a:r>
              <a:rPr lang="zh-CN" altLang="zh-CN" sz="3600" b="1" noProof="1" smtClean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   </a:t>
            </a:r>
            <a:r>
              <a:rPr lang="en-US" altLang="zh-CN" sz="3600" b="1" noProof="1" smtClean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           </a:t>
            </a:r>
            <a:r>
              <a:rPr lang="zh-CN" altLang="en-US" sz="3600" b="1" noProof="1" smtClean="0"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细胞膜具有</a:t>
            </a:r>
            <a:r>
              <a:rPr lang="zh-CN" altLang="en-US" sz="3600" b="1" noProof="1" smtClean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</a:rPr>
              <a:t>流动性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图片\图片\U1595P55T4D87710F50DT20060315145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任意多边形 20"/>
          <p:cNvSpPr>
            <a:spLocks/>
          </p:cNvSpPr>
          <p:nvPr/>
        </p:nvSpPr>
        <p:spPr bwMode="auto">
          <a:xfrm>
            <a:off x="0" y="756709"/>
            <a:ext cx="9144000" cy="556948"/>
          </a:xfrm>
          <a:custGeom>
            <a:avLst/>
            <a:gdLst>
              <a:gd name="T0" fmla="*/ 0 w 9144000"/>
              <a:gd name="T1" fmla="*/ 42509 h 870398"/>
              <a:gd name="T2" fmla="*/ 15498 w 9144000"/>
              <a:gd name="T3" fmla="*/ 90394 h 870398"/>
              <a:gd name="T4" fmla="*/ 9128496 w 9144000"/>
              <a:gd name="T5" fmla="*/ 69345 h 870398"/>
              <a:gd name="T6" fmla="*/ 9144000 w 9144000"/>
              <a:gd name="T7" fmla="*/ 0 h 870398"/>
              <a:gd name="T8" fmla="*/ 0 w 9144000"/>
              <a:gd name="T9" fmla="*/ 42509 h 870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870398"/>
              <a:gd name="T17" fmla="*/ 9144000 w 9144000"/>
              <a:gd name="T18" fmla="*/ 870398 h 870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870398">
                <a:moveTo>
                  <a:pt x="0" y="93895"/>
                </a:moveTo>
                <a:lnTo>
                  <a:pt x="15498" y="199667"/>
                </a:lnTo>
                <a:cubicBezTo>
                  <a:pt x="2604425" y="845057"/>
                  <a:pt x="7093474" y="809738"/>
                  <a:pt x="9128502" y="153173"/>
                </a:cubicBezTo>
                <a:lnTo>
                  <a:pt x="9144000" y="0"/>
                </a:lnTo>
                <a:cubicBezTo>
                  <a:pt x="6629608" y="662410"/>
                  <a:pt x="3796942" y="870398"/>
                  <a:pt x="0" y="93895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076" name="Picture 25" descr="C:\Users\Administrator\Desktop\夹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4" y="756708"/>
            <a:ext cx="249237" cy="97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5" descr="C:\Users\Administrator\Desktop\夹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97178"/>
            <a:ext cx="249238" cy="97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C:\Users\Administrator\Desktop\夹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9" y="637646"/>
            <a:ext cx="249237" cy="97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图片 26" descr="u=1296190845,3771287011&amp;fm=0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64" y="1432719"/>
            <a:ext cx="2035175" cy="203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图片 27" descr="u=2049594387,2888039374&amp;fm=0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951" y="1361282"/>
            <a:ext cx="2468563" cy="214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图片 28" descr="u=1978936730,3694957731&amp;fm=0&amp;gp=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100" y="1254125"/>
            <a:ext cx="2292350" cy="20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9"/>
          <p:cNvSpPr txBox="1">
            <a:spLocks noChangeArrowheads="1"/>
          </p:cNvSpPr>
          <p:nvPr/>
        </p:nvSpPr>
        <p:spPr bwMode="auto">
          <a:xfrm>
            <a:off x="179388" y="3997854"/>
            <a:ext cx="8425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那种材料更能体现</a:t>
            </a:r>
            <a:r>
              <a:rPr lang="zh-CN" altLang="en-US" sz="4000" b="1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细胞膜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的功能特点？</a:t>
            </a:r>
            <a:endParaRPr lang="zh-CN" altLang="en-US" sz="4000" dirty="0">
              <a:latin typeface="Calibri" pitchFamily="34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 rot="207880">
            <a:off x="839789" y="3326491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塑料袋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 rot="-959608">
            <a:off x="3525839" y="334368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普通布</a:t>
            </a: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 rot="914262">
            <a:off x="5614988" y="3117470"/>
            <a:ext cx="151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弹力布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0" y="51724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pic>
        <p:nvPicPr>
          <p:cNvPr id="329733" name="Picture 5" descr="未标题-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37812"/>
            <a:ext cx="7219950" cy="257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323529" y="3457567"/>
            <a:ext cx="86713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    1972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年，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</a:rPr>
              <a:t>桑格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和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</a:rPr>
              <a:t>尼克森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提出细胞膜的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流动镶嵌模型。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-22820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FF"/>
                </a:solidFill>
                <a:latin typeface="黑体" panose="02010609060101010101" pitchFamily="49" charset="-122"/>
              </a:rPr>
              <a:t>二、流动镶嵌模型的基本内容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4477680"/>
            <a:ext cx="9952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请你用自己的语言总结细胞膜的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矩形 93187"/>
          <p:cNvSpPr>
            <a:spLocks noChangeArrowheads="1"/>
          </p:cNvSpPr>
          <p:nvPr/>
        </p:nvSpPr>
        <p:spPr bwMode="auto">
          <a:xfrm>
            <a:off x="209550" y="877280"/>
            <a:ext cx="89344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、细胞膜</a:t>
            </a:r>
            <a:r>
              <a:rPr lang="zh-CN" altLang="en-US" sz="36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的组成成分？</a:t>
            </a:r>
          </a:p>
          <a:p>
            <a:pPr>
              <a:buFont typeface="Arial" pitchFamily="34" charset="0"/>
              <a:buNone/>
            </a:pPr>
            <a:endParaRPr lang="zh-CN" altLang="en-US" sz="36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、细胞膜</a:t>
            </a:r>
            <a:r>
              <a:rPr lang="zh-CN" altLang="en-US" sz="36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的基本支架？</a:t>
            </a:r>
          </a:p>
          <a:p>
            <a:pPr>
              <a:buFont typeface="Arial" pitchFamily="34" charset="0"/>
              <a:buNone/>
            </a:pPr>
            <a:endParaRPr lang="zh-CN" altLang="en-US" sz="36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、蛋白质</a:t>
            </a:r>
            <a:r>
              <a:rPr lang="zh-CN" altLang="en-US" sz="36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分子在磷脂双分子层上如何排布的？</a:t>
            </a:r>
          </a:p>
          <a:p>
            <a:pPr>
              <a:buFont typeface="Arial" pitchFamily="34" charset="0"/>
              <a:buNone/>
            </a:pPr>
            <a:endParaRPr lang="zh-CN" altLang="en-US" sz="3600" b="1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4</a:t>
            </a:r>
            <a:r>
              <a:rPr lang="zh-CN" altLang="en-US" sz="3600" b="1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、细胞膜</a:t>
            </a:r>
            <a:r>
              <a:rPr lang="zh-CN" altLang="en-US" sz="3600" b="1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的结构特点和功能特点？</a:t>
            </a:r>
          </a:p>
        </p:txBody>
      </p:sp>
      <p:sp>
        <p:nvSpPr>
          <p:cNvPr id="11270" name="文本框 3"/>
          <p:cNvSpPr txBox="1">
            <a:spLocks noChangeArrowheads="1"/>
          </p:cNvSpPr>
          <p:nvPr/>
        </p:nvSpPr>
        <p:spPr bwMode="auto">
          <a:xfrm>
            <a:off x="179513" y="217207"/>
            <a:ext cx="6928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阅读教材</a:t>
            </a:r>
            <a:r>
              <a:rPr lang="en-US" altLang="zh-CN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P68</a:t>
            </a:r>
            <a:r>
              <a:rPr lang="zh-CN" altLang="en-US" sz="32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页，并思考以下问题：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 descr="t010ad6fa7b4a896e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7199"/>
            <a:ext cx="9156701" cy="57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26" name="Text Box 262"/>
          <p:cNvSpPr txBox="1"/>
          <p:nvPr/>
        </p:nvSpPr>
        <p:spPr>
          <a:xfrm>
            <a:off x="167065" y="334961"/>
            <a:ext cx="5109091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细胞膜的亚显微结构示意图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1740959"/>
            <a:ext cx="7010400" cy="1701271"/>
            <a:chOff x="0" y="0"/>
            <a:chExt cx="4416" cy="12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614"/>
              <a:ext cx="4416" cy="672"/>
              <a:chOff x="0" y="0"/>
              <a:chExt cx="4416" cy="67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flipV="1">
                <a:off x="0" y="0"/>
                <a:ext cx="576" cy="672"/>
                <a:chOff x="0" y="0"/>
                <a:chExt cx="576" cy="720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87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98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9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87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95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87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92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88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8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9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 flipV="1">
                <a:off x="576" y="0"/>
                <a:ext cx="576" cy="672"/>
                <a:chOff x="0" y="0"/>
                <a:chExt cx="576" cy="720"/>
              </a:xfrm>
            </p:grpSpPr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88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8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8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89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79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" name="Group 30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89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76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7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" name="Group 34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89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73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7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 flipV="1">
                <a:off x="1488" y="0"/>
                <a:ext cx="576" cy="672"/>
                <a:chOff x="0" y="0"/>
                <a:chExt cx="576" cy="720"/>
              </a:xfrm>
            </p:grpSpPr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0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6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" name="Group 43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0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63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6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1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6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6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51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91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5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5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 flipV="1">
                <a:off x="2064" y="0"/>
                <a:ext cx="576" cy="672"/>
                <a:chOff x="0" y="0"/>
                <a:chExt cx="576" cy="720"/>
              </a:xfrm>
            </p:grpSpPr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2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5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2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47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4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" name="Group 64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2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44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4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" name="Group 68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93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4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4" name="Group 72"/>
              <p:cNvGrpSpPr>
                <a:grpSpLocks/>
              </p:cNvGrpSpPr>
              <p:nvPr/>
            </p:nvGrpSpPr>
            <p:grpSpPr bwMode="auto">
              <a:xfrm flipV="1">
                <a:off x="2640" y="0"/>
                <a:ext cx="576" cy="672"/>
                <a:chOff x="0" y="0"/>
                <a:chExt cx="576" cy="720"/>
              </a:xfrm>
            </p:grpSpPr>
            <p:grpSp>
              <p:nvGrpSpPr>
                <p:cNvPr id="25" name="Group 7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3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3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3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" name="Group 77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4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31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3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4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28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2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8" name="Group 85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95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2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2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9" name="Group 89"/>
              <p:cNvGrpSpPr>
                <a:grpSpLocks/>
              </p:cNvGrpSpPr>
              <p:nvPr/>
            </p:nvGrpSpPr>
            <p:grpSpPr bwMode="auto">
              <a:xfrm flipV="1">
                <a:off x="3264" y="0"/>
                <a:ext cx="576" cy="672"/>
                <a:chOff x="0" y="0"/>
                <a:chExt cx="576" cy="720"/>
              </a:xfrm>
            </p:grpSpPr>
            <p:grpSp>
              <p:nvGrpSpPr>
                <p:cNvPr id="30" name="Group 9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5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1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1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" name="Group 94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5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15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16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64" name="Group 98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63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12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1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65" name="Group 102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967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09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1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866" name="Group 106"/>
              <p:cNvGrpSpPr>
                <a:grpSpLocks/>
              </p:cNvGrpSpPr>
              <p:nvPr/>
            </p:nvGrpSpPr>
            <p:grpSpPr bwMode="auto">
              <a:xfrm flipV="1">
                <a:off x="3840" y="0"/>
                <a:ext cx="576" cy="672"/>
                <a:chOff x="0" y="0"/>
                <a:chExt cx="576" cy="720"/>
              </a:xfrm>
            </p:grpSpPr>
            <p:grpSp>
              <p:nvGrpSpPr>
                <p:cNvPr id="36867" name="Group 10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7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02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03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68" name="Group 111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76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99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0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69" name="Group 115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8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9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97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71" name="Group 119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6984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93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9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6872" name="Group 123"/>
            <p:cNvGrpSpPr>
              <a:grpSpLocks/>
            </p:cNvGrpSpPr>
            <p:nvPr/>
          </p:nvGrpSpPr>
          <p:grpSpPr bwMode="auto">
            <a:xfrm>
              <a:off x="0" y="0"/>
              <a:ext cx="4416" cy="720"/>
              <a:chOff x="0" y="0"/>
              <a:chExt cx="4416" cy="720"/>
            </a:xfrm>
          </p:grpSpPr>
          <p:grpSp>
            <p:nvGrpSpPr>
              <p:cNvPr id="36873" name="Group 124"/>
              <p:cNvGrpSpPr>
                <a:grpSpLocks/>
              </p:cNvGrpSpPr>
              <p:nvPr/>
            </p:nvGrpSpPr>
            <p:grpSpPr bwMode="auto">
              <a:xfrm>
                <a:off x="576" y="0"/>
                <a:ext cx="576" cy="720"/>
                <a:chOff x="0" y="0"/>
                <a:chExt cx="576" cy="720"/>
              </a:xfrm>
            </p:grpSpPr>
            <p:grpSp>
              <p:nvGrpSpPr>
                <p:cNvPr id="36875" name="Group 1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6990" name="Oval 126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79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8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76" name="Group 129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6994" name="Oval 130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76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77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77" name="Group 133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6998" name="Oval 134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73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74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79" name="Group 137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02" name="Oval 138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70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71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880" name="Group 141"/>
              <p:cNvGrpSpPr>
                <a:grpSpLocks/>
              </p:cNvGrpSpPr>
              <p:nvPr/>
            </p:nvGrpSpPr>
            <p:grpSpPr bwMode="auto">
              <a:xfrm>
                <a:off x="2064" y="0"/>
                <a:ext cx="576" cy="720"/>
                <a:chOff x="0" y="0"/>
                <a:chExt cx="576" cy="720"/>
              </a:xfrm>
            </p:grpSpPr>
            <p:grpSp>
              <p:nvGrpSpPr>
                <p:cNvPr id="36881" name="Group 14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7007" name="Oval 143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63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6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83" name="Group 14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7011" name="Oval 147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60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61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84" name="Group 150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7015" name="Oval 151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57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58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85" name="Group 154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19" name="Oval 155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54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5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886" name="Group 158"/>
              <p:cNvGrpSpPr>
                <a:grpSpLocks/>
              </p:cNvGrpSpPr>
              <p:nvPr/>
            </p:nvGrpSpPr>
            <p:grpSpPr bwMode="auto">
              <a:xfrm>
                <a:off x="2640" y="0"/>
                <a:ext cx="576" cy="720"/>
                <a:chOff x="0" y="0"/>
                <a:chExt cx="576" cy="720"/>
              </a:xfrm>
            </p:grpSpPr>
            <p:grpSp>
              <p:nvGrpSpPr>
                <p:cNvPr id="36888" name="Group 1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7024" name="Oval 160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47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48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89" name="Group 163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7028" name="Oval 164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44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45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0" name="Group 167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7032" name="Oval 168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41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42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2" name="Group 171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36" name="Oval 172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38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3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893" name="Group 175"/>
              <p:cNvGrpSpPr>
                <a:grpSpLocks/>
              </p:cNvGrpSpPr>
              <p:nvPr/>
            </p:nvGrpSpPr>
            <p:grpSpPr bwMode="auto">
              <a:xfrm>
                <a:off x="3552" y="0"/>
                <a:ext cx="576" cy="720"/>
                <a:chOff x="0" y="0"/>
                <a:chExt cx="576" cy="720"/>
              </a:xfrm>
            </p:grpSpPr>
            <p:grpSp>
              <p:nvGrpSpPr>
                <p:cNvPr id="36894" name="Group 17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7041" name="Oval 177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31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32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6" name="Group 180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7045" name="Oval 181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28" name="Line 1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2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7" name="Group 184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7049" name="Oval 185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25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2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8" name="Group 188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53" name="Oval 189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22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2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900" name="Group 192"/>
              <p:cNvGrpSpPr>
                <a:grpSpLocks/>
              </p:cNvGrpSpPr>
              <p:nvPr/>
            </p:nvGrpSpPr>
            <p:grpSpPr bwMode="auto">
              <a:xfrm>
                <a:off x="1488" y="0"/>
                <a:ext cx="576" cy="720"/>
                <a:chOff x="0" y="0"/>
                <a:chExt cx="576" cy="720"/>
              </a:xfrm>
            </p:grpSpPr>
            <p:grpSp>
              <p:nvGrpSpPr>
                <p:cNvPr id="36901" name="Group 19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7058" name="Oval 194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15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16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2" name="Group 197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7062" name="Oval 198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12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13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3" name="Group 201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7066" name="Oval 202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09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10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5" name="Group 205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70" name="Oval 206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406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7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906" name="Group 209"/>
              <p:cNvGrpSpPr>
                <a:grpSpLocks/>
              </p:cNvGrpSpPr>
              <p:nvPr/>
            </p:nvGrpSpPr>
            <p:grpSpPr bwMode="auto">
              <a:xfrm>
                <a:off x="0" y="0"/>
                <a:ext cx="576" cy="720"/>
                <a:chOff x="0" y="0"/>
                <a:chExt cx="576" cy="720"/>
              </a:xfrm>
            </p:grpSpPr>
            <p:grpSp>
              <p:nvGrpSpPr>
                <p:cNvPr id="36907" name="Group 2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4" cy="720"/>
                  <a:chOff x="0" y="0"/>
                  <a:chExt cx="144" cy="720"/>
                </a:xfrm>
              </p:grpSpPr>
              <p:sp>
                <p:nvSpPr>
                  <p:cNvPr id="37075" name="Oval 211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399" name="Line 2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0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9" name="Group 214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144" cy="720"/>
                  <a:chOff x="0" y="0"/>
                  <a:chExt cx="144" cy="720"/>
                </a:xfrm>
              </p:grpSpPr>
              <p:sp>
                <p:nvSpPr>
                  <p:cNvPr id="37079" name="Oval 215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396" name="Line 2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9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10" name="Group 218"/>
                <p:cNvGrpSpPr>
                  <a:grpSpLocks/>
                </p:cNvGrpSpPr>
                <p:nvPr/>
              </p:nvGrpSpPr>
              <p:grpSpPr bwMode="auto">
                <a:xfrm>
                  <a:off x="288" y="0"/>
                  <a:ext cx="144" cy="720"/>
                  <a:chOff x="0" y="0"/>
                  <a:chExt cx="144" cy="720"/>
                </a:xfrm>
              </p:grpSpPr>
              <p:sp>
                <p:nvSpPr>
                  <p:cNvPr id="37083" name="Oval 219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393" name="Line 2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94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11" name="Group 222"/>
                <p:cNvGrpSpPr>
                  <a:grpSpLocks/>
                </p:cNvGrpSpPr>
                <p:nvPr/>
              </p:nvGrpSpPr>
              <p:grpSpPr bwMode="auto">
                <a:xfrm>
                  <a:off x="432" y="0"/>
                  <a:ext cx="144" cy="720"/>
                  <a:chOff x="0" y="0"/>
                  <a:chExt cx="144" cy="720"/>
                </a:xfrm>
              </p:grpSpPr>
              <p:sp>
                <p:nvSpPr>
                  <p:cNvPr id="37087" name="Oval 223"/>
                  <p:cNvSpPr/>
                  <p:nvPr/>
                </p:nvSpPr>
                <p:spPr>
                  <a:xfrm>
                    <a:off x="0" y="0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390" name="Line 2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9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44"/>
                    <a:ext cx="48" cy="5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6913" name="Group 226"/>
              <p:cNvGrpSpPr>
                <a:grpSpLocks/>
              </p:cNvGrpSpPr>
              <p:nvPr/>
            </p:nvGrpSpPr>
            <p:grpSpPr bwMode="auto">
              <a:xfrm>
                <a:off x="4128" y="0"/>
                <a:ext cx="144" cy="720"/>
                <a:chOff x="0" y="0"/>
                <a:chExt cx="144" cy="720"/>
              </a:xfrm>
            </p:grpSpPr>
            <p:sp>
              <p:nvSpPr>
                <p:cNvPr id="37091" name="Oval 227"/>
                <p:cNvSpPr/>
                <p:nvPr/>
              </p:nvSpPr>
              <p:spPr>
                <a:xfrm>
                  <a:off x="0" y="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noProof="1">
                    <a:effectLst>
                      <a:outerShdw blurRad="38100" dist="38100" dir="2700000">
                        <a:srgbClr val="FFFFFF"/>
                      </a:outerShdw>
                    </a:effectLst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83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0" y="144"/>
                  <a:ext cx="48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4" name="Line 229"/>
                <p:cNvSpPr>
                  <a:spLocks noChangeShapeType="1"/>
                </p:cNvSpPr>
                <p:nvPr/>
              </p:nvSpPr>
              <p:spPr bwMode="auto">
                <a:xfrm>
                  <a:off x="96" y="144"/>
                  <a:ext cx="48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6914" name="Group 230"/>
              <p:cNvGrpSpPr>
                <a:grpSpLocks/>
              </p:cNvGrpSpPr>
              <p:nvPr/>
            </p:nvGrpSpPr>
            <p:grpSpPr bwMode="auto">
              <a:xfrm>
                <a:off x="4272" y="0"/>
                <a:ext cx="144" cy="720"/>
                <a:chOff x="0" y="0"/>
                <a:chExt cx="144" cy="720"/>
              </a:xfrm>
            </p:grpSpPr>
            <p:sp>
              <p:nvSpPr>
                <p:cNvPr id="37095" name="Oval 231"/>
                <p:cNvSpPr/>
                <p:nvPr/>
              </p:nvSpPr>
              <p:spPr>
                <a:xfrm>
                  <a:off x="0" y="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noProof="1">
                    <a:effectLst>
                      <a:outerShdw blurRad="38100" dist="38100" dir="2700000">
                        <a:srgbClr val="FFFFFF"/>
                      </a:outerShdw>
                    </a:effectLst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80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0" y="144"/>
                  <a:ext cx="48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1" name="Line 233"/>
                <p:cNvSpPr>
                  <a:spLocks noChangeShapeType="1"/>
                </p:cNvSpPr>
                <p:nvPr/>
              </p:nvSpPr>
              <p:spPr bwMode="auto">
                <a:xfrm>
                  <a:off x="96" y="144"/>
                  <a:ext cx="48" cy="5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8124" name="Oval 236"/>
          <p:cNvSpPr/>
          <p:nvPr/>
        </p:nvSpPr>
        <p:spPr>
          <a:xfrm>
            <a:off x="1060450" y="1486958"/>
            <a:ext cx="990600" cy="254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22" name="Oval 234"/>
          <p:cNvSpPr/>
          <p:nvPr/>
        </p:nvSpPr>
        <p:spPr>
          <a:xfrm>
            <a:off x="2508250" y="1637771"/>
            <a:ext cx="609600" cy="1905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grpSp>
        <p:nvGrpSpPr>
          <p:cNvPr id="36915" name="Group 241"/>
          <p:cNvGrpSpPr>
            <a:grpSpLocks/>
          </p:cNvGrpSpPr>
          <p:nvPr/>
        </p:nvGrpSpPr>
        <p:grpSpPr bwMode="auto">
          <a:xfrm>
            <a:off x="3879850" y="578222"/>
            <a:ext cx="1981200" cy="1297056"/>
            <a:chOff x="0" y="-657"/>
            <a:chExt cx="1248" cy="1265"/>
          </a:xfrm>
        </p:grpSpPr>
        <p:grpSp>
          <p:nvGrpSpPr>
            <p:cNvPr id="36917" name="Group 242"/>
            <p:cNvGrpSpPr>
              <a:grpSpLocks/>
            </p:cNvGrpSpPr>
            <p:nvPr/>
          </p:nvGrpSpPr>
          <p:grpSpPr bwMode="auto">
            <a:xfrm>
              <a:off x="0" y="45"/>
              <a:ext cx="1248" cy="432"/>
              <a:chOff x="0" y="0"/>
              <a:chExt cx="1248" cy="432"/>
            </a:xfrm>
          </p:grpSpPr>
          <p:sp>
            <p:nvSpPr>
              <p:cNvPr id="37107" name="AutoShape 243"/>
              <p:cNvSpPr/>
              <p:nvPr/>
            </p:nvSpPr>
            <p:spPr>
              <a:xfrm>
                <a:off x="960" y="144"/>
                <a:ext cx="144" cy="94"/>
              </a:xfrm>
              <a:prstGeom prst="hexagon">
                <a:avLst>
                  <a:gd name="adj" fmla="val 37500"/>
                  <a:gd name="vf" fmla="val 115470"/>
                </a:avLst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noProof="1">
                  <a:effectLst>
                    <a:outerShdw blurRad="38100" dist="38100" dir="2700000">
                      <a:srgbClr val="FFFFFF"/>
                    </a:outerShdw>
                  </a:effectLst>
                  <a:ea typeface="黑体" panose="02010609060101010101" pitchFamily="49" charset="-122"/>
                </a:endParaRPr>
              </a:p>
            </p:txBody>
          </p:sp>
          <p:grpSp>
            <p:nvGrpSpPr>
              <p:cNvPr id="36918" name="Group 244"/>
              <p:cNvGrpSpPr>
                <a:grpSpLocks/>
              </p:cNvGrpSpPr>
              <p:nvPr/>
            </p:nvGrpSpPr>
            <p:grpSpPr bwMode="auto">
              <a:xfrm>
                <a:off x="0" y="0"/>
                <a:ext cx="1248" cy="432"/>
                <a:chOff x="0" y="0"/>
                <a:chExt cx="1248" cy="432"/>
              </a:xfrm>
            </p:grpSpPr>
            <p:sp>
              <p:nvSpPr>
                <p:cNvPr id="37109" name="AutoShape 245"/>
                <p:cNvSpPr/>
                <p:nvPr/>
              </p:nvSpPr>
              <p:spPr>
                <a:xfrm>
                  <a:off x="768" y="144"/>
                  <a:ext cx="144" cy="94"/>
                </a:xfrm>
                <a:prstGeom prst="hexagon">
                  <a:avLst>
                    <a:gd name="adj" fmla="val 37500"/>
                    <a:gd name="vf" fmla="val 115470"/>
                  </a:avLst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noProof="1">
                    <a:effectLst>
                      <a:outerShdw blurRad="38100" dist="38100" dir="2700000">
                        <a:srgbClr val="FFFFFF"/>
                      </a:outerShdw>
                    </a:effectLst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59" name="Line 246"/>
                <p:cNvSpPr>
                  <a:spLocks noChangeShapeType="1"/>
                </p:cNvSpPr>
                <p:nvPr/>
              </p:nvSpPr>
              <p:spPr bwMode="auto">
                <a:xfrm>
                  <a:off x="336" y="2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6919" name="Group 24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48" cy="432"/>
                  <a:chOff x="0" y="0"/>
                  <a:chExt cx="1248" cy="432"/>
                </a:xfrm>
              </p:grpSpPr>
              <p:sp>
                <p:nvSpPr>
                  <p:cNvPr id="37112" name="Oval 248"/>
                  <p:cNvSpPr/>
                  <p:nvPr/>
                </p:nvSpPr>
                <p:spPr>
                  <a:xfrm>
                    <a:off x="0" y="287"/>
                    <a:ext cx="528" cy="14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113" name="AutoShape 249"/>
                  <p:cNvSpPr/>
                  <p:nvPr/>
                </p:nvSpPr>
                <p:spPr>
                  <a:xfrm>
                    <a:off x="384" y="192"/>
                    <a:ext cx="144" cy="95"/>
                  </a:xfrm>
                  <a:prstGeom prst="hexagon">
                    <a:avLst>
                      <a:gd name="adj" fmla="val 37500"/>
                      <a:gd name="vf" fmla="val 115470"/>
                    </a:avLst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114" name="AutoShape 250"/>
                  <p:cNvSpPr/>
                  <p:nvPr/>
                </p:nvSpPr>
                <p:spPr>
                  <a:xfrm>
                    <a:off x="576" y="144"/>
                    <a:ext cx="144" cy="94"/>
                  </a:xfrm>
                  <a:prstGeom prst="hexagon">
                    <a:avLst>
                      <a:gd name="adj" fmla="val 37500"/>
                      <a:gd name="vf" fmla="val 115470"/>
                    </a:avLst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115" name="AutoShape 251"/>
                  <p:cNvSpPr/>
                  <p:nvPr/>
                </p:nvSpPr>
                <p:spPr>
                  <a:xfrm>
                    <a:off x="1104" y="0"/>
                    <a:ext cx="144" cy="95"/>
                  </a:xfrm>
                  <a:prstGeom prst="hexagon">
                    <a:avLst>
                      <a:gd name="adj" fmla="val 37500"/>
                      <a:gd name="vf" fmla="val 115470"/>
                    </a:avLst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Font typeface="Arial" panose="020B0604020202020204" pitchFamily="34" charset="0"/>
                      <a:buNone/>
                      <a:defRPr/>
                    </a:pPr>
                    <a:endParaRPr noProof="1">
                      <a:effectLst>
                        <a:outerShdw blurRad="38100" dist="38100" dir="2700000">
                          <a:srgbClr val="FFFFFF"/>
                        </a:outerShdw>
                      </a:effectLst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366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9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9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361" name="Line 255"/>
                <p:cNvSpPr>
                  <a:spLocks noChangeShapeType="1"/>
                </p:cNvSpPr>
                <p:nvPr/>
              </p:nvSpPr>
              <p:spPr bwMode="auto">
                <a:xfrm>
                  <a:off x="528" y="2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7120" name="AutoShape 256"/>
            <p:cNvSpPr/>
            <p:nvPr/>
          </p:nvSpPr>
          <p:spPr>
            <a:xfrm rot="16200000">
              <a:off x="-185" y="-153"/>
              <a:ext cx="1265" cy="258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>
              <a:spAutoFit/>
            </a:bodyPr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endParaRPr lang="zh-CN" altLang="zh-CN" noProof="1">
                <a:solidFill>
                  <a:srgbClr val="80008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endParaRPr>
            </a:p>
          </p:txBody>
        </p:sp>
      </p:grpSp>
      <p:sp>
        <p:nvSpPr>
          <p:cNvPr id="38123" name="Oval 235"/>
          <p:cNvSpPr/>
          <p:nvPr/>
        </p:nvSpPr>
        <p:spPr>
          <a:xfrm>
            <a:off x="5822950" y="1473729"/>
            <a:ext cx="609600" cy="1079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25" name="Oval 237"/>
          <p:cNvSpPr/>
          <p:nvPr/>
        </p:nvSpPr>
        <p:spPr>
          <a:xfrm>
            <a:off x="5670550" y="3442229"/>
            <a:ext cx="12192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49" name="AutoShape 261"/>
          <p:cNvSpPr/>
          <p:nvPr/>
        </p:nvSpPr>
        <p:spPr>
          <a:xfrm>
            <a:off x="7883526" y="2398991"/>
            <a:ext cx="371475" cy="369332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cap="flat" cmpd="sng">
            <a:solidFill>
              <a:srgbClr val="000066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45" name="Rectangle 257"/>
          <p:cNvSpPr/>
          <p:nvPr/>
        </p:nvSpPr>
        <p:spPr>
          <a:xfrm>
            <a:off x="8252204" y="1200551"/>
            <a:ext cx="677108" cy="25545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eaVert" wrap="none" anchor="ctr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磷脂双分子层</a:t>
            </a:r>
          </a:p>
        </p:txBody>
      </p:sp>
      <p:grpSp>
        <p:nvGrpSpPr>
          <p:cNvPr id="36920" name="Group 258"/>
          <p:cNvGrpSpPr>
            <a:grpSpLocks/>
          </p:cNvGrpSpPr>
          <p:nvPr/>
        </p:nvGrpSpPr>
        <p:grpSpPr bwMode="auto">
          <a:xfrm>
            <a:off x="4527550" y="462802"/>
            <a:ext cx="3282950" cy="962977"/>
            <a:chOff x="0" y="-172"/>
            <a:chExt cx="2068" cy="1114"/>
          </a:xfrm>
        </p:grpSpPr>
        <p:sp>
          <p:nvSpPr>
            <p:cNvPr id="37123" name="AutoShape 259"/>
            <p:cNvSpPr>
              <a:spLocks noChangeArrowheads="1"/>
            </p:cNvSpPr>
            <p:nvPr/>
          </p:nvSpPr>
          <p:spPr bwMode="auto">
            <a:xfrm rot="8779345">
              <a:off x="0" y="93"/>
              <a:ext cx="1176" cy="849"/>
            </a:xfrm>
            <a:prstGeom prst="rightArrow">
              <a:avLst>
                <a:gd name="adj1" fmla="val 50000"/>
                <a:gd name="adj2" fmla="val 71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37124" name="Rectangle 260"/>
            <p:cNvSpPr/>
            <p:nvPr/>
          </p:nvSpPr>
          <p:spPr>
            <a:xfrm>
              <a:off x="1088" y="-172"/>
              <a:ext cx="980" cy="7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eaLnBrk="0" hangingPunct="0">
                <a:buFont typeface="Arial" panose="020B0604020202020204" pitchFamily="34" charset="0"/>
                <a:buNone/>
                <a:defRPr/>
              </a:pPr>
              <a:r>
                <a:rPr lang="zh-CN" altLang="en-US" sz="3600" noProof="1">
                  <a:solidFill>
                    <a:srgbClr val="CC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糖蛋白</a:t>
              </a:r>
            </a:p>
          </p:txBody>
        </p:sp>
      </p:grpSp>
      <p:sp>
        <p:nvSpPr>
          <p:cNvPr id="38126" name="AutoShape 238"/>
          <p:cNvSpPr/>
          <p:nvPr/>
        </p:nvSpPr>
        <p:spPr>
          <a:xfrm rot="2531679">
            <a:off x="2624138" y="3579430"/>
            <a:ext cx="1716087" cy="733663"/>
          </a:xfrm>
          <a:prstGeom prst="leftArrow">
            <a:avLst>
              <a:gd name="adj1" fmla="val 50000"/>
              <a:gd name="adj2" fmla="val 659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27" name="AutoShape 239"/>
          <p:cNvSpPr/>
          <p:nvPr/>
        </p:nvSpPr>
        <p:spPr>
          <a:xfrm rot="-2560655">
            <a:off x="5124450" y="3838722"/>
            <a:ext cx="1296988" cy="733663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8128" name="Rectangle 240"/>
          <p:cNvSpPr/>
          <p:nvPr/>
        </p:nvSpPr>
        <p:spPr>
          <a:xfrm>
            <a:off x="3704620" y="4395017"/>
            <a:ext cx="1569660" cy="6463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蛋白质</a:t>
            </a:r>
          </a:p>
        </p:txBody>
      </p:sp>
      <p:sp>
        <p:nvSpPr>
          <p:cNvPr id="266" name="AutoShape 41"/>
          <p:cNvSpPr>
            <a:spLocks noChangeArrowheads="1"/>
          </p:cNvSpPr>
          <p:nvPr/>
        </p:nvSpPr>
        <p:spPr bwMode="auto">
          <a:xfrm>
            <a:off x="3238500" y="1177314"/>
            <a:ext cx="5905500" cy="1080823"/>
          </a:xfrm>
          <a:prstGeom prst="wedgeRoundRectCallout">
            <a:avLst>
              <a:gd name="adj1" fmla="val -62042"/>
              <a:gd name="adj2" fmla="val -79741"/>
              <a:gd name="adj3" fmla="val 16667"/>
            </a:avLst>
          </a:prstGeom>
          <a:solidFill>
            <a:srgbClr val="99FF99"/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lIns="90170" tIns="46990" rIns="90170" bIns="46990"/>
          <a:lstStyle/>
          <a:p>
            <a:r>
              <a:rPr lang="zh-CN" altLang="en-US" sz="2400" dirty="0">
                <a:solidFill>
                  <a:srgbClr val="000000"/>
                </a:solidFill>
                <a:effectLst/>
                <a:ea typeface="宋体" pitchFamily="2" charset="-122"/>
              </a:rPr>
              <a:t>分布在细胞膜外表面，</a:t>
            </a:r>
            <a:r>
              <a:rPr lang="zh-CN" altLang="en-US" sz="2400" dirty="0">
                <a:solidFill>
                  <a:srgbClr val="FF0000"/>
                </a:solidFill>
                <a:effectLst/>
                <a:ea typeface="宋体" pitchFamily="2" charset="-122"/>
              </a:rPr>
              <a:t>糖蛋白</a:t>
            </a:r>
            <a:r>
              <a:rPr lang="zh-CN" altLang="en-US" sz="2400" dirty="0">
                <a:solidFill>
                  <a:srgbClr val="000000"/>
                </a:solidFill>
                <a:effectLst/>
                <a:ea typeface="宋体" pitchFamily="2" charset="-122"/>
              </a:rPr>
              <a:t>具有保护和润滑、与细胞识别、细胞间信息传递等功能。</a:t>
            </a:r>
          </a:p>
        </p:txBody>
      </p:sp>
      <p:sp>
        <p:nvSpPr>
          <p:cNvPr id="267" name="Text Box 10"/>
          <p:cNvSpPr txBox="1">
            <a:spLocks noChangeArrowheads="1"/>
          </p:cNvSpPr>
          <p:nvPr/>
        </p:nvSpPr>
        <p:spPr bwMode="auto">
          <a:xfrm>
            <a:off x="5436096" y="3865612"/>
            <a:ext cx="3529013" cy="1202893"/>
          </a:xfrm>
          <a:prstGeom prst="rect">
            <a:avLst/>
          </a:prstGeom>
          <a:solidFill>
            <a:srgbClr val="66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除糖蛋白外，细胞膜表面还有糖类和脂质分子结合成的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糖脂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24" grpId="0" bldLvl="0" animBg="1"/>
      <p:bldP spid="38122" grpId="0" bldLvl="0" animBg="1"/>
      <p:bldP spid="38123" grpId="0" bldLvl="0" animBg="1"/>
      <p:bldP spid="38125" grpId="0" bldLvl="0" animBg="1"/>
      <p:bldP spid="38149" grpId="0" bldLvl="0" animBg="1"/>
      <p:bldP spid="38145" grpId="0" bldLvl="0" animBg="1"/>
      <p:bldP spid="38126" grpId="0" bldLvl="0" animBg="1"/>
      <p:bldP spid="38127" grpId="0" bldLvl="0" animBg="1"/>
      <p:bldP spid="38128" grpId="0" bldLvl="0" animBg="1"/>
      <p:bldP spid="266" grpId="0" bldLvl="0" animBg="1"/>
      <p:bldP spid="26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504" y="97194"/>
            <a:ext cx="7812286" cy="686346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流动镶嵌模型的基本内容</a:t>
            </a:r>
            <a:r>
              <a:rPr lang="en-US" altLang="zh-CN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24579" name="文本框 24578"/>
          <p:cNvSpPr txBox="1"/>
          <p:nvPr/>
        </p:nvSpPr>
        <p:spPr>
          <a:xfrm>
            <a:off x="323529" y="817273"/>
            <a:ext cx="3112517" cy="523214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、生物膜的组成：</a:t>
            </a:r>
          </a:p>
        </p:txBody>
      </p:sp>
      <p:sp>
        <p:nvSpPr>
          <p:cNvPr id="24580" name="矩形 24579"/>
          <p:cNvSpPr/>
          <p:nvPr/>
        </p:nvSpPr>
        <p:spPr>
          <a:xfrm>
            <a:off x="395537" y="1597360"/>
            <a:ext cx="3844677" cy="523214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、生物膜的基本骨架：</a:t>
            </a:r>
          </a:p>
        </p:txBody>
      </p:sp>
      <p:sp>
        <p:nvSpPr>
          <p:cNvPr id="24581" name="矩形 24580"/>
          <p:cNvSpPr/>
          <p:nvPr/>
        </p:nvSpPr>
        <p:spPr>
          <a:xfrm>
            <a:off x="467544" y="2497461"/>
            <a:ext cx="4333225" cy="523214"/>
          </a:xfrm>
          <a:prstGeom prst="rect">
            <a:avLst/>
          </a:prstGeom>
          <a:noFill/>
          <a:ln w="9525">
            <a:noFill/>
          </a:ln>
        </p:spPr>
        <p:txBody>
          <a:bodyPr wrap="none" lIns="91434" tIns="45717" rIns="91434" bIns="45717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、蛋白质分子存在形态：</a:t>
            </a:r>
          </a:p>
        </p:txBody>
      </p:sp>
      <p:sp>
        <p:nvSpPr>
          <p:cNvPr id="24582" name="矩形 24581"/>
          <p:cNvSpPr/>
          <p:nvPr/>
        </p:nvSpPr>
        <p:spPr>
          <a:xfrm>
            <a:off x="539553" y="3757600"/>
            <a:ext cx="3863405" cy="523214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、生物膜的结构特点：</a:t>
            </a:r>
          </a:p>
        </p:txBody>
      </p:sp>
      <p:sp>
        <p:nvSpPr>
          <p:cNvPr id="24583" name="矩形 24582"/>
          <p:cNvSpPr/>
          <p:nvPr/>
        </p:nvSpPr>
        <p:spPr>
          <a:xfrm>
            <a:off x="683569" y="1237320"/>
            <a:ext cx="7155507" cy="523214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主要由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蛋白质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脂质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组成，还有少量的糖类 </a:t>
            </a:r>
          </a:p>
        </p:txBody>
      </p:sp>
      <p:sp>
        <p:nvSpPr>
          <p:cNvPr id="24584" name="矩形 24583"/>
          <p:cNvSpPr/>
          <p:nvPr/>
        </p:nvSpPr>
        <p:spPr>
          <a:xfrm>
            <a:off x="683569" y="2077414"/>
            <a:ext cx="8202613" cy="523214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（头朝外，尾朝内）</a:t>
            </a:r>
          </a:p>
        </p:txBody>
      </p:sp>
      <p:sp>
        <p:nvSpPr>
          <p:cNvPr id="24585" name="矩形 24584"/>
          <p:cNvSpPr>
            <a:spLocks noChangeArrowheads="1"/>
          </p:cNvSpPr>
          <p:nvPr/>
        </p:nvSpPr>
        <p:spPr bwMode="auto">
          <a:xfrm>
            <a:off x="539553" y="2977514"/>
            <a:ext cx="8272661" cy="9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镶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在表面、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嵌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入、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贯穿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三种，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外侧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的蛋白质分子与糖类结合形成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糖被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。体现了生物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膜的不对称性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86" name="矩形 24585">
            <a:hlinkClick r:id="rId2" action="ppaction://hlinksldjump"/>
          </p:cNvPr>
          <p:cNvSpPr/>
          <p:nvPr/>
        </p:nvSpPr>
        <p:spPr>
          <a:xfrm>
            <a:off x="755576" y="4237653"/>
            <a:ext cx="8309992" cy="523214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（磷脂分子和大多数蛋白质分子都是</a:t>
            </a:r>
            <a:r>
              <a:rPr lang="zh-CN" altLang="en-US" sz="28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运动</a:t>
            </a:r>
            <a:r>
              <a:rPr lang="zh-CN" alt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的）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4139952" y="1597360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楷体_GB2312" pitchFamily="49" charset="-122"/>
              </a:rPr>
              <a:t>磷脂双分子层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24588" name="文本框 24587"/>
          <p:cNvSpPr txBox="1">
            <a:spLocks noChangeArrowheads="1"/>
          </p:cNvSpPr>
          <p:nvPr/>
        </p:nvSpPr>
        <p:spPr bwMode="auto">
          <a:xfrm>
            <a:off x="4283969" y="3817607"/>
            <a:ext cx="1266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流动性</a:t>
            </a:r>
          </a:p>
        </p:txBody>
      </p:sp>
      <p:sp>
        <p:nvSpPr>
          <p:cNvPr id="26636" name="Rectangle 7"/>
          <p:cNvSpPr/>
          <p:nvPr/>
        </p:nvSpPr>
        <p:spPr>
          <a:xfrm>
            <a:off x="539552" y="4657700"/>
            <a:ext cx="397256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5、生物膜的功能特点：</a:t>
            </a:r>
            <a:endParaRPr lang="zh-CN" altLang="en-US" sz="2800" b="1" noProof="1">
              <a:solidFill>
                <a:srgbClr val="FC1604"/>
              </a:solidFill>
              <a:latin typeface="宋体" panose="02010600030101010101" pitchFamily="2" charset="-122"/>
            </a:endParaRPr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4427984" y="4657700"/>
            <a:ext cx="2495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选择透过性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/>
      <p:bldP spid="24588" grpId="0"/>
      <p:bldP spid="266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88024" y="1452425"/>
            <a:ext cx="41127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latin typeface="华文新魏" pitchFamily="2" charset="-122"/>
                <a:ea typeface="华文新魏" pitchFamily="2" charset="-122"/>
              </a:rPr>
              <a:t>　　</a:t>
            </a:r>
            <a:r>
              <a:rPr lang="en-US" altLang="zh-CN" sz="3200" b="1" dirty="0">
                <a:latin typeface="华文新魏" pitchFamily="2" charset="-122"/>
                <a:ea typeface="华文新魏" pitchFamily="2" charset="-122"/>
              </a:rPr>
              <a:t>2003</a:t>
            </a:r>
            <a:r>
              <a:rPr lang="zh-CN" altLang="en-US" sz="3200" b="1" dirty="0">
                <a:latin typeface="华文新魏" pitchFamily="2" charset="-122"/>
                <a:ea typeface="华文新魏" pitchFamily="2" charset="-122"/>
              </a:rPr>
              <a:t>年度诺贝尔化学奖授予两名研究细胞膜的美国科学家</a:t>
            </a:r>
            <a:r>
              <a:rPr lang="zh-CN" altLang="en-US" sz="32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阿格雷</a:t>
            </a:r>
            <a:r>
              <a:rPr lang="zh-CN" altLang="en-US" sz="3200" b="1" dirty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2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麦金农</a:t>
            </a:r>
            <a:r>
              <a:rPr lang="zh-CN" altLang="en-US" sz="3200" b="1" dirty="0">
                <a:latin typeface="华文新魏" pitchFamily="2" charset="-122"/>
                <a:ea typeface="华文新魏" pitchFamily="2" charset="-122"/>
              </a:rPr>
              <a:t>。以表彰他们在细胞膜物质运输的通道方面所做的贡献。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12" r="1913" b="12791"/>
          <a:stretch>
            <a:fillRect/>
          </a:stretch>
        </p:blipFill>
        <p:spPr bwMode="auto">
          <a:xfrm>
            <a:off x="179512" y="1537354"/>
            <a:ext cx="4320480" cy="3540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7" name="标题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1237320"/>
            <a:ext cx="8748464" cy="300033"/>
          </a:xfrm>
        </p:spPr>
        <p:txBody>
          <a:bodyPr/>
          <a:lstStyle/>
          <a:p>
            <a:r>
              <a:rPr lang="zh-CN" altLang="en-US" b="1" dirty="0" smtClean="0">
                <a:latin typeface="方正铁筋隶书简体" pitchFamily="65" charset="-122"/>
                <a:ea typeface="方正铁筋隶书简体" pitchFamily="65" charset="-122"/>
              </a:rPr>
              <a:t>不断完善和发展的流动镶嵌模型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15720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方正毡笔黑简体" pitchFamily="65" charset="-122"/>
                <a:ea typeface="方正毡笔黑简体" pitchFamily="65" charset="-122"/>
              </a:rPr>
              <a:t>思考：生物膜的流动镶嵌模型是否已完美无缺呢？</a:t>
            </a:r>
            <a:endParaRPr lang="zh-CN" altLang="en-US" sz="3600" b="1" dirty="0">
              <a:solidFill>
                <a:srgbClr val="0000FF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86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07504" y="265212"/>
            <a:ext cx="8229600" cy="952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生物膜模型的建立和完善</a:t>
            </a:r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2338388" y="1305719"/>
            <a:ext cx="6045200" cy="137715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476376" y="517261"/>
            <a:ext cx="2538413" cy="2371989"/>
          </a:xfrm>
          <a:prstGeom prst="upArrow">
            <a:avLst>
              <a:gd name="adj1" fmla="val 51037"/>
              <a:gd name="adj2" fmla="val 31823"/>
            </a:avLst>
          </a:prstGeom>
          <a:gradFill rotWithShape="1">
            <a:gsLst>
              <a:gs pos="0">
                <a:srgbClr val="365D8C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2347914" y="2682875"/>
            <a:ext cx="6035675" cy="148299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755651" y="1975116"/>
            <a:ext cx="2659063" cy="2251604"/>
          </a:xfrm>
          <a:prstGeom prst="upArrow">
            <a:avLst>
              <a:gd name="adj1" fmla="val 47009"/>
              <a:gd name="adj2" fmla="val 27134"/>
            </a:avLst>
          </a:prstGeom>
          <a:gradFill rotWithShape="1">
            <a:gsLst>
              <a:gs pos="0">
                <a:srgbClr val="7E3446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1666876" y="4168511"/>
            <a:ext cx="6716713" cy="1547813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-108520" y="3145532"/>
            <a:ext cx="2757488" cy="2230438"/>
          </a:xfrm>
          <a:prstGeom prst="upArrow">
            <a:avLst>
              <a:gd name="adj1" fmla="val 51037"/>
              <a:gd name="adj2" fmla="val 26259"/>
            </a:avLst>
          </a:prstGeom>
          <a:gradFill rotWithShape="1">
            <a:gsLst>
              <a:gs pos="0">
                <a:srgbClr val="49741E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 rot="5400000">
            <a:off x="1170782" y="2856707"/>
            <a:ext cx="1214438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Growth</a:t>
            </a:r>
            <a:endParaRPr lang="zh-CN" altLang="en-US" sz="360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 rot="5400000">
            <a:off x="616216" y="4747155"/>
            <a:ext cx="907521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Start</a:t>
            </a:r>
            <a:endParaRPr lang="zh-CN" altLang="en-US" sz="360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 rot="5400000">
            <a:off x="1824171" y="1200018"/>
            <a:ext cx="1049073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Jump</a:t>
            </a:r>
            <a:endParaRPr lang="zh-CN" altLang="en-US" sz="200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gray">
          <a:xfrm>
            <a:off x="2411760" y="1232959"/>
            <a:ext cx="9934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未来</a:t>
            </a:r>
          </a:p>
          <a:p>
            <a:pPr algn="r">
              <a:lnSpc>
                <a:spcPct val="140000"/>
              </a:lnSpc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2019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gray">
          <a:xfrm>
            <a:off x="2043113" y="2717271"/>
            <a:ext cx="762000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US" altLang="zh-CN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1972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US" altLang="zh-CN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1970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US" altLang="zh-CN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1959       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gray">
          <a:xfrm>
            <a:off x="1071563" y="3972720"/>
            <a:ext cx="11430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1925</a:t>
            </a:r>
          </a:p>
          <a:p>
            <a:pPr algn="r" eaLnBrk="1" hangingPunct="1">
              <a:lnSpc>
                <a:spcPct val="200000"/>
              </a:lnSpc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</a:t>
            </a:r>
            <a:r>
              <a:rPr lang="zh-CN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世纪初</a:t>
            </a:r>
            <a:r>
              <a:rPr lang="en-US" altLang="zh-CN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</a:t>
            </a:r>
            <a:r>
              <a:rPr lang="zh-CN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世纪       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gray">
          <a:xfrm>
            <a:off x="2267744" y="3960674"/>
            <a:ext cx="633412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细胞膜中脂质分子排列为连续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两层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膜的主要成分是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脂质和蛋白质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膜是由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脂质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组成的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gray">
          <a:xfrm>
            <a:off x="3563889" y="1297327"/>
            <a:ext cx="4973687" cy="10341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CN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虚席以待</a:t>
            </a:r>
            <a:r>
              <a:rPr lang="en-US" altLang="zh-CN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……</a:t>
            </a:r>
            <a:r>
              <a:rPr lang="zh-CN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加油</a:t>
            </a:r>
            <a:r>
              <a:rPr lang="zh-CN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！</a:t>
            </a:r>
            <a:endParaRPr lang="en-US" altLang="zh-CN" sz="2800" b="1" dirty="0" smtClean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细胞膜通道蛋白结构测定</a:t>
            </a:r>
            <a:endParaRPr lang="zh-CN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gray">
          <a:xfrm>
            <a:off x="2987824" y="2425452"/>
            <a:ext cx="5549900" cy="15881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CN" alt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流动镶嵌模型</a:t>
            </a:r>
            <a:endParaRPr lang="en-US" altLang="zh-CN" sz="4000" b="1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细胞膜具有</a:t>
            </a:r>
            <a:r>
              <a:rPr lang="zh-CN" altLang="en-US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流动性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静态蛋白质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脂质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蛋白质三层结构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4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4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4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4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4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4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4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4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30725" grpId="0" animBg="1"/>
      <p:bldP spid="134148" grpId="0" animBg="1"/>
      <p:bldP spid="30726" grpId="0" animBg="1"/>
      <p:bldP spid="134151" grpId="0" animBg="1"/>
      <p:bldP spid="30728" grpId="0" animBg="1"/>
      <p:bldP spid="31753" grpId="0" animBg="1"/>
      <p:bldP spid="31754" grpId="0" animBg="1"/>
      <p:bldP spid="317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7649"/>
          <p:cNvSpPr txBox="1">
            <a:spLocks noChangeArrowheads="1"/>
          </p:cNvSpPr>
          <p:nvPr/>
        </p:nvSpPr>
        <p:spPr bwMode="auto">
          <a:xfrm>
            <a:off x="158750" y="926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3200" b="1">
              <a:ea typeface="楷体_GB2312" pitchFamily="49" charset="-122"/>
            </a:endParaRPr>
          </a:p>
        </p:txBody>
      </p:sp>
      <p:sp>
        <p:nvSpPr>
          <p:cNvPr id="37890" name="文本框 27652"/>
          <p:cNvSpPr txBox="1">
            <a:spLocks noChangeArrowheads="1"/>
          </p:cNvSpPr>
          <p:nvPr/>
        </p:nvSpPr>
        <p:spPr bwMode="auto">
          <a:xfrm>
            <a:off x="519113" y="12700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3200" b="1">
              <a:ea typeface="楷体_GB2312" pitchFamily="49" charset="-122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395536" y="1537353"/>
            <a:ext cx="849731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纵观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整个建立生物膜模型的探索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过程：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思考：是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什么推动对生物膜认识的不断深入？</a:t>
            </a:r>
          </a:p>
        </p:txBody>
      </p:sp>
      <p:sp>
        <p:nvSpPr>
          <p:cNvPr id="27655" name="文本框 27654"/>
          <p:cNvSpPr txBox="1"/>
          <p:nvPr/>
        </p:nvSpPr>
        <p:spPr>
          <a:xfrm>
            <a:off x="467544" y="2737487"/>
            <a:ext cx="8568754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1</a:t>
            </a:r>
            <a:r>
              <a:rPr lang="zh-CN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实验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技术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的进步起到了关键性的推动作用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；</a:t>
            </a:r>
          </a:p>
          <a:p>
            <a:pPr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、科学家们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坚持不懈的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探索精神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；</a:t>
            </a:r>
          </a:p>
          <a:p>
            <a:pPr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、科学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思想的指导：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结构决定功能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rPr>
              <a:t>。</a:t>
            </a:r>
          </a:p>
          <a:p>
            <a:pPr>
              <a:defRPr/>
            </a:pPr>
            <a:endParaRPr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40a4e013b21ae20728da5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61"/>
            <a:ext cx="9144000" cy="5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7193"/>
            <a:ext cx="8540750" cy="72008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小结：概念图</a:t>
            </a:r>
          </a:p>
        </p:txBody>
      </p:sp>
      <p:sp>
        <p:nvSpPr>
          <p:cNvPr id="36867" name="AutoShape 6"/>
          <p:cNvSpPr>
            <a:spLocks noChangeAspect="1" noChangeArrowheads="1" noTextEdit="1"/>
          </p:cNvSpPr>
          <p:nvPr/>
        </p:nvSpPr>
        <p:spPr bwMode="auto">
          <a:xfrm>
            <a:off x="0" y="825500"/>
            <a:ext cx="9036496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2111376" y="825500"/>
            <a:ext cx="1674813" cy="50270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 flipH="1">
            <a:off x="2117726" y="1328209"/>
            <a:ext cx="327025" cy="375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>
            <a:off x="3675064" y="1328209"/>
            <a:ext cx="447675" cy="375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1" name="Oval 10"/>
          <p:cNvSpPr>
            <a:spLocks noChangeArrowheads="1"/>
          </p:cNvSpPr>
          <p:nvPr/>
        </p:nvSpPr>
        <p:spPr bwMode="auto">
          <a:xfrm>
            <a:off x="685801" y="1703917"/>
            <a:ext cx="1871663" cy="39158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2" name="Oval 11"/>
          <p:cNvSpPr>
            <a:spLocks noChangeArrowheads="1"/>
          </p:cNvSpPr>
          <p:nvPr/>
        </p:nvSpPr>
        <p:spPr bwMode="auto">
          <a:xfrm>
            <a:off x="3898900" y="1641740"/>
            <a:ext cx="1676400" cy="43920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 flipH="1">
            <a:off x="1444625" y="2080949"/>
            <a:ext cx="330200" cy="375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H="1">
            <a:off x="3898901" y="2080949"/>
            <a:ext cx="441325" cy="627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Oval 14"/>
          <p:cNvSpPr>
            <a:spLocks noChangeArrowheads="1"/>
          </p:cNvSpPr>
          <p:nvPr/>
        </p:nvSpPr>
        <p:spPr bwMode="auto">
          <a:xfrm>
            <a:off x="96839" y="2456657"/>
            <a:ext cx="1565275" cy="50270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6" name="Oval 15"/>
          <p:cNvSpPr>
            <a:spLocks noChangeArrowheads="1"/>
          </p:cNvSpPr>
          <p:nvPr/>
        </p:nvSpPr>
        <p:spPr bwMode="auto">
          <a:xfrm>
            <a:off x="6172200" y="2667000"/>
            <a:ext cx="2273300" cy="698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7" name="Oval 16"/>
          <p:cNvSpPr>
            <a:spLocks noChangeArrowheads="1"/>
          </p:cNvSpPr>
          <p:nvPr/>
        </p:nvSpPr>
        <p:spPr bwMode="auto">
          <a:xfrm>
            <a:off x="1774826" y="2708011"/>
            <a:ext cx="2297113" cy="62838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8" name="Oval 17"/>
          <p:cNvSpPr>
            <a:spLocks noChangeArrowheads="1"/>
          </p:cNvSpPr>
          <p:nvPr/>
        </p:nvSpPr>
        <p:spPr bwMode="auto">
          <a:xfrm>
            <a:off x="3962400" y="2984500"/>
            <a:ext cx="2286000" cy="7540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5016500" y="2080948"/>
            <a:ext cx="46038" cy="9670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>
            <a:off x="5575301" y="1955271"/>
            <a:ext cx="1230313" cy="627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1" name="Text Box 20"/>
          <p:cNvSpPr txBox="1">
            <a:spLocks noChangeArrowheads="1"/>
          </p:cNvSpPr>
          <p:nvPr/>
        </p:nvSpPr>
        <p:spPr bwMode="auto">
          <a:xfrm>
            <a:off x="209550" y="2501636"/>
            <a:ext cx="1576388" cy="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基本支架</a:t>
            </a: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>
            <a:off x="879475" y="2959365"/>
            <a:ext cx="1588" cy="563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3" name="Oval 22"/>
          <p:cNvSpPr>
            <a:spLocks noChangeArrowheads="1"/>
          </p:cNvSpPr>
          <p:nvPr/>
        </p:nvSpPr>
        <p:spPr bwMode="auto">
          <a:xfrm>
            <a:off x="-12700" y="3586428"/>
            <a:ext cx="1822450" cy="50270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117476" y="3631407"/>
            <a:ext cx="1990725" cy="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具有流动性</a:t>
            </a:r>
          </a:p>
        </p:txBody>
      </p:sp>
      <p:sp>
        <p:nvSpPr>
          <p:cNvPr id="36885" name="Text Box 24"/>
          <p:cNvSpPr txBox="1">
            <a:spLocks noChangeArrowheads="1"/>
          </p:cNvSpPr>
          <p:nvPr/>
        </p:nvSpPr>
        <p:spPr bwMode="auto">
          <a:xfrm>
            <a:off x="6400801" y="2799292"/>
            <a:ext cx="1920875" cy="6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有的贯穿整个磷脂双分子层</a:t>
            </a:r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2438400" y="889000"/>
            <a:ext cx="14097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生物膜</a:t>
            </a:r>
          </a:p>
        </p:txBody>
      </p:sp>
      <p:sp>
        <p:nvSpPr>
          <p:cNvPr id="36887" name="AutoShape 26"/>
          <p:cNvSpPr>
            <a:spLocks/>
          </p:cNvSpPr>
          <p:nvPr/>
        </p:nvSpPr>
        <p:spPr bwMode="auto">
          <a:xfrm rot="-5400000">
            <a:off x="5223405" y="703792"/>
            <a:ext cx="251354" cy="6262687"/>
          </a:xfrm>
          <a:prstGeom prst="leftBrace">
            <a:avLst>
              <a:gd name="adj1" fmla="val 17283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88" name="Text Box 27"/>
          <p:cNvSpPr txBox="1">
            <a:spLocks noChangeArrowheads="1"/>
          </p:cNvSpPr>
          <p:nvPr/>
        </p:nvSpPr>
        <p:spPr bwMode="auto">
          <a:xfrm>
            <a:off x="4344988" y="4087813"/>
            <a:ext cx="2125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大多数可以运动</a:t>
            </a:r>
          </a:p>
        </p:txBody>
      </p:sp>
      <p:sp>
        <p:nvSpPr>
          <p:cNvPr id="36889" name="Oval 28"/>
          <p:cNvSpPr>
            <a:spLocks noChangeArrowheads="1"/>
          </p:cNvSpPr>
          <p:nvPr/>
        </p:nvSpPr>
        <p:spPr bwMode="auto">
          <a:xfrm>
            <a:off x="4233864" y="3958167"/>
            <a:ext cx="2236787" cy="6270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90" name="Line 29"/>
          <p:cNvSpPr>
            <a:spLocks noChangeShapeType="1"/>
          </p:cNvSpPr>
          <p:nvPr/>
        </p:nvSpPr>
        <p:spPr bwMode="auto">
          <a:xfrm>
            <a:off x="992189" y="4082521"/>
            <a:ext cx="782637" cy="508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1" name="Line 30"/>
          <p:cNvSpPr>
            <a:spLocks noChangeShapeType="1"/>
          </p:cNvSpPr>
          <p:nvPr/>
        </p:nvSpPr>
        <p:spPr bwMode="auto">
          <a:xfrm flipH="1">
            <a:off x="4681539" y="4590521"/>
            <a:ext cx="625475" cy="1256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2" name="Oval 31"/>
          <p:cNvSpPr>
            <a:spLocks noChangeArrowheads="1"/>
          </p:cNvSpPr>
          <p:nvPr/>
        </p:nvSpPr>
        <p:spPr bwMode="auto">
          <a:xfrm>
            <a:off x="1066801" y="4564063"/>
            <a:ext cx="3571875" cy="718344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93" name="Text Box 33"/>
          <p:cNvSpPr txBox="1">
            <a:spLocks noChangeArrowheads="1"/>
          </p:cNvSpPr>
          <p:nvPr/>
        </p:nvSpPr>
        <p:spPr bwMode="auto">
          <a:xfrm>
            <a:off x="1244600" y="4747949"/>
            <a:ext cx="309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生物膜的结构特性</a:t>
            </a:r>
            <a:r>
              <a:rPr lang="zh-CN" altLang="zh-CN" sz="2000" b="1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zh-CN" sz="2000" b="1" u="sng">
                <a:latin typeface="微软雅黑" pitchFamily="34" charset="-122"/>
                <a:ea typeface="微软雅黑" pitchFamily="34" charset="-122"/>
              </a:rPr>
              <a:t>          </a:t>
            </a:r>
            <a:endParaRPr lang="zh-CN" altLang="zh-CN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762000" y="1714500"/>
            <a:ext cx="182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磷脂双分子层</a:t>
            </a:r>
          </a:p>
        </p:txBody>
      </p:sp>
      <p:sp>
        <p:nvSpPr>
          <p:cNvPr id="29728" name="Text Box 36"/>
          <p:cNvSpPr txBox="1">
            <a:spLocks noChangeArrowheads="1"/>
          </p:cNvSpPr>
          <p:nvPr/>
        </p:nvSpPr>
        <p:spPr bwMode="auto">
          <a:xfrm>
            <a:off x="4017964" y="1701271"/>
            <a:ext cx="177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蛋白质分子</a:t>
            </a:r>
          </a:p>
        </p:txBody>
      </p:sp>
      <p:sp>
        <p:nvSpPr>
          <p:cNvPr id="29729" name="Text Box 38"/>
          <p:cNvSpPr txBox="1">
            <a:spLocks noChangeArrowheads="1"/>
          </p:cNvSpPr>
          <p:nvPr/>
        </p:nvSpPr>
        <p:spPr bwMode="auto">
          <a:xfrm>
            <a:off x="2057400" y="2730501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有的镶在磷脂双分子层表面</a:t>
            </a:r>
          </a:p>
        </p:txBody>
      </p:sp>
      <p:sp>
        <p:nvSpPr>
          <p:cNvPr id="29730" name="Text Box 39"/>
          <p:cNvSpPr txBox="1">
            <a:spLocks noChangeArrowheads="1"/>
          </p:cNvSpPr>
          <p:nvPr/>
        </p:nvSpPr>
        <p:spPr bwMode="auto">
          <a:xfrm>
            <a:off x="4114800" y="30480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部分或全部嵌入磷脂双分子层中</a:t>
            </a:r>
          </a:p>
        </p:txBody>
      </p:sp>
      <p:sp>
        <p:nvSpPr>
          <p:cNvPr id="29731" name="Text Box 40"/>
          <p:cNvSpPr txBox="1">
            <a:spLocks noChangeArrowheads="1"/>
          </p:cNvSpPr>
          <p:nvPr/>
        </p:nvSpPr>
        <p:spPr bwMode="auto">
          <a:xfrm>
            <a:off x="3429000" y="4762501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流动性</a:t>
            </a:r>
          </a:p>
        </p:txBody>
      </p:sp>
      <p:sp>
        <p:nvSpPr>
          <p:cNvPr id="36899" name="TextBox 38"/>
          <p:cNvSpPr txBox="1">
            <a:spLocks noChangeArrowheads="1"/>
          </p:cNvSpPr>
          <p:nvPr/>
        </p:nvSpPr>
        <p:spPr bwMode="auto">
          <a:xfrm>
            <a:off x="2268539" y="1357313"/>
            <a:ext cx="1462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主要成分</a:t>
            </a:r>
          </a:p>
        </p:txBody>
      </p:sp>
      <p:sp>
        <p:nvSpPr>
          <p:cNvPr id="36900" name="Line 37"/>
          <p:cNvSpPr>
            <a:spLocks noChangeShapeType="1"/>
          </p:cNvSpPr>
          <p:nvPr/>
        </p:nvSpPr>
        <p:spPr bwMode="auto">
          <a:xfrm>
            <a:off x="4648200" y="4953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901" name="Oval 38"/>
          <p:cNvSpPr>
            <a:spLocks noChangeArrowheads="1"/>
          </p:cNvSpPr>
          <p:nvPr/>
        </p:nvSpPr>
        <p:spPr bwMode="auto">
          <a:xfrm>
            <a:off x="5562600" y="4572000"/>
            <a:ext cx="35814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b="1"/>
          </a:p>
        </p:txBody>
      </p:sp>
      <p:sp>
        <p:nvSpPr>
          <p:cNvPr id="29735" name="Text Box 40"/>
          <p:cNvSpPr txBox="1">
            <a:spLocks noChangeArrowheads="1"/>
          </p:cNvSpPr>
          <p:nvPr/>
        </p:nvSpPr>
        <p:spPr bwMode="auto">
          <a:xfrm>
            <a:off x="7543800" y="4749271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选择透过性</a:t>
            </a:r>
          </a:p>
        </p:txBody>
      </p:sp>
      <p:sp>
        <p:nvSpPr>
          <p:cNvPr id="36903" name="Rectangle 40"/>
          <p:cNvSpPr>
            <a:spLocks noChangeArrowheads="1"/>
          </p:cNvSpPr>
          <p:nvPr/>
        </p:nvSpPr>
        <p:spPr bwMode="auto">
          <a:xfrm>
            <a:off x="5562600" y="4762501"/>
            <a:ext cx="2137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生物膜的功能特性</a:t>
            </a:r>
            <a:r>
              <a:rPr lang="zh-CN" altLang="zh-CN" b="1"/>
              <a:t>:</a:t>
            </a:r>
          </a:p>
        </p:txBody>
      </p:sp>
      <p:sp>
        <p:nvSpPr>
          <p:cNvPr id="36904" name="Rectangle 41"/>
          <p:cNvSpPr>
            <a:spLocks noChangeArrowheads="1"/>
          </p:cNvSpPr>
          <p:nvPr/>
        </p:nvSpPr>
        <p:spPr bwMode="auto">
          <a:xfrm>
            <a:off x="4724401" y="4889501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决定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7" grpId="0"/>
      <p:bldP spid="29728" grpId="0"/>
      <p:bldP spid="29729" grpId="0"/>
      <p:bldP spid="29730" grpId="0"/>
      <p:bldP spid="29731" grpId="0"/>
      <p:bldP spid="297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288" y="1349375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sym typeface="Arial" pitchFamily="34" charset="0"/>
              </a:rPr>
              <a:t>1.  据研究发现，胆固醇、脂肪酸、维生素D等脂溶性物质较容易优先通过细胞膜</a:t>
            </a:r>
            <a:r>
              <a:rPr lang="en-US" sz="2800" b="1">
                <a:solidFill>
                  <a:schemeClr val="accent2"/>
                </a:solidFill>
                <a:sym typeface="Arial" pitchFamily="34" charset="0"/>
              </a:rPr>
              <a:t>，这是因为</a:t>
            </a:r>
            <a:r>
              <a:rPr lang="en-US" altLang="zh-CN" sz="2800" b="1">
                <a:latin typeface="黑体" pitchFamily="49" charset="-122"/>
              </a:rPr>
              <a:t>(   )</a:t>
            </a:r>
            <a:endParaRPr lang="zh-CN" altLang="en-US" sz="2800" b="1">
              <a:latin typeface="黑体" pitchFamily="49" charset="-122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9751" y="2305844"/>
            <a:ext cx="864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>
                <a:latin typeface="黑体" pitchFamily="49" charset="-122"/>
              </a:rPr>
              <a:t>细胞膜具有一定的流动性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9751" y="3565261"/>
            <a:ext cx="777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</a:rPr>
              <a:t>D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>
                <a:latin typeface="黑体" pitchFamily="49" charset="-122"/>
              </a:rPr>
              <a:t>细胞膜上镶嵌有各种蛋白质分子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9751" y="3145896"/>
            <a:ext cx="7039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</a:rPr>
              <a:t>C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>
                <a:latin typeface="黑体" pitchFamily="49" charset="-122"/>
              </a:rPr>
              <a:t>细胞膜的结构是磷脂双分子层为基本支架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9751" y="2725209"/>
            <a:ext cx="7775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>
                <a:latin typeface="黑体" pitchFamily="49" charset="-122"/>
              </a:rPr>
              <a:t>细胞膜是选择透过性膜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086600" y="1598084"/>
            <a:ext cx="455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414073"/>
            <a:ext cx="402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</a:rPr>
              <a:t>考考你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512" y="1117307"/>
            <a:ext cx="8856984" cy="14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chemeClr val="accent2"/>
                </a:solidFill>
                <a:sym typeface="Arial" pitchFamily="34" charset="0"/>
              </a:rPr>
              <a:t>    2.  变形虫的任何部位都能伸出伪足，人体的某些白细胞能吞噬病菌，这些生理活动说明细胞膜具有下列哪一特点</a:t>
            </a:r>
            <a:r>
              <a:rPr lang="zh-CN" altLang="en-US" sz="3200" b="1" dirty="0">
                <a:latin typeface="黑体" pitchFamily="49" charset="-122"/>
              </a:rPr>
              <a:t>(   )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黑体" pitchFamily="49" charset="-122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黑体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A</a:t>
            </a:r>
            <a:r>
              <a:rPr lang="zh-CN" altLang="en-US" sz="3200" b="1" dirty="0">
                <a:latin typeface="黑体" pitchFamily="49" charset="-122"/>
              </a:rPr>
              <a:t>．选择透过性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B</a:t>
            </a:r>
            <a:r>
              <a:rPr lang="zh-CN" altLang="en-US" sz="3200" b="1" dirty="0">
                <a:latin typeface="黑体" pitchFamily="49" charset="-122"/>
              </a:rPr>
              <a:t>．一定的流动性   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黑体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C</a:t>
            </a:r>
            <a:r>
              <a:rPr lang="zh-CN" altLang="en-US" sz="3200" b="1" dirty="0">
                <a:latin typeface="黑体" pitchFamily="49" charset="-122"/>
              </a:rPr>
              <a:t>．保护作用  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</a:rPr>
              <a:t>D</a:t>
            </a:r>
            <a:r>
              <a:rPr lang="zh-CN" altLang="en-US" sz="3200" b="1" dirty="0">
                <a:latin typeface="黑体" pitchFamily="49" charset="-122"/>
              </a:rPr>
              <a:t>．信息交流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3200" b="1" dirty="0">
              <a:latin typeface="黑体" pitchFamily="49" charset="-122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67744" y="1897394"/>
            <a:ext cx="535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288" y="414073"/>
            <a:ext cx="402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</a:rPr>
              <a:t>考考你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277213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</a:rPr>
              <a:t>第</a:t>
            </a:r>
            <a:r>
              <a:rPr lang="en-US" altLang="zh-CN" sz="4400" b="1" dirty="0">
                <a:solidFill>
                  <a:schemeClr val="tx2"/>
                </a:solidFill>
              </a:rPr>
              <a:t>2</a:t>
            </a:r>
            <a:r>
              <a:rPr lang="zh-CN" altLang="en-US" sz="4400" b="1" dirty="0">
                <a:solidFill>
                  <a:schemeClr val="tx2"/>
                </a:solidFill>
              </a:rPr>
              <a:t>节 </a:t>
            </a:r>
            <a:r>
              <a:rPr lang="zh-CN" altLang="en-US" sz="4400" b="1" dirty="0" smtClean="0">
                <a:solidFill>
                  <a:schemeClr val="tx2"/>
                </a:solidFill>
              </a:rPr>
              <a:t>：生物</a:t>
            </a:r>
            <a:r>
              <a:rPr lang="zh-CN" altLang="en-US" sz="4400" b="1" dirty="0">
                <a:solidFill>
                  <a:schemeClr val="tx2"/>
                </a:solidFill>
              </a:rPr>
              <a:t>膜的流动镶嵌模型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07504" y="817274"/>
            <a:ext cx="23730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黑体" pitchFamily="49" charset="-122"/>
                <a:ea typeface="华文琥珀" pitchFamily="2" charset="-122"/>
              </a:rPr>
              <a:t>思考：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5" y="1417340"/>
            <a:ext cx="8101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3600" b="1" dirty="0">
                <a:latin typeface="宋体" pitchFamily="2" charset="-122"/>
              </a:rPr>
              <a:t>如果让你来构建生物膜的结构模型，你认为需要获取与生物膜有关的哪些资料？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85750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探究的问题</a:t>
            </a:r>
            <a:r>
              <a:rPr lang="zh-CN" altLang="en-US" sz="4800" b="1" dirty="0" smtClean="0"/>
              <a:t>：</a:t>
            </a:r>
            <a:endParaRPr lang="en-US" altLang="zh-CN" sz="4800" b="1" dirty="0" smtClean="0"/>
          </a:p>
          <a:p>
            <a:r>
              <a:rPr lang="en-US" altLang="zh-CN" sz="4000" b="1" dirty="0" smtClean="0"/>
              <a:t>1.</a:t>
            </a:r>
            <a:r>
              <a:rPr lang="zh-CN" altLang="en-US" sz="4000" b="1" dirty="0" smtClean="0"/>
              <a:t>生物膜的化学组成。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2.</a:t>
            </a:r>
            <a:r>
              <a:rPr lang="zh-CN" altLang="en-US" sz="4000" b="1" dirty="0" smtClean="0"/>
              <a:t>生物膜的结构模型。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3.</a:t>
            </a:r>
            <a:r>
              <a:rPr lang="zh-CN" altLang="en-US" sz="4000" b="1" dirty="0" smtClean="0"/>
              <a:t>生物膜的结构特点。</a:t>
            </a:r>
            <a:endParaRPr lang="zh-CN" altLang="en-US" sz="4000" b="1" dirty="0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95536" y="277214"/>
            <a:ext cx="8373616" cy="360040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779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隶书"/>
                <a:ea typeface="隶书"/>
              </a:rPr>
              <a:t>让我们跟随科学家一同去探索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5" grpId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4926" y="1426744"/>
            <a:ext cx="806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>
              <a:tabLst>
                <a:tab pos="495300" algn="l"/>
              </a:tabLst>
            </a:pPr>
            <a:r>
              <a:rPr lang="zh-CN" altLang="en-US" sz="3200" b="1">
                <a:solidFill>
                  <a:schemeClr val="accent2"/>
                </a:solidFill>
                <a:latin typeface="黑体" pitchFamily="49" charset="-122"/>
              </a:rPr>
              <a:t>3. </a:t>
            </a:r>
            <a:r>
              <a:rPr lang="zh-CN" altLang="en-US" sz="2800" b="1">
                <a:solidFill>
                  <a:schemeClr val="accent2"/>
                </a:solidFill>
              </a:rPr>
              <a:t>下列关于细胞膜的说法中，不正确的是</a:t>
            </a:r>
            <a:r>
              <a:rPr lang="zh-CN" altLang="en-US" sz="2800" b="1"/>
              <a:t>(     )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650" y="2256896"/>
            <a:ext cx="79946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/>
              <a:t>具有流动性和选择透过性</a:t>
            </a:r>
            <a:r>
              <a:rPr lang="zh-CN" altLang="en-US" sz="3200" b="1">
                <a:latin typeface="黑体" pitchFamily="49" charset="-122"/>
              </a:rPr>
              <a:t> 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>
                <a:latin typeface="黑体" pitchFamily="49" charset="-122"/>
              </a:rPr>
              <a:t>蛋白质均匀分布于磷脂双分子层上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</a:rPr>
              <a:t>C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/>
              <a:t>脂类小分子易于自由扩散通过</a:t>
            </a:r>
            <a:r>
              <a:rPr lang="zh-CN" altLang="en-US" sz="3200" b="1">
                <a:latin typeface="黑体" pitchFamily="49" charset="-122"/>
              </a:rPr>
              <a:t> 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</a:rPr>
              <a:t>D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.</a:t>
            </a:r>
            <a:r>
              <a:rPr lang="zh-CN" altLang="en-US" sz="2800" b="1"/>
              <a:t>磷脂双分子层内外表面都亲水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164388" y="1477699"/>
            <a:ext cx="535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5288" y="414073"/>
            <a:ext cx="402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</a:rPr>
              <a:t>考考你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矩形 9231"/>
          <p:cNvSpPr>
            <a:spLocks noChangeArrowheads="1"/>
          </p:cNvSpPr>
          <p:nvPr/>
        </p:nvSpPr>
        <p:spPr bwMode="auto">
          <a:xfrm>
            <a:off x="611560" y="1177313"/>
            <a:ext cx="7185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</a:rPr>
              <a:t>资料一：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</a:rPr>
              <a:t>世纪末（</a:t>
            </a:r>
            <a:r>
              <a:rPr lang="en-US" altLang="zh-CN" sz="2800" b="1" dirty="0">
                <a:solidFill>
                  <a:srgbClr val="000000"/>
                </a:solidFill>
              </a:rPr>
              <a:t>1895</a:t>
            </a:r>
            <a:r>
              <a:rPr lang="zh-CN" altLang="en-US" sz="2800" b="1" dirty="0">
                <a:solidFill>
                  <a:srgbClr val="000000"/>
                </a:solidFill>
              </a:rPr>
              <a:t>年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）</a:t>
            </a:r>
            <a:r>
              <a:rPr lang="zh-CN" altLang="en-US" sz="2800" b="1" dirty="0" smtClean="0">
                <a:solidFill>
                  <a:srgbClr val="009900"/>
                </a:solidFill>
              </a:rPr>
              <a:t>欧文顿的实验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266" name="矩形 9232"/>
          <p:cNvSpPr>
            <a:spLocks noChangeArrowheads="1"/>
          </p:cNvSpPr>
          <p:nvPr/>
        </p:nvSpPr>
        <p:spPr bwMode="auto">
          <a:xfrm>
            <a:off x="251520" y="577247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C0066"/>
                </a:solidFill>
                <a:latin typeface="Times New Roman" pitchFamily="18" charset="0"/>
                <a:ea typeface="华文新魏" pitchFamily="2" charset="-122"/>
              </a:rPr>
              <a:t>（一）、</a:t>
            </a:r>
            <a:r>
              <a:rPr lang="zh-CN" altLang="en-US" sz="3200" b="1" dirty="0">
                <a:solidFill>
                  <a:srgbClr val="CC0066"/>
                </a:solidFill>
                <a:latin typeface="Times New Roman" pitchFamily="18" charset="0"/>
                <a:ea typeface="华文新魏" pitchFamily="2" charset="-122"/>
              </a:rPr>
              <a:t>探索细胞膜</a:t>
            </a:r>
            <a:r>
              <a:rPr lang="zh-CN" altLang="en-US" sz="3200" b="1" dirty="0" smtClean="0">
                <a:solidFill>
                  <a:srgbClr val="CC0066"/>
                </a:solidFill>
                <a:latin typeface="Times New Roman" pitchFamily="18" charset="0"/>
                <a:ea typeface="华文新魏" pitchFamily="2" charset="-122"/>
              </a:rPr>
              <a:t>的化学成分</a:t>
            </a:r>
            <a:endParaRPr lang="zh-CN" altLang="en-US" sz="3200" b="1" dirty="0">
              <a:solidFill>
                <a:srgbClr val="CC0066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533400" y="-9261"/>
            <a:ext cx="2492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探索历程：</a:t>
            </a: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755576" y="2137420"/>
            <a:ext cx="7272808" cy="2852787"/>
            <a:chOff x="1405272" y="2040067"/>
            <a:chExt cx="7322897" cy="4016226"/>
          </a:xfrm>
        </p:grpSpPr>
        <p:sp>
          <p:nvSpPr>
            <p:cNvPr id="11270" name="Oval 3"/>
            <p:cNvSpPr>
              <a:spLocks noChangeArrowheads="1"/>
            </p:cNvSpPr>
            <p:nvPr/>
          </p:nvSpPr>
          <p:spPr bwMode="auto">
            <a:xfrm>
              <a:off x="5486400" y="274320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1" name="Oval 4"/>
            <p:cNvSpPr>
              <a:spLocks noChangeArrowheads="1"/>
            </p:cNvSpPr>
            <p:nvPr/>
          </p:nvSpPr>
          <p:spPr bwMode="auto">
            <a:xfrm>
              <a:off x="2286000" y="3200400"/>
              <a:ext cx="609600" cy="6096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2" name="Line 5"/>
            <p:cNvSpPr>
              <a:spLocks noChangeShapeType="1"/>
            </p:cNvSpPr>
            <p:nvPr/>
          </p:nvSpPr>
          <p:spPr bwMode="auto">
            <a:xfrm>
              <a:off x="2743199" y="3733800"/>
              <a:ext cx="447675" cy="512762"/>
            </a:xfrm>
            <a:prstGeom prst="line">
              <a:avLst/>
            </a:prstGeom>
            <a:noFill/>
            <a:ln w="508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Line 6"/>
            <p:cNvSpPr>
              <a:spLocks noChangeShapeType="1"/>
            </p:cNvSpPr>
            <p:nvPr/>
          </p:nvSpPr>
          <p:spPr bwMode="auto">
            <a:xfrm flipV="1">
              <a:off x="3163888" y="3048000"/>
              <a:ext cx="950912" cy="1220786"/>
            </a:xfrm>
            <a:prstGeom prst="line">
              <a:avLst/>
            </a:prstGeom>
            <a:noFill/>
            <a:ln w="508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1405272" y="2270040"/>
              <a:ext cx="3124103" cy="649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6666FF"/>
                  </a:solidFill>
                  <a:latin typeface="方正毡笔黑简体" pitchFamily="65" charset="-122"/>
                  <a:ea typeface="方正毡笔黑简体" pitchFamily="65" charset="-122"/>
                </a:rPr>
                <a:t>不溶于脂质的物质</a:t>
              </a: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4978498" y="2040067"/>
              <a:ext cx="2975125" cy="649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6666FF"/>
                  </a:solidFill>
                  <a:latin typeface="方正毡笔黑简体" pitchFamily="65" charset="-122"/>
                  <a:ea typeface="方正毡笔黑简体" pitchFamily="65" charset="-122"/>
                </a:rPr>
                <a:t>溶于脂质的物质</a:t>
              </a:r>
            </a:p>
          </p:txBody>
        </p:sp>
        <p:grpSp>
          <p:nvGrpSpPr>
            <p:cNvPr id="3" name="组合 15"/>
            <p:cNvGrpSpPr>
              <a:grpSpLocks/>
            </p:cNvGrpSpPr>
            <p:nvPr/>
          </p:nvGrpSpPr>
          <p:grpSpPr bwMode="auto">
            <a:xfrm>
              <a:off x="2438400" y="3581400"/>
              <a:ext cx="5328990" cy="2474893"/>
              <a:chOff x="1909763" y="4219575"/>
              <a:chExt cx="5328990" cy="2474893"/>
            </a:xfrm>
          </p:grpSpPr>
          <p:sp>
            <p:nvSpPr>
              <p:cNvPr id="14" name="Freeform 17"/>
              <p:cNvSpPr/>
              <p:nvPr/>
            </p:nvSpPr>
            <p:spPr bwMode="auto">
              <a:xfrm rot="739983">
                <a:off x="1910481" y="4219660"/>
                <a:ext cx="5323070" cy="2088437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1043" y="98"/>
                  </a:cxn>
                  <a:cxn ang="0">
                    <a:pos x="2857" y="370"/>
                  </a:cxn>
                </a:cxnLst>
                <a:rect l="0" t="0" r="r" b="b"/>
                <a:pathLst>
                  <a:path w="2857" h="960">
                    <a:moveTo>
                      <a:pt x="0" y="960"/>
                    </a:moveTo>
                    <a:cubicBezTo>
                      <a:pt x="283" y="578"/>
                      <a:pt x="567" y="196"/>
                      <a:pt x="1043" y="98"/>
                    </a:cubicBezTo>
                    <a:cubicBezTo>
                      <a:pt x="1519" y="0"/>
                      <a:pt x="2188" y="185"/>
                      <a:pt x="2857" y="37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44450">
                <a:solidFill>
                  <a:schemeClr val="accent6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1278" name="Freeform 17"/>
              <p:cNvSpPr>
                <a:spLocks noChangeArrowheads="1"/>
              </p:cNvSpPr>
              <p:nvPr/>
            </p:nvSpPr>
            <p:spPr bwMode="auto">
              <a:xfrm rot="739983">
                <a:off x="1914278" y="4605318"/>
                <a:ext cx="5324475" cy="208915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1043" y="98"/>
                  </a:cxn>
                  <a:cxn ang="0">
                    <a:pos x="2857" y="370"/>
                  </a:cxn>
                </a:cxnLst>
                <a:rect l="0" t="0" r="r" b="b"/>
                <a:pathLst>
                  <a:path w="2857" h="960">
                    <a:moveTo>
                      <a:pt x="0" y="960"/>
                    </a:moveTo>
                    <a:cubicBezTo>
                      <a:pt x="283" y="578"/>
                      <a:pt x="567" y="196"/>
                      <a:pt x="1043" y="98"/>
                    </a:cubicBezTo>
                    <a:cubicBezTo>
                      <a:pt x="1519" y="0"/>
                      <a:pt x="2188" y="185"/>
                      <a:pt x="2857" y="370"/>
                    </a:cubicBezTo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79" name="Line 7"/>
            <p:cNvSpPr>
              <a:spLocks noChangeShapeType="1"/>
            </p:cNvSpPr>
            <p:nvPr/>
          </p:nvSpPr>
          <p:spPr bwMode="auto">
            <a:xfrm flipH="1">
              <a:off x="5745481" y="3352800"/>
              <a:ext cx="45719" cy="1524000"/>
            </a:xfrm>
            <a:prstGeom prst="line">
              <a:avLst/>
            </a:prstGeom>
            <a:noFill/>
            <a:ln w="508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TextBox 16"/>
            <p:cNvSpPr txBox="1">
              <a:spLocks noChangeArrowheads="1"/>
            </p:cNvSpPr>
            <p:nvPr/>
          </p:nvSpPr>
          <p:spPr bwMode="auto">
            <a:xfrm>
              <a:off x="6856953" y="4039233"/>
              <a:ext cx="1871216" cy="73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6666FF"/>
                  </a:solidFill>
                  <a:latin typeface="方正毡笔黑简体" pitchFamily="65" charset="-122"/>
                  <a:ea typeface="方正毡笔黑简体" pitchFamily="65" charset="-122"/>
                </a:rPr>
                <a:t>细胞膜</a:t>
              </a: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</a:rPr>
              <a:t>一、对生物膜结构的探究历程</a:t>
            </a:r>
          </a:p>
        </p:txBody>
      </p:sp>
      <p:sp>
        <p:nvSpPr>
          <p:cNvPr id="19" name="WordArt 23"/>
          <p:cNvSpPr>
            <a:spLocks noChangeArrowheads="1" noChangeShapeType="1" noTextEdit="1"/>
          </p:cNvSpPr>
          <p:nvPr/>
        </p:nvSpPr>
        <p:spPr bwMode="auto">
          <a:xfrm>
            <a:off x="5543600" y="4117640"/>
            <a:ext cx="3600400" cy="5400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404"/>
              </a:avLst>
            </a:prstTxWarp>
            <a:scene3d>
              <a:camera prst="legacyPerspectiveFront">
                <a:rot lat="20519997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>
              <a:defRPr/>
            </a:pPr>
            <a:r>
              <a:rPr lang="zh-CN" altLang="en-US" sz="44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相似相溶原理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183738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实验现象：</a:t>
            </a:r>
            <a:endParaRPr lang="zh-CN" altLang="en-US" sz="3200" b="1" dirty="0"/>
          </a:p>
        </p:txBody>
      </p:sp>
      <p:sp>
        <p:nvSpPr>
          <p:cNvPr id="21" name="矩形 20"/>
          <p:cNvSpPr/>
          <p:nvPr/>
        </p:nvSpPr>
        <p:spPr>
          <a:xfrm>
            <a:off x="323528" y="405763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推测：</a:t>
            </a:r>
            <a:r>
              <a:rPr lang="zh-CN" altLang="en-US" sz="36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 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方正姚体" panose="02010601030101010101" pitchFamily="2" charset="-122"/>
              </a:rPr>
              <a:t>细胞膜中含有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方正姚体" panose="02010601030101010101" pitchFamily="2" charset="-122"/>
              </a:rPr>
              <a:t>脂质</a:t>
            </a:r>
            <a:endParaRPr kumimoji="1" lang="zh-CN" altLang="en-US" sz="3600" b="1" dirty="0" smtClean="0">
              <a:solidFill>
                <a:srgbClr val="0033CC"/>
              </a:solidFill>
              <a:latin typeface="方正姚体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3529" y="4897727"/>
            <a:ext cx="6011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验证：</a:t>
            </a:r>
            <a:endParaRPr lang="en-US" altLang="zh-CN" sz="4000" b="1" dirty="0" smtClean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9712" y="489772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rgbClr val="000000"/>
                </a:solidFill>
                <a:latin typeface="方正姚体" panose="02010601030101010101" pitchFamily="2" charset="-122"/>
              </a:rPr>
              <a:t>用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方正姚体" panose="02010601030101010101" pitchFamily="2" charset="-122"/>
              </a:rPr>
              <a:t>脂溶剂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方正姚体" panose="02010601030101010101" pitchFamily="2" charset="-122"/>
              </a:rPr>
              <a:t>处理细胞膜</a:t>
            </a:r>
            <a:endParaRPr kumimoji="1" lang="zh-CN" altLang="en-US" sz="3600" b="1" dirty="0" smtClean="0">
              <a:solidFill>
                <a:srgbClr val="0033CC"/>
              </a:solidFill>
              <a:latin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2"/>
          <p:cNvSpPr txBox="1">
            <a:spLocks noChangeArrowheads="1"/>
          </p:cNvSpPr>
          <p:nvPr/>
        </p:nvSpPr>
        <p:spPr bwMode="auto">
          <a:xfrm>
            <a:off x="1116014" y="937948"/>
            <a:ext cx="6911975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000000"/>
                </a:solidFill>
              </a:rPr>
              <a:t>20</a:t>
            </a:r>
            <a:r>
              <a:rPr lang="zh-CN" altLang="en-US" sz="3600" b="1">
                <a:solidFill>
                  <a:srgbClr val="000000"/>
                </a:solidFill>
              </a:rPr>
              <a:t>世纪初，科学家将细胞膜从哺乳动物成熟的红细胞中分离出来，化学分析膜表明：</a:t>
            </a:r>
            <a:endParaRPr lang="zh-CN" altLang="en-US" sz="36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95536" y="2857500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 smtClean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推测：膜</a:t>
            </a:r>
            <a:r>
              <a:rPr lang="zh-CN" altLang="en-US" sz="3200" dirty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的主要成分是</a:t>
            </a:r>
            <a:r>
              <a:rPr lang="zh-CN" altLang="en-US" sz="4400" b="1" dirty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脂质</a:t>
            </a:r>
            <a:r>
              <a:rPr lang="zh-CN" altLang="en-US" sz="3200" dirty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4400" b="1" dirty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蛋白质</a:t>
            </a:r>
            <a:r>
              <a:rPr lang="zh-CN" altLang="en-US" sz="4400" b="1" dirty="0" smtClean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400" b="1" dirty="0" smtClean="0">
              <a:solidFill>
                <a:srgbClr val="0000F1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400" b="1" dirty="0" smtClean="0">
                <a:solidFill>
                  <a:srgbClr val="0000F1"/>
                </a:solidFill>
                <a:latin typeface="黑体" pitchFamily="49" charset="-122"/>
                <a:ea typeface="黑体" pitchFamily="49" charset="-122"/>
              </a:rPr>
              <a:t>（组成膜的脂质主要是磷脂）</a:t>
            </a:r>
            <a:endParaRPr lang="zh-CN" altLang="en-US" sz="4400" b="1" dirty="0">
              <a:solidFill>
                <a:srgbClr val="0000F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755577" y="4657700"/>
            <a:ext cx="7076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方正毡笔黑简体" pitchFamily="65" charset="-122"/>
                <a:ea typeface="方正毡笔黑简体" pitchFamily="65" charset="-122"/>
              </a:rPr>
              <a:t>脂质和蛋白质是怎样组合形成膜的呢？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1520" y="4117641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想一想？</a:t>
            </a:r>
            <a:endParaRPr lang="zh-CN" altLang="en-US" sz="3600" b="1" dirty="0"/>
          </a:p>
        </p:txBody>
      </p:sp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395537" y="577247"/>
            <a:ext cx="7992887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rgbClr val="000000"/>
                </a:solidFill>
              </a:rPr>
              <a:t>20</a:t>
            </a:r>
            <a:r>
              <a:rPr lang="zh-CN" altLang="en-US" sz="3600" b="1" dirty="0">
                <a:solidFill>
                  <a:srgbClr val="000000"/>
                </a:solidFill>
              </a:rPr>
              <a:t>世纪初，科学家将细胞膜从哺乳动物成熟的红细胞中分离出来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，化学分析</a:t>
            </a:r>
            <a:r>
              <a:rPr lang="zh-CN" altLang="en-US" sz="36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发现：细胞膜不但会被溶解脂质的物质溶解，也会被蛋白酶</a:t>
            </a:r>
            <a:r>
              <a:rPr lang="en-US" altLang="zh-CN" sz="36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能专一地分解蛋白质的物质</a:t>
            </a:r>
            <a:r>
              <a:rPr lang="en-US" altLang="zh-CN" sz="36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分解。</a:t>
            </a:r>
            <a:endParaRPr lang="zh-CN" altLang="en-US" sz="36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179512" y="0"/>
            <a:ext cx="41846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资料二：</a:t>
            </a:r>
            <a:r>
              <a:rPr lang="zh-CN" altLang="en-US" sz="36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实验证据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43014" grpId="0"/>
      <p:bldP spid="430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475" y="637646"/>
            <a:ext cx="3733800" cy="925969"/>
            <a:chOff x="2112" y="336"/>
            <a:chExt cx="2016" cy="1018"/>
          </a:xfrm>
        </p:grpSpPr>
        <p:sp>
          <p:nvSpPr>
            <p:cNvPr id="8203" name="Line 3"/>
            <p:cNvSpPr>
              <a:spLocks noChangeShapeType="1"/>
            </p:cNvSpPr>
            <p:nvPr/>
          </p:nvSpPr>
          <p:spPr bwMode="auto">
            <a:xfrm>
              <a:off x="2304" y="7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" name="Text Box 4"/>
            <p:cNvSpPr txBox="1">
              <a:spLocks noChangeArrowheads="1"/>
            </p:cNvSpPr>
            <p:nvPr/>
          </p:nvSpPr>
          <p:spPr bwMode="auto">
            <a:xfrm>
              <a:off x="2832" y="576"/>
              <a:ext cx="1296" cy="7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4000">
                  <a:latin typeface="Times New Roman" pitchFamily="18" charset="0"/>
                  <a:ea typeface="华文新魏" pitchFamily="2" charset="-122"/>
                </a:rPr>
                <a:t>亲水头部</a:t>
              </a:r>
            </a:p>
          </p:txBody>
        </p:sp>
        <p:sp>
          <p:nvSpPr>
            <p:cNvPr id="8205" name="AutoShape 5"/>
            <p:cNvSpPr>
              <a:spLocks/>
            </p:cNvSpPr>
            <p:nvPr/>
          </p:nvSpPr>
          <p:spPr bwMode="auto">
            <a:xfrm>
              <a:off x="2112" y="336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19475" y="1477698"/>
            <a:ext cx="4032250" cy="1170835"/>
            <a:chOff x="2064" y="1344"/>
            <a:chExt cx="2388" cy="2551"/>
          </a:xfrm>
        </p:grpSpPr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3024" y="2353"/>
              <a:ext cx="1428" cy="15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4000">
                  <a:latin typeface="Times New Roman" pitchFamily="18" charset="0"/>
                  <a:ea typeface="华文新魏" pitchFamily="2" charset="-122"/>
                </a:rPr>
                <a:t>疏水尾部</a:t>
              </a:r>
            </a:p>
          </p:txBody>
        </p:sp>
        <p:sp>
          <p:nvSpPr>
            <p:cNvPr id="8201" name="Line 8"/>
            <p:cNvSpPr>
              <a:spLocks noChangeShapeType="1"/>
            </p:cNvSpPr>
            <p:nvPr/>
          </p:nvSpPr>
          <p:spPr bwMode="auto">
            <a:xfrm flipV="1">
              <a:off x="2256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AutoShape 9"/>
            <p:cNvSpPr>
              <a:spLocks/>
            </p:cNvSpPr>
            <p:nvPr/>
          </p:nvSpPr>
          <p:spPr bwMode="auto">
            <a:xfrm>
              <a:off x="2064" y="1344"/>
              <a:ext cx="192" cy="2352"/>
            </a:xfrm>
            <a:prstGeom prst="rightBrace">
              <a:avLst>
                <a:gd name="adj1" fmla="val 10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pic>
        <p:nvPicPr>
          <p:cNvPr id="8196" name="Picture 10" descr="D:\细胞生物学一\生命科学1\membrane\chapter3\images\phos1.jpg"/>
          <p:cNvPicPr>
            <a:picLocks noChangeAspect="1" noChangeArrowheads="1"/>
          </p:cNvPicPr>
          <p:nvPr/>
        </p:nvPicPr>
        <p:blipFill>
          <a:blip r:embed="rId2" r:link="rId3" cstate="print"/>
          <a:srcRect l="22203" r="32500"/>
          <a:stretch>
            <a:fillRect/>
          </a:stretch>
        </p:blipFill>
        <p:spPr bwMode="auto">
          <a:xfrm>
            <a:off x="1547665" y="697260"/>
            <a:ext cx="17287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50825" y="2977886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</a:rPr>
              <a:t>磷脂是一种由甘油，脂肪酸和磷酸所组成的分子，</a:t>
            </a:r>
            <a:r>
              <a:rPr kumimoji="1" lang="zh-CN" altLang="en-US" sz="2800" u="sng">
                <a:latin typeface="Times New Roman" pitchFamily="18" charset="0"/>
                <a:ea typeface="黑体" pitchFamily="49" charset="-122"/>
              </a:rPr>
              <a:t>磷酸“头”部是亲水的，脂肪酸“尾”部是疏水的。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68313" y="84667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背景资料：磷脂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分子结构</a:t>
            </a:r>
          </a:p>
        </p:txBody>
      </p:sp>
      <p:pic>
        <p:nvPicPr>
          <p:cNvPr id="14" name="Picture 7" descr="图片100000_副本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 l="64252" b="59920"/>
          <a:stretch>
            <a:fillRect/>
          </a:stretch>
        </p:blipFill>
        <p:spPr bwMode="auto">
          <a:xfrm rot="5241634">
            <a:off x="2175714" y="3706300"/>
            <a:ext cx="80433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" name="Picture 6" descr="图片100000_副本"/>
          <p:cNvPicPr>
            <a:picLocks noChangeAspect="1" noChangeArrowheads="1"/>
          </p:cNvPicPr>
          <p:nvPr/>
        </p:nvPicPr>
        <p:blipFill>
          <a:blip r:embed="rId5" cstate="print"/>
          <a:srcRect r="69922" b="59920"/>
          <a:stretch>
            <a:fillRect/>
          </a:stretch>
        </p:blipFill>
        <p:spPr bwMode="auto">
          <a:xfrm rot="21427416">
            <a:off x="3887459" y="3893788"/>
            <a:ext cx="809625" cy="119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图片1000_副本"/>
          <p:cNvPicPr>
            <a:picLocks noChangeAspect="1" noChangeArrowheads="1"/>
          </p:cNvPicPr>
          <p:nvPr/>
        </p:nvPicPr>
        <p:blipFill>
          <a:blip r:embed="rId6" cstate="print"/>
          <a:srcRect l="6520" r="70772" b="75520"/>
          <a:stretch>
            <a:fillRect/>
          </a:stretch>
        </p:blipFill>
        <p:spPr bwMode="auto">
          <a:xfrm>
            <a:off x="6588224" y="3997627"/>
            <a:ext cx="1003300" cy="119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51521" y="423765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蛋白质</a:t>
            </a:r>
            <a:endParaRPr lang="zh-CN" alt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4117640"/>
            <a:ext cx="79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糖类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utoUpdateAnimBg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标题 215041"/>
          <p:cNvSpPr>
            <a:spLocks noGrp="1"/>
          </p:cNvSpPr>
          <p:nvPr>
            <p:ph type="title"/>
          </p:nvPr>
        </p:nvSpPr>
        <p:spPr>
          <a:xfrm>
            <a:off x="323528" y="637254"/>
            <a:ext cx="8496944" cy="1072513"/>
          </a:xfrm>
        </p:spPr>
        <p:txBody>
          <a:bodyPr anchor="ctr"/>
          <a:lstStyle/>
          <a:p>
            <a:pPr algn="l"/>
            <a:r>
              <a:rPr lang="zh-CN" altLang="en-US" sz="3600" b="1" dirty="0" smtClean="0">
                <a:solidFill>
                  <a:srgbClr val="0000FF"/>
                </a:solidFill>
              </a:rPr>
              <a:t>模型构建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1</a:t>
            </a:r>
            <a:r>
              <a:rPr lang="zh-CN" altLang="en-US" sz="2400" b="1" dirty="0" smtClean="0"/>
              <a:t>：根据</a:t>
            </a:r>
            <a:r>
              <a:rPr lang="zh-CN" altLang="en-US" sz="2400" b="1" dirty="0"/>
              <a:t>磷脂分子的特点，请推测：</a:t>
            </a:r>
            <a:br>
              <a:rPr lang="zh-CN" altLang="en-US" sz="2400" b="1" dirty="0"/>
            </a:br>
            <a:r>
              <a:rPr lang="zh-CN" altLang="en-US" sz="2400" b="1" dirty="0"/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在水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空气介面，磷脂分子是如何排列的？</a:t>
            </a:r>
          </a:p>
        </p:txBody>
      </p:sp>
      <p:pic>
        <p:nvPicPr>
          <p:cNvPr id="215046" name="图片 2150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717374"/>
            <a:ext cx="3024187" cy="1738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47" name="图片 2150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597360"/>
            <a:ext cx="3095625" cy="168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48" name="图片 2150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3337554"/>
            <a:ext cx="3024187" cy="161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49" name="图片 2150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97560"/>
            <a:ext cx="3168650" cy="1576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51" name="文本框 215050"/>
          <p:cNvSpPr txBox="1"/>
          <p:nvPr/>
        </p:nvSpPr>
        <p:spPr>
          <a:xfrm>
            <a:off x="5724128" y="3157532"/>
            <a:ext cx="100846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</a:p>
        </p:txBody>
      </p:sp>
      <p:sp>
        <p:nvSpPr>
          <p:cNvPr id="215052" name="文本框 215051"/>
          <p:cNvSpPr txBox="1"/>
          <p:nvPr/>
        </p:nvSpPr>
        <p:spPr>
          <a:xfrm>
            <a:off x="539552" y="4717707"/>
            <a:ext cx="1081088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</a:p>
        </p:txBody>
      </p:sp>
      <p:sp>
        <p:nvSpPr>
          <p:cNvPr id="215053" name="文本框 215052"/>
          <p:cNvSpPr txBox="1"/>
          <p:nvPr/>
        </p:nvSpPr>
        <p:spPr>
          <a:xfrm>
            <a:off x="4211961" y="4537687"/>
            <a:ext cx="1081087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D</a:t>
            </a:r>
          </a:p>
        </p:txBody>
      </p:sp>
      <p:sp>
        <p:nvSpPr>
          <p:cNvPr id="215055" name="直接连接符 215054"/>
          <p:cNvSpPr/>
          <p:nvPr/>
        </p:nvSpPr>
        <p:spPr>
          <a:xfrm>
            <a:off x="467545" y="3397560"/>
            <a:ext cx="74882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56" name="直接连接符 215055"/>
          <p:cNvSpPr/>
          <p:nvPr/>
        </p:nvSpPr>
        <p:spPr>
          <a:xfrm>
            <a:off x="4139952" y="1237320"/>
            <a:ext cx="0" cy="420026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57" name="文本框 215056"/>
          <p:cNvSpPr txBox="1"/>
          <p:nvPr/>
        </p:nvSpPr>
        <p:spPr>
          <a:xfrm>
            <a:off x="1619672" y="3037520"/>
            <a:ext cx="1081088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07504" y="-166836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FF"/>
                </a:solidFill>
                <a:latin typeface="黑体" panose="02010609060101010101" pitchFamily="49" charset="-122"/>
              </a:rPr>
              <a:t>一、对生物膜结构的探究历程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5" y="337220"/>
            <a:ext cx="803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（二）、探究磷脂分子和蛋白质分子的分布情况</a:t>
            </a:r>
            <a:endParaRPr lang="zh-CN" altLang="en-US" sz="2800" b="1" dirty="0">
              <a:solidFill>
                <a:srgbClr val="0000FF"/>
              </a:solidFill>
              <a:latin typeface="Verdana"/>
              <a:ea typeface="黑体" panose="02010609060101010101" pitchFamily="49" charset="-122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3528" y="4801716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0101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磷脂分子可以在空气</a:t>
            </a:r>
            <a:r>
              <a:rPr lang="en-US" altLang="zh-CN" sz="28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水的界面上铺展成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单分子层</a:t>
            </a:r>
            <a:r>
              <a:rPr lang="zh-CN" altLang="en-US" sz="28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zh-CN" altLang="en-US" sz="2800" b="1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8" name="组合 308"/>
          <p:cNvGrpSpPr>
            <a:grpSpLocks/>
          </p:cNvGrpSpPr>
          <p:nvPr/>
        </p:nvGrpSpPr>
        <p:grpSpPr bwMode="auto">
          <a:xfrm>
            <a:off x="3923929" y="2137420"/>
            <a:ext cx="4295775" cy="1920213"/>
            <a:chOff x="2250646" y="2744642"/>
            <a:chExt cx="4295775" cy="258603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50646" y="2744642"/>
              <a:ext cx="4295775" cy="25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388636" y="4508354"/>
              <a:ext cx="1301750" cy="78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08" tIns="45705" rIns="91408" bIns="4570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水</a:t>
              </a:r>
            </a:p>
          </p:txBody>
        </p:sp>
      </p:grpSp>
      <p:grpSp>
        <p:nvGrpSpPr>
          <p:cNvPr id="21" name="组合 309"/>
          <p:cNvGrpSpPr>
            <a:grpSpLocks/>
          </p:cNvGrpSpPr>
          <p:nvPr/>
        </p:nvGrpSpPr>
        <p:grpSpPr bwMode="auto">
          <a:xfrm>
            <a:off x="4067944" y="2017407"/>
            <a:ext cx="4114800" cy="1256771"/>
            <a:chOff x="1931311" y="3135167"/>
            <a:chExt cx="4114800" cy="1508125"/>
          </a:xfrm>
        </p:grpSpPr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1931311" y="3135167"/>
              <a:ext cx="456080" cy="1508125"/>
              <a:chOff x="0" y="0"/>
              <a:chExt cx="181" cy="499"/>
            </a:xfrm>
          </p:grpSpPr>
          <p:grpSp>
            <p:nvGrpSpPr>
              <p:cNvPr id="63" name="Group 33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65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66" name="Line 3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64" name="Oval 36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2389911" y="3135167"/>
              <a:ext cx="456080" cy="1508125"/>
              <a:chOff x="0" y="0"/>
              <a:chExt cx="181" cy="499"/>
            </a:xfrm>
          </p:grpSpPr>
          <p:grpSp>
            <p:nvGrpSpPr>
              <p:cNvPr id="59" name="Group 38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61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62" name="Line 4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60" name="Oval 41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2845991" y="3135167"/>
              <a:ext cx="456080" cy="1508125"/>
              <a:chOff x="0" y="0"/>
              <a:chExt cx="181" cy="499"/>
            </a:xfrm>
          </p:grpSpPr>
          <p:grpSp>
            <p:nvGrpSpPr>
              <p:cNvPr id="55" name="Group 43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57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5" name="Group 47"/>
            <p:cNvGrpSpPr>
              <a:grpSpLocks/>
            </p:cNvGrpSpPr>
            <p:nvPr/>
          </p:nvGrpSpPr>
          <p:grpSpPr bwMode="auto">
            <a:xfrm>
              <a:off x="3302071" y="3135167"/>
              <a:ext cx="456080" cy="1508125"/>
              <a:chOff x="0" y="0"/>
              <a:chExt cx="181" cy="499"/>
            </a:xfrm>
          </p:grpSpPr>
          <p:grpSp>
            <p:nvGrpSpPr>
              <p:cNvPr id="51" name="Group 48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53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54" name="Line 5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3760671" y="3135167"/>
              <a:ext cx="456080" cy="1508125"/>
              <a:chOff x="0" y="0"/>
              <a:chExt cx="181" cy="499"/>
            </a:xfrm>
          </p:grpSpPr>
          <p:grpSp>
            <p:nvGrpSpPr>
              <p:cNvPr id="47" name="Group 53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49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50" name="Line 5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48" name="Oval 56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7" name="Group 57"/>
            <p:cNvGrpSpPr>
              <a:grpSpLocks/>
            </p:cNvGrpSpPr>
            <p:nvPr/>
          </p:nvGrpSpPr>
          <p:grpSpPr bwMode="auto">
            <a:xfrm>
              <a:off x="4216751" y="3135167"/>
              <a:ext cx="456080" cy="1508125"/>
              <a:chOff x="0" y="0"/>
              <a:chExt cx="181" cy="499"/>
            </a:xfrm>
          </p:grpSpPr>
          <p:grpSp>
            <p:nvGrpSpPr>
              <p:cNvPr id="43" name="Group 58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45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46" name="Line 6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44" name="Oval 61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8" name="Group 62"/>
            <p:cNvGrpSpPr>
              <a:grpSpLocks/>
            </p:cNvGrpSpPr>
            <p:nvPr/>
          </p:nvGrpSpPr>
          <p:grpSpPr bwMode="auto">
            <a:xfrm>
              <a:off x="4675351" y="3135167"/>
              <a:ext cx="456080" cy="1508125"/>
              <a:chOff x="0" y="0"/>
              <a:chExt cx="181" cy="499"/>
            </a:xfrm>
          </p:grpSpPr>
          <p:grpSp>
            <p:nvGrpSpPr>
              <p:cNvPr id="39" name="Group 63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41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42" name="Line 6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40" name="Oval 66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>
              <a:off x="5133951" y="3135167"/>
              <a:ext cx="456080" cy="1508125"/>
              <a:chOff x="0" y="0"/>
              <a:chExt cx="181" cy="499"/>
            </a:xfrm>
          </p:grpSpPr>
          <p:grpSp>
            <p:nvGrpSpPr>
              <p:cNvPr id="35" name="Group 68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37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38" name="Line 7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6" name="Oval 71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5590031" y="3135167"/>
              <a:ext cx="456080" cy="1508125"/>
              <a:chOff x="0" y="0"/>
              <a:chExt cx="181" cy="499"/>
            </a:xfrm>
          </p:grpSpPr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45" y="0"/>
                <a:ext cx="91" cy="409"/>
                <a:chOff x="0" y="0"/>
                <a:chExt cx="91" cy="363"/>
              </a:xfrm>
            </p:grpSpPr>
            <p:sp>
              <p:nvSpPr>
                <p:cNvPr id="33" name="未知"/>
                <p:cNvSpPr/>
                <p:nvPr/>
              </p:nvSpPr>
              <p:spPr bwMode="auto">
                <a:xfrm>
                  <a:off x="41" y="0"/>
                  <a:ext cx="50" cy="363"/>
                </a:xfrm>
                <a:custGeom>
                  <a:avLst/>
                  <a:gdLst>
                    <a:gd name="T0" fmla="*/ 7 w 54"/>
                    <a:gd name="T1" fmla="*/ 363 h 362"/>
                    <a:gd name="T2" fmla="*/ 7 w 54"/>
                    <a:gd name="T3" fmla="*/ 136 h 362"/>
                    <a:gd name="T4" fmla="*/ 50 w 54"/>
                    <a:gd name="T5" fmla="*/ 0 h 362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62"/>
                    <a:gd name="T11" fmla="*/ 54 w 54"/>
                    <a:gd name="T12" fmla="*/ 362 h 3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62">
                      <a:moveTo>
                        <a:pt x="8" y="362"/>
                      </a:moveTo>
                      <a:cubicBezTo>
                        <a:pt x="4" y="279"/>
                        <a:pt x="0" y="196"/>
                        <a:pt x="8" y="136"/>
                      </a:cubicBezTo>
                      <a:cubicBezTo>
                        <a:pt x="16" y="76"/>
                        <a:pt x="46" y="23"/>
                        <a:pt x="54" y="0"/>
                      </a:cubicBezTo>
                    </a:path>
                  </a:pathLst>
                </a:custGeom>
                <a:noFill/>
                <a:ln w="31750">
                  <a:solidFill>
                    <a:srgbClr val="FFCC00"/>
                  </a:solidFill>
                  <a:round/>
                </a:ln>
              </p:spPr>
              <p:txBody>
                <a:bodyPr lIns="156298" tIns="78149" rIns="156298" bIns="78149"/>
                <a:lstStyle/>
                <a:p>
                  <a:pPr algn="ctr" defTabSz="1563370">
                    <a:defRPr/>
                  </a:pPr>
                  <a:endParaRPr lang="zh-CN" altLang="en-US" sz="3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34" name="Line 7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63"/>
                </a:xfrm>
                <a:prstGeom prst="line">
                  <a:avLst/>
                </a:prstGeom>
                <a:noFill/>
                <a:ln w="31750" cmpd="sng">
                  <a:solidFill>
                    <a:srgbClr val="FFCC00"/>
                  </a:solidFill>
                  <a:rou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32" name="Oval 76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 wrap="none" lIns="156298" tIns="78149" rIns="156298" bIns="78149" anchor="ctr"/>
              <a:lstStyle/>
              <a:p>
                <a:pPr algn="ctr" defTabSz="1563370">
                  <a:defRPr/>
                </a:pPr>
                <a:endParaRPr lang="zh-CN" altLang="en-US" sz="3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-142833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FF"/>
                </a:solidFill>
                <a:latin typeface="黑体" panose="02010609060101010101" pitchFamily="49" charset="-122"/>
              </a:rPr>
              <a:t>一、对生物膜结构的探索历程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1" y="457233"/>
            <a:ext cx="782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（二）</a:t>
            </a:r>
            <a:r>
              <a:rPr lang="en-US" altLang="zh-CN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探究磷脂分子和蛋白质分子的分布情况</a:t>
            </a:r>
            <a:endParaRPr lang="zh-CN" altLang="en-US" sz="2800" b="1" dirty="0">
              <a:solidFill>
                <a:srgbClr val="0000FF"/>
              </a:solidFill>
              <a:latin typeface="Verdana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257433"/>
            <a:ext cx="3451225" cy="270030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971601" y="2617474"/>
            <a:ext cx="2376487" cy="2039938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47864" y="2077414"/>
            <a:ext cx="3887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313" y="4778375"/>
            <a:ext cx="3262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9552" y="2077414"/>
            <a:ext cx="2736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32138" y="4837907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2017406"/>
            <a:ext cx="4417193" cy="34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79512" y="937287"/>
            <a:ext cx="8604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模型构建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：</a:t>
            </a:r>
          </a:p>
          <a:p>
            <a:pPr>
              <a:spcBef>
                <a:spcPct val="0"/>
              </a:spcBef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若用玻璃棒将磷脂分子搅拌入水中，磷脂分子在水中将怎样排布呢？</a:t>
            </a:r>
            <a:endParaRPr lang="zh-CN" altLang="en-US" sz="2800" b="1" dirty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-22820"/>
            <a:ext cx="9144000" cy="5701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1pPr>
            <a:lvl2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2pPr>
            <a:lvl3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3pPr>
            <a:lvl4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4pPr>
            <a:lvl5pPr algn="l"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FF"/>
                </a:solidFill>
                <a:latin typeface="黑体" panose="02010609060101010101" pitchFamily="49" charset="-122"/>
              </a:rPr>
              <a:t>一、对生物膜结构的探究历程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04635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（二）</a:t>
            </a:r>
            <a:r>
              <a:rPr lang="en-US" altLang="zh-CN" sz="32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.</a:t>
            </a:r>
            <a:r>
              <a:rPr lang="zh-CN" altLang="en-US" sz="3200" b="1" dirty="0" smtClean="0">
                <a:solidFill>
                  <a:srgbClr val="0000FF"/>
                </a:solidFill>
                <a:latin typeface="Verdana"/>
                <a:ea typeface="黑体" panose="02010609060101010101" pitchFamily="49" charset="-122"/>
              </a:rPr>
              <a:t>探究磷脂分子和蛋白质分子的分布情况</a:t>
            </a:r>
            <a:endParaRPr lang="zh-CN" altLang="en-US" sz="3200" b="1" dirty="0">
              <a:solidFill>
                <a:srgbClr val="0000FF"/>
              </a:solidFill>
              <a:latin typeface="Verdana"/>
              <a:ea typeface="黑体" panose="02010609060101010101" pitchFamily="49" charset="-122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156176" y="5068669"/>
            <a:ext cx="2592288" cy="646331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实验验证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3517574"/>
            <a:ext cx="10225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推测：</a:t>
            </a:r>
            <a:r>
              <a:rPr lang="en-US" altLang="zh-CN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_______________________________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10866" y="1177315"/>
            <a:ext cx="7921575" cy="2505301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资料三：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1925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两位荷兰的科学家用丙酮从人的成熟的红细胞中提取脂质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在空气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水界面上铺展成单分子层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测得单分子层的面积恰为红细胞表面积的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547665" y="3517574"/>
            <a:ext cx="7128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方正姚体" panose="02010601030101010101" pitchFamily="2" charset="-122"/>
                <a:ea typeface="黑体" panose="02010609060101010101" pitchFamily="49" charset="-122"/>
              </a:rPr>
              <a:t>细胞膜</a:t>
            </a:r>
            <a:r>
              <a:rPr lang="zh-CN" altLang="en-US" sz="3200" b="1" dirty="0">
                <a:solidFill>
                  <a:srgbClr val="000000"/>
                </a:solidFill>
                <a:latin typeface="方正姚体" panose="02010601030101010101" pitchFamily="2" charset="-122"/>
                <a:ea typeface="黑体" panose="02010609060101010101" pitchFamily="49" charset="-122"/>
              </a:rPr>
              <a:t>中的磷脂分子形成</a:t>
            </a:r>
            <a:r>
              <a:rPr lang="zh-CN" altLang="en-US" sz="3200" b="1" dirty="0">
                <a:solidFill>
                  <a:srgbClr val="FF0000"/>
                </a:solidFill>
                <a:latin typeface="方正姚体" panose="02010601030101010101" pitchFamily="2" charset="-122"/>
                <a:ea typeface="黑体" panose="02010609060101010101" pitchFamily="49" charset="-122"/>
              </a:rPr>
              <a:t>磷脂双分子层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117640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rgbClr val="0000FF"/>
                </a:solidFill>
                <a:latin typeface="+mn-ea"/>
              </a:rPr>
              <a:t>思考</a:t>
            </a:r>
            <a:r>
              <a:rPr lang="en-US" altLang="zh-CN" sz="3200" dirty="0" smtClean="0">
                <a:solidFill>
                  <a:srgbClr val="0000FF"/>
                </a:solidFill>
                <a:latin typeface="+mn-ea"/>
              </a:rPr>
              <a:t>:</a:t>
            </a:r>
            <a:r>
              <a:rPr lang="zh-CN" altLang="en-US" sz="3200" b="1" dirty="0" smtClean="0">
                <a:solidFill>
                  <a:srgbClr val="0000FF"/>
                </a:solidFill>
                <a:latin typeface="+mn-ea"/>
              </a:rPr>
              <a:t>如果用的不是哺乳动物成熟的红细胞去做实验</a:t>
            </a:r>
            <a:r>
              <a:rPr lang="en-US" altLang="zh-CN" sz="32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zh-CN" altLang="en-US" sz="3200" b="1" dirty="0" smtClean="0">
                <a:solidFill>
                  <a:srgbClr val="0000FF"/>
                </a:solidFill>
                <a:latin typeface="+mn-ea"/>
              </a:rPr>
              <a:t>测得脂质单分子层的面积还是红细胞表面积的</a:t>
            </a:r>
            <a:r>
              <a:rPr lang="en-US" altLang="zh-CN" sz="3200" b="1" dirty="0" smtClean="0">
                <a:solidFill>
                  <a:srgbClr val="0000FF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srgbClr val="0000FF"/>
                </a:solidFill>
                <a:latin typeface="+mn-ea"/>
              </a:rPr>
              <a:t>倍吗</a:t>
            </a:r>
            <a:r>
              <a:rPr lang="en-US" altLang="zh-CN" sz="3200" b="1" dirty="0" smtClean="0">
                <a:solidFill>
                  <a:srgbClr val="0000FF"/>
                </a:solidFill>
                <a:latin typeface="+mn-ea"/>
              </a:rPr>
              <a:t>?</a:t>
            </a:r>
            <a:endParaRPr lang="zh-CN" altLang="en-US" sz="32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黑体"/>
        <a:cs typeface=""/>
      </a:majorFont>
      <a:minorFont>
        <a:latin typeface="Verdan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1793</Words>
  <Application>Microsoft Office PowerPoint</Application>
  <PresentationFormat>全屏显示(16:10)</PresentationFormat>
  <Paragraphs>230</Paragraphs>
  <Slides>30</Slides>
  <Notes>2</Notes>
  <HiddenSlides>1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1_默认设计模板</vt:lpstr>
      <vt:lpstr>2_默认设计模板</vt:lpstr>
      <vt:lpstr>3_默认设计模板</vt:lpstr>
      <vt:lpstr>4_默认设计模板</vt:lpstr>
      <vt:lpstr>1_Profile</vt:lpstr>
      <vt:lpstr>2_Profile</vt:lpstr>
      <vt:lpstr>Office 主题</vt:lpstr>
      <vt:lpstr>位图图像</vt:lpstr>
      <vt:lpstr>1.什么叫生物膜？</vt:lpstr>
      <vt:lpstr>幻灯片 2</vt:lpstr>
      <vt:lpstr>幻灯片 3</vt:lpstr>
      <vt:lpstr>幻灯片 4</vt:lpstr>
      <vt:lpstr>幻灯片 5</vt:lpstr>
      <vt:lpstr>幻灯片 6</vt:lpstr>
      <vt:lpstr>模型构建1：根据磷脂分子的特点，请推测：       在水—空气介面，磷脂分子是如何排列的？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流动镶嵌模型的基本内容:</vt:lpstr>
      <vt:lpstr>不断完善和发展的流动镶嵌模型</vt:lpstr>
      <vt:lpstr>幻灯片 25</vt:lpstr>
      <vt:lpstr>幻灯片 26</vt:lpstr>
      <vt:lpstr>小结：概念图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彭79939莉</dc:creator>
  <cp:lastModifiedBy>Lenovo</cp:lastModifiedBy>
  <cp:revision>145</cp:revision>
  <dcterms:created xsi:type="dcterms:W3CDTF">2015-11-05T03:33:00Z</dcterms:created>
  <dcterms:modified xsi:type="dcterms:W3CDTF">2020-10-19T01:07:10Z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