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50" r:id="rId2"/>
    <p:sldId id="368" r:id="rId3"/>
    <p:sldId id="429" r:id="rId4"/>
    <p:sldId id="486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502" r:id="rId14"/>
    <p:sldId id="432" r:id="rId15"/>
    <p:sldId id="495" r:id="rId16"/>
    <p:sldId id="504" r:id="rId17"/>
    <p:sldId id="505" r:id="rId18"/>
    <p:sldId id="506" r:id="rId19"/>
    <p:sldId id="496" r:id="rId20"/>
    <p:sldId id="507" r:id="rId21"/>
    <p:sldId id="499" r:id="rId22"/>
    <p:sldId id="500" r:id="rId23"/>
    <p:sldId id="510" r:id="rId24"/>
    <p:sldId id="521" r:id="rId25"/>
    <p:sldId id="523" r:id="rId26"/>
    <p:sldId id="526" r:id="rId27"/>
    <p:sldId id="511" r:id="rId28"/>
    <p:sldId id="501" r:id="rId29"/>
    <p:sldId id="508" r:id="rId30"/>
    <p:sldId id="527" r:id="rId31"/>
    <p:sldId id="509" r:id="rId32"/>
    <p:sldId id="522" r:id="rId33"/>
    <p:sldId id="524" r:id="rId34"/>
    <p:sldId id="525" r:id="rId35"/>
    <p:sldId id="503" r:id="rId3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2A3"/>
    <a:srgbClr val="97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800" autoAdjust="0"/>
  </p:normalViewPr>
  <p:slideViewPr>
    <p:cSldViewPr>
      <p:cViewPr>
        <p:scale>
          <a:sx n="87" d="100"/>
          <a:sy n="87" d="100"/>
        </p:scale>
        <p:origin x="-876" y="-102"/>
      </p:cViewPr>
      <p:guideLst>
        <p:guide orient="horz" pos="10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304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74556-ED21-42DE-A9E5-185C5E2EEBA2}" type="datetimeFigureOut">
              <a:rPr lang="zh-CN" altLang="en-US" smtClean="0"/>
              <a:t>2020/10/18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9DB88-B433-4DC2-B900-433E814513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903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5AC35-9A81-43A3-83B0-CBE287970849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09EE5-70D0-4120-91A0-FE47D6FF05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91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97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979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97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979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9EE5-70D0-4120-91A0-FE47D6FF057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4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图片素材\思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42123"/>
            <a:ext cx="1475656" cy="210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2611" r="5137" b="6193"/>
          <a:stretch/>
        </p:blipFill>
        <p:spPr bwMode="auto">
          <a:xfrm>
            <a:off x="1187624" y="699542"/>
            <a:ext cx="3096344" cy="378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Lenovo\Desktop\t016fc3be221cfe436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10813"/>
            <a:ext cx="2640124" cy="11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6" t="51490" r="36733" b="42250"/>
          <a:stretch/>
        </p:blipFill>
        <p:spPr bwMode="auto">
          <a:xfrm flipV="1">
            <a:off x="7078057" y="1745471"/>
            <a:ext cx="158239" cy="7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01076"/>
              </p:ext>
            </p:extLst>
          </p:nvPr>
        </p:nvGraphicFramePr>
        <p:xfrm>
          <a:off x="4886718" y="2200062"/>
          <a:ext cx="3264024" cy="173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1426"/>
                <a:gridCol w="2282598"/>
              </a:tblGrid>
              <a:tr h="43496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楷体" pitchFamily="49" charset="-122"/>
                          <a:ea typeface="楷体" pitchFamily="49" charset="-122"/>
                        </a:rPr>
                        <a:t>现象</a:t>
                      </a:r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楷体" pitchFamily="49" charset="-122"/>
                          <a:ea typeface="楷体" pitchFamily="49" charset="-122"/>
                        </a:rPr>
                        <a:t>铜片</a:t>
                      </a:r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楷体" pitchFamily="49" charset="-122"/>
                          <a:ea typeface="楷体" pitchFamily="49" charset="-122"/>
                        </a:rPr>
                        <a:t>锌片</a:t>
                      </a:r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楷体" pitchFamily="49" charset="-122"/>
                          <a:ea typeface="楷体" pitchFamily="49" charset="-122"/>
                        </a:rPr>
                        <a:t>电流表</a:t>
                      </a:r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95686"/>
            <a:ext cx="2638425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67544" y="1275606"/>
            <a:ext cx="1285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5：</a:t>
            </a:r>
            <a:endParaRPr lang="zh-CN" altLang="en-US" sz="2000" b="1" dirty="0">
              <a:solidFill>
                <a:srgbClr val="0070C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3164309" y="3418086"/>
            <a:ext cx="146050" cy="142875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  <a:sym typeface="宋体" panose="02010600030101010101" pitchFamily="2" charset="-122"/>
            </a:endParaRP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3307184" y="3273624"/>
            <a:ext cx="146050" cy="142875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  <a:sym typeface="宋体" panose="02010600030101010101" pitchFamily="2" charset="-122"/>
            </a:endParaRP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3235747" y="3202186"/>
            <a:ext cx="144462" cy="142875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  <a:sym typeface="宋体" panose="02010600030101010101" pitchFamily="2" charset="-122"/>
            </a:endParaRP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3451647" y="3346649"/>
            <a:ext cx="144462" cy="142875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  <a:sym typeface="宋体" panose="02010600030101010101" pitchFamily="2" charset="-122"/>
            </a:endParaRP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3307184" y="3562549"/>
            <a:ext cx="146050" cy="142875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  <a:sym typeface="宋体" panose="02010600030101010101" pitchFamily="2" charset="-122"/>
            </a:endParaRP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3377828" y="2925985"/>
            <a:ext cx="146050" cy="142875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  <a:sym typeface="宋体" panose="02010600030101010101" pitchFamily="2" charset="-122"/>
            </a:endParaRPr>
          </a:p>
        </p:txBody>
      </p:sp>
      <p:sp>
        <p:nvSpPr>
          <p:cNvPr id="35" name="Oval 23"/>
          <p:cNvSpPr>
            <a:spLocks noChangeArrowheads="1"/>
          </p:cNvSpPr>
          <p:nvPr/>
        </p:nvSpPr>
        <p:spPr bwMode="auto">
          <a:xfrm>
            <a:off x="3235747" y="2914849"/>
            <a:ext cx="144462" cy="142875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  <a:sym typeface="宋体" panose="02010600030101010101" pitchFamily="2" charset="-122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6480125" y="3106846"/>
            <a:ext cx="1692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Zn</a:t>
            </a:r>
            <a:r>
              <a:rPr lang="zh-CN" altLang="en-US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片溶解</a:t>
            </a: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6084168" y="2702033"/>
            <a:ext cx="18742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Cu</a:t>
            </a:r>
            <a:r>
              <a:rPr lang="zh-CN" altLang="en-US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片有气泡产生</a:t>
            </a: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084168" y="3548627"/>
            <a:ext cx="1800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电流表指针偏转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1421705" y="1306384"/>
            <a:ext cx="3679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在实验4的基础上接入电流表</a:t>
            </a:r>
          </a:p>
        </p:txBody>
      </p:sp>
      <p:sp>
        <p:nvSpPr>
          <p:cNvPr id="53" name="矩形 52"/>
          <p:cNvSpPr/>
          <p:nvPr/>
        </p:nvSpPr>
        <p:spPr>
          <a:xfrm>
            <a:off x="8200032" y="2920385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00B050"/>
                </a:solidFill>
              </a:rPr>
              <a:t>？</a:t>
            </a:r>
            <a:endParaRPr lang="zh-CN" altLang="en-US" sz="4000" b="1" dirty="0">
              <a:solidFill>
                <a:srgbClr val="00B05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8378" y="19548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>
            <a:off x="0" y="503263"/>
            <a:ext cx="116165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580826" y="721124"/>
            <a:ext cx="800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dirty="0">
                <a:solidFill>
                  <a:srgbClr val="66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[</a:t>
            </a:r>
            <a:r>
              <a:rPr kumimoji="1" lang="zh-CN" altLang="en-US" sz="2000" b="1" dirty="0">
                <a:solidFill>
                  <a:srgbClr val="66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</a:t>
            </a:r>
            <a:r>
              <a:rPr kumimoji="1" lang="zh-CN" altLang="en-US" sz="2000" b="1" dirty="0" smtClean="0">
                <a:solidFill>
                  <a:srgbClr val="66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探究</a:t>
            </a:r>
            <a:r>
              <a:rPr kumimoji="1" lang="en-US" altLang="zh-CN" sz="2000" b="1" dirty="0" smtClean="0">
                <a:solidFill>
                  <a:srgbClr val="66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]</a:t>
            </a:r>
            <a:endParaRPr kumimoji="1" lang="zh-CN" altLang="en-US" sz="2000" b="1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 flipV="1">
            <a:off x="2794607" y="1995686"/>
            <a:ext cx="144275" cy="41033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6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1503E-6 L -0.00781 -0.1571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5885E-7 L 0.0316 -0.136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600" y="-5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69718E-6 L -0.00781 -0.125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4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7804E-6 L -0.0158 -0.115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4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10541E-6 L 0.00017 -0.157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6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7804E-6 L -0.03924 -0.125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-4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15765E-6 L 1.38889E-6 -0.0628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5765E-6 L 0.00798 -0.062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-1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 autoUpdateAnimBg="0"/>
      <p:bldP spid="29" grpId="1" bldLvl="0" animBg="1" autoUpdateAnimBg="0"/>
      <p:bldP spid="30" grpId="0" bldLvl="0" animBg="1" autoUpdateAnimBg="0"/>
      <p:bldP spid="30" grpId="1" bldLvl="0" animBg="1" autoUpdateAnimBg="0"/>
      <p:bldP spid="31" grpId="0" bldLvl="0" animBg="1" autoUpdateAnimBg="0"/>
      <p:bldP spid="31" grpId="1" bldLvl="0" animBg="1" autoUpdateAnimBg="0"/>
      <p:bldP spid="32" grpId="0" bldLvl="0" animBg="1" autoUpdateAnimBg="0"/>
      <p:bldP spid="32" grpId="1" bldLvl="0" animBg="1" autoUpdateAnimBg="0"/>
      <p:bldP spid="33" grpId="0" bldLvl="0" animBg="1" autoUpdateAnimBg="0"/>
      <p:bldP spid="33" grpId="1" bldLvl="0" animBg="1" autoUpdateAnimBg="0"/>
      <p:bldP spid="33" grpId="2" bldLvl="0" animBg="1" autoUpdateAnimBg="0"/>
      <p:bldP spid="33" grpId="3" bldLvl="0" animBg="1" autoUpdateAnimBg="0"/>
      <p:bldP spid="34" grpId="0" bldLvl="0" animBg="1" autoUpdateAnimBg="0"/>
      <p:bldP spid="34" grpId="1" bldLvl="0" animBg="1" autoUpdateAnimBg="0"/>
      <p:bldP spid="35" grpId="0" bldLvl="0" animBg="1" autoUpdateAnimBg="0"/>
      <p:bldP spid="35" grpId="1" bldLvl="0" animBg="1" autoUpdateAnimBg="0"/>
      <p:bldP spid="37" grpId="0"/>
      <p:bldP spid="38" grpId="0"/>
      <p:bldP spid="39" grpId="0"/>
      <p:bldP spid="53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2230829" y="4424841"/>
            <a:ext cx="1992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1800" b="1" dirty="0">
                <a:latin typeface="Times New Roman" panose="02020603050405020304" pitchFamily="18" charset="0"/>
              </a:rPr>
              <a:t>稀硫酸</a:t>
            </a:r>
          </a:p>
        </p:txBody>
      </p:sp>
      <p:grpSp>
        <p:nvGrpSpPr>
          <p:cNvPr id="44" name="Group 5"/>
          <p:cNvGrpSpPr>
            <a:grpSpLocks/>
          </p:cNvGrpSpPr>
          <p:nvPr/>
        </p:nvGrpSpPr>
        <p:grpSpPr bwMode="auto">
          <a:xfrm>
            <a:off x="1425085" y="1508541"/>
            <a:ext cx="805729" cy="2409476"/>
            <a:chOff x="737" y="903"/>
            <a:chExt cx="692" cy="1892"/>
          </a:xfrm>
        </p:grpSpPr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1156" y="981"/>
              <a:ext cx="273" cy="1814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zh-CN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737" y="903"/>
              <a:ext cx="32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dirty="0">
                  <a:latin typeface="Times New Roman" panose="02020603050405020304" pitchFamily="18" charset="0"/>
                </a:rPr>
                <a:t>Zn</a:t>
              </a:r>
            </a:p>
          </p:txBody>
        </p:sp>
      </p:grpSp>
      <p:grpSp>
        <p:nvGrpSpPr>
          <p:cNvPr id="54" name="Group 8"/>
          <p:cNvGrpSpPr>
            <a:grpSpLocks/>
          </p:cNvGrpSpPr>
          <p:nvPr/>
        </p:nvGrpSpPr>
        <p:grpSpPr bwMode="auto">
          <a:xfrm>
            <a:off x="3211046" y="1412090"/>
            <a:ext cx="747651" cy="2495800"/>
            <a:chOff x="2200" y="903"/>
            <a:chExt cx="554" cy="1892"/>
          </a:xfrm>
        </p:grpSpPr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2200" y="1026"/>
              <a:ext cx="272" cy="1769"/>
            </a:xfrm>
            <a:prstGeom prst="rect">
              <a:avLst/>
            </a:prstGeom>
            <a:gradFill rotWithShape="1">
              <a:gsLst>
                <a:gs pos="0">
                  <a:srgbClr val="762525"/>
                </a:gs>
                <a:gs pos="50000">
                  <a:srgbClr val="FF5050"/>
                </a:gs>
                <a:gs pos="100000">
                  <a:srgbClr val="7625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2414" y="903"/>
              <a:ext cx="34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dirty="0">
                  <a:latin typeface="Times New Roman" panose="02020603050405020304" pitchFamily="18" charset="0"/>
                </a:rPr>
                <a:t>Cu</a:t>
              </a:r>
            </a:p>
          </p:txBody>
        </p:sp>
      </p:grpSp>
      <p:sp>
        <p:nvSpPr>
          <p:cNvPr id="58" name="Oval 11"/>
          <p:cNvSpPr>
            <a:spLocks noChangeArrowheads="1"/>
          </p:cNvSpPr>
          <p:nvPr/>
        </p:nvSpPr>
        <p:spPr bwMode="auto">
          <a:xfrm>
            <a:off x="3283242" y="3206256"/>
            <a:ext cx="105956" cy="85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grpSp>
        <p:nvGrpSpPr>
          <p:cNvPr id="59" name="Group 12"/>
          <p:cNvGrpSpPr>
            <a:grpSpLocks/>
          </p:cNvGrpSpPr>
          <p:nvPr/>
        </p:nvGrpSpPr>
        <p:grpSpPr bwMode="auto">
          <a:xfrm>
            <a:off x="3211805" y="3653508"/>
            <a:ext cx="264306" cy="214386"/>
            <a:chOff x="2153" y="2478"/>
            <a:chExt cx="227" cy="226"/>
          </a:xfrm>
        </p:grpSpPr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2153" y="2478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61" name="Oval 14"/>
            <p:cNvSpPr>
              <a:spLocks noChangeArrowheads="1"/>
            </p:cNvSpPr>
            <p:nvPr/>
          </p:nvSpPr>
          <p:spPr bwMode="auto">
            <a:xfrm>
              <a:off x="2289" y="2614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62" name="Group 15"/>
          <p:cNvGrpSpPr>
            <a:grpSpLocks/>
          </p:cNvGrpSpPr>
          <p:nvPr/>
        </p:nvGrpSpPr>
        <p:grpSpPr bwMode="auto">
          <a:xfrm>
            <a:off x="3067341" y="3337345"/>
            <a:ext cx="476218" cy="386085"/>
            <a:chOff x="2153" y="2478"/>
            <a:chExt cx="409" cy="407"/>
          </a:xfrm>
        </p:grpSpPr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2153" y="2478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>
              <a:off x="2154" y="2704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65" name="Oval 18"/>
            <p:cNvSpPr>
              <a:spLocks noChangeArrowheads="1"/>
            </p:cNvSpPr>
            <p:nvPr/>
          </p:nvSpPr>
          <p:spPr bwMode="auto">
            <a:xfrm>
              <a:off x="2290" y="2795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2471" y="2704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67" name="Oval 20"/>
            <p:cNvSpPr>
              <a:spLocks noChangeArrowheads="1"/>
            </p:cNvSpPr>
            <p:nvPr/>
          </p:nvSpPr>
          <p:spPr bwMode="auto">
            <a:xfrm>
              <a:off x="2426" y="2523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68" name="Oval 21"/>
          <p:cNvSpPr>
            <a:spLocks noChangeArrowheads="1"/>
          </p:cNvSpPr>
          <p:nvPr/>
        </p:nvSpPr>
        <p:spPr bwMode="auto">
          <a:xfrm>
            <a:off x="2535845" y="901939"/>
            <a:ext cx="427807" cy="301659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 flipH="1" flipV="1">
            <a:off x="2698810" y="915566"/>
            <a:ext cx="144275" cy="27206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 flipV="1">
            <a:off x="2056155" y="1104372"/>
            <a:ext cx="0" cy="4733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 flipV="1">
            <a:off x="2056155" y="1104370"/>
            <a:ext cx="467039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2963653" y="1104372"/>
            <a:ext cx="4468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Line 26"/>
          <p:cNvSpPr>
            <a:spLocks noChangeShapeType="1"/>
          </p:cNvSpPr>
          <p:nvPr/>
        </p:nvSpPr>
        <p:spPr bwMode="auto">
          <a:xfrm>
            <a:off x="3394585" y="1104371"/>
            <a:ext cx="15882" cy="4581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Oval 27"/>
          <p:cNvSpPr>
            <a:spLocks noChangeArrowheads="1"/>
          </p:cNvSpPr>
          <p:nvPr/>
        </p:nvSpPr>
        <p:spPr bwMode="auto">
          <a:xfrm>
            <a:off x="2230829" y="3245241"/>
            <a:ext cx="316703" cy="30165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 dirty="0">
                <a:latin typeface="Times New Roman" panose="02020603050405020304" pitchFamily="18" charset="0"/>
              </a:rPr>
              <a:t>Zn</a:t>
            </a:r>
            <a:r>
              <a:rPr kumimoji="1" lang="en-US" altLang="zh-CN" sz="1400" baseline="30000" dirty="0">
                <a:latin typeface="Times New Roman" panose="02020603050405020304" pitchFamily="18" charset="0"/>
              </a:rPr>
              <a:t>2</a:t>
            </a:r>
            <a:r>
              <a:rPr kumimoji="1" lang="en-US" altLang="zh-CN" sz="1800" baseline="30000" dirty="0">
                <a:latin typeface="Times New Roman" panose="02020603050405020304" pitchFamily="18" charset="0"/>
              </a:rPr>
              <a:t>+</a:t>
            </a:r>
            <a:endParaRPr kumimoji="1" lang="en-US" altLang="zh-CN" sz="1800" dirty="0">
              <a:latin typeface="Times New Roman" panose="02020603050405020304" pitchFamily="18" charset="0"/>
            </a:endParaRPr>
          </a:p>
        </p:txBody>
      </p:sp>
      <p:grpSp>
        <p:nvGrpSpPr>
          <p:cNvPr id="75" name="Group 28"/>
          <p:cNvGrpSpPr>
            <a:grpSpLocks/>
          </p:cNvGrpSpPr>
          <p:nvPr/>
        </p:nvGrpSpPr>
        <p:grpSpPr bwMode="auto">
          <a:xfrm>
            <a:off x="1871266" y="1277020"/>
            <a:ext cx="184889" cy="516045"/>
            <a:chOff x="1292" y="1389"/>
            <a:chExt cx="137" cy="544"/>
          </a:xfrm>
        </p:grpSpPr>
        <p:sp>
          <p:nvSpPr>
            <p:cNvPr id="76" name="Oval 29"/>
            <p:cNvSpPr>
              <a:spLocks noChangeArrowheads="1"/>
            </p:cNvSpPr>
            <p:nvPr/>
          </p:nvSpPr>
          <p:spPr bwMode="auto">
            <a:xfrm>
              <a:off x="1292" y="1706"/>
              <a:ext cx="13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e</a:t>
              </a:r>
              <a:r>
                <a:rPr kumimoji="1" lang="en-US" altLang="zh-CN" sz="2400" baseline="300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77" name="Oval 30"/>
            <p:cNvSpPr>
              <a:spLocks noChangeArrowheads="1"/>
            </p:cNvSpPr>
            <p:nvPr/>
          </p:nvSpPr>
          <p:spPr bwMode="auto">
            <a:xfrm>
              <a:off x="1292" y="1389"/>
              <a:ext cx="13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dirty="0">
                  <a:latin typeface="Times New Roman" panose="02020603050405020304" pitchFamily="18" charset="0"/>
                </a:rPr>
                <a:t>e</a:t>
              </a:r>
              <a:r>
                <a:rPr kumimoji="1" lang="en-US" altLang="zh-CN" sz="2400" baseline="30000" dirty="0">
                  <a:latin typeface="Times New Roman" panose="02020603050405020304" pitchFamily="18" charset="0"/>
                </a:rPr>
                <a:t>-</a:t>
              </a:r>
            </a:p>
          </p:txBody>
        </p:sp>
      </p:grpSp>
      <p:sp>
        <p:nvSpPr>
          <p:cNvPr id="78" name="Oval 31"/>
          <p:cNvSpPr>
            <a:spLocks noChangeArrowheads="1"/>
          </p:cNvSpPr>
          <p:nvPr/>
        </p:nvSpPr>
        <p:spPr bwMode="auto">
          <a:xfrm>
            <a:off x="3571397" y="3707981"/>
            <a:ext cx="264306" cy="17264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 dirty="0">
                <a:latin typeface="Times New Roman" panose="02020603050405020304" pitchFamily="18" charset="0"/>
              </a:rPr>
              <a:t>H</a:t>
            </a:r>
            <a:r>
              <a:rPr kumimoji="1" lang="en-US" altLang="zh-CN" sz="1400" baseline="30000" dirty="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9" name="Oval 32"/>
          <p:cNvSpPr>
            <a:spLocks noChangeArrowheads="1"/>
          </p:cNvSpPr>
          <p:nvPr/>
        </p:nvSpPr>
        <p:spPr bwMode="auto">
          <a:xfrm>
            <a:off x="3571397" y="3089031"/>
            <a:ext cx="264307" cy="21533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 dirty="0">
                <a:latin typeface="Times New Roman" panose="02020603050405020304" pitchFamily="18" charset="0"/>
              </a:rPr>
              <a:t>H</a:t>
            </a:r>
            <a:r>
              <a:rPr kumimoji="1" lang="en-US" altLang="zh-CN" sz="1400" baseline="30000" dirty="0">
                <a:latin typeface="Times New Roman" panose="02020603050405020304" pitchFamily="18" charset="0"/>
              </a:rPr>
              <a:t>+</a:t>
            </a:r>
          </a:p>
        </p:txBody>
      </p:sp>
      <p:grpSp>
        <p:nvGrpSpPr>
          <p:cNvPr id="80" name="Group 33"/>
          <p:cNvGrpSpPr>
            <a:grpSpLocks/>
          </p:cNvGrpSpPr>
          <p:nvPr/>
        </p:nvGrpSpPr>
        <p:grpSpPr bwMode="auto">
          <a:xfrm>
            <a:off x="1115616" y="2015365"/>
            <a:ext cx="3170908" cy="2409476"/>
            <a:chOff x="2925" y="1298"/>
            <a:chExt cx="2042" cy="2086"/>
          </a:xfrm>
        </p:grpSpPr>
        <p:grpSp>
          <p:nvGrpSpPr>
            <p:cNvPr id="81" name="Group 34"/>
            <p:cNvGrpSpPr>
              <a:grpSpLocks/>
            </p:cNvGrpSpPr>
            <p:nvPr/>
          </p:nvGrpSpPr>
          <p:grpSpPr bwMode="auto">
            <a:xfrm>
              <a:off x="2925" y="1298"/>
              <a:ext cx="2042" cy="2086"/>
              <a:chOff x="2925" y="1253"/>
              <a:chExt cx="2042" cy="2086"/>
            </a:xfrm>
          </p:grpSpPr>
          <p:sp>
            <p:nvSpPr>
              <p:cNvPr id="87" name="Line 35"/>
              <p:cNvSpPr>
                <a:spLocks noChangeShapeType="1"/>
              </p:cNvSpPr>
              <p:nvPr/>
            </p:nvSpPr>
            <p:spPr bwMode="auto">
              <a:xfrm>
                <a:off x="3061" y="3339"/>
                <a:ext cx="18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Line 36"/>
              <p:cNvSpPr>
                <a:spLocks noChangeShapeType="1"/>
              </p:cNvSpPr>
              <p:nvPr/>
            </p:nvSpPr>
            <p:spPr bwMode="auto">
              <a:xfrm>
                <a:off x="3061" y="1434"/>
                <a:ext cx="0" cy="19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Line 37"/>
              <p:cNvSpPr>
                <a:spLocks noChangeShapeType="1"/>
              </p:cNvSpPr>
              <p:nvPr/>
            </p:nvSpPr>
            <p:spPr bwMode="auto">
              <a:xfrm>
                <a:off x="4876" y="1447"/>
                <a:ext cx="0" cy="18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Line 38"/>
              <p:cNvSpPr>
                <a:spLocks noChangeShapeType="1"/>
              </p:cNvSpPr>
              <p:nvPr/>
            </p:nvSpPr>
            <p:spPr bwMode="auto">
              <a:xfrm>
                <a:off x="3016" y="1253"/>
                <a:ext cx="19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Line 39"/>
              <p:cNvSpPr>
                <a:spLocks noChangeShapeType="1"/>
              </p:cNvSpPr>
              <p:nvPr/>
            </p:nvSpPr>
            <p:spPr bwMode="auto">
              <a:xfrm flipH="1">
                <a:off x="2925" y="1253"/>
                <a:ext cx="91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Line 40"/>
              <p:cNvSpPr>
                <a:spLocks noChangeShapeType="1"/>
              </p:cNvSpPr>
              <p:nvPr/>
            </p:nvSpPr>
            <p:spPr bwMode="auto">
              <a:xfrm>
                <a:off x="2925" y="1343"/>
                <a:ext cx="136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Line 41"/>
              <p:cNvSpPr>
                <a:spLocks noChangeShapeType="1"/>
              </p:cNvSpPr>
              <p:nvPr/>
            </p:nvSpPr>
            <p:spPr bwMode="auto">
              <a:xfrm flipH="1">
                <a:off x="4876" y="1273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2" name="Line 42"/>
            <p:cNvSpPr>
              <a:spLocks noChangeShapeType="1"/>
            </p:cNvSpPr>
            <p:nvPr/>
          </p:nvSpPr>
          <p:spPr bwMode="auto">
            <a:xfrm>
              <a:off x="3107" y="2296"/>
              <a:ext cx="17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43"/>
            <p:cNvSpPr>
              <a:spLocks noChangeShapeType="1"/>
            </p:cNvSpPr>
            <p:nvPr/>
          </p:nvSpPr>
          <p:spPr bwMode="auto">
            <a:xfrm>
              <a:off x="3107" y="2704"/>
              <a:ext cx="17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44"/>
            <p:cNvSpPr>
              <a:spLocks noChangeShapeType="1"/>
            </p:cNvSpPr>
            <p:nvPr/>
          </p:nvSpPr>
          <p:spPr bwMode="auto">
            <a:xfrm>
              <a:off x="3152" y="2931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45"/>
            <p:cNvSpPr>
              <a:spLocks noChangeShapeType="1"/>
            </p:cNvSpPr>
            <p:nvPr/>
          </p:nvSpPr>
          <p:spPr bwMode="auto">
            <a:xfrm flipV="1">
              <a:off x="3152" y="2523"/>
              <a:ext cx="15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46"/>
            <p:cNvSpPr>
              <a:spLocks noChangeShapeType="1"/>
            </p:cNvSpPr>
            <p:nvPr/>
          </p:nvSpPr>
          <p:spPr bwMode="auto">
            <a:xfrm>
              <a:off x="3107" y="3158"/>
              <a:ext cx="1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4" name="Text Box 47"/>
          <p:cNvSpPr txBox="1">
            <a:spLocks noChangeArrowheads="1"/>
          </p:cNvSpPr>
          <p:nvPr/>
        </p:nvSpPr>
        <p:spPr bwMode="auto">
          <a:xfrm>
            <a:off x="6431676" y="-481972"/>
            <a:ext cx="156548" cy="2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4788024" y="2459672"/>
            <a:ext cx="40318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反应本质</a:t>
            </a:r>
            <a:r>
              <a:rPr lang="zh-CN" altLang="en-US" sz="20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 Zn +  2H</a:t>
            </a:r>
            <a:r>
              <a:rPr lang="zh-CN" altLang="en-US" sz="2000" b="1" baseline="30000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  </a:t>
            </a:r>
            <a:r>
              <a:rPr lang="zh-CN" altLang="en-US" sz="20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 Zn</a:t>
            </a:r>
            <a:r>
              <a:rPr lang="zh-CN" altLang="en-US" sz="2000" b="1" baseline="30000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2+</a:t>
            </a:r>
            <a:r>
              <a:rPr lang="zh-CN" altLang="en-US" sz="20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+H</a:t>
            </a:r>
            <a:r>
              <a:rPr lang="zh-CN" altLang="en-US" sz="2000" b="1" baseline="-25000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</a:p>
        </p:txBody>
      </p:sp>
      <p:grpSp>
        <p:nvGrpSpPr>
          <p:cNvPr id="96" name="Group 19"/>
          <p:cNvGrpSpPr>
            <a:grpSpLocks/>
          </p:cNvGrpSpPr>
          <p:nvPr/>
        </p:nvGrpSpPr>
        <p:grpSpPr bwMode="auto">
          <a:xfrm>
            <a:off x="6377249" y="1880779"/>
            <a:ext cx="720080" cy="661988"/>
            <a:chOff x="0" y="0"/>
            <a:chExt cx="682" cy="462"/>
          </a:xfrm>
        </p:grpSpPr>
        <p:sp>
          <p:nvSpPr>
            <p:cNvPr id="97" name="Line 19"/>
            <p:cNvSpPr>
              <a:spLocks noChangeShapeType="1"/>
            </p:cNvSpPr>
            <p:nvPr/>
          </p:nvSpPr>
          <p:spPr bwMode="auto">
            <a:xfrm flipV="1">
              <a:off x="0" y="235"/>
              <a:ext cx="1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8" name="Line 20"/>
            <p:cNvSpPr>
              <a:spLocks noChangeShapeType="1"/>
            </p:cNvSpPr>
            <p:nvPr/>
          </p:nvSpPr>
          <p:spPr bwMode="auto">
            <a:xfrm>
              <a:off x="0" y="235"/>
              <a:ext cx="681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9" name="Line 21"/>
            <p:cNvSpPr>
              <a:spLocks noChangeShapeType="1"/>
            </p:cNvSpPr>
            <p:nvPr/>
          </p:nvSpPr>
          <p:spPr bwMode="auto">
            <a:xfrm>
              <a:off x="681" y="235"/>
              <a:ext cx="1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0" name="Text Box 22"/>
            <p:cNvSpPr>
              <a:spLocks noChangeArrowheads="1"/>
            </p:cNvSpPr>
            <p:nvPr/>
          </p:nvSpPr>
          <p:spPr bwMode="auto">
            <a:xfrm>
              <a:off x="145" y="0"/>
              <a:ext cx="4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0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  <a:sym typeface="Times New Roman" panose="02020603050405020304" pitchFamily="18" charset="0"/>
                </a:rPr>
                <a:t>2e</a:t>
              </a:r>
              <a:r>
                <a:rPr lang="zh-CN" altLang="en-US" sz="2000" baseline="30000">
                  <a:solidFill>
                    <a:srgbClr val="0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  <a:sym typeface="Times New Roman" panose="02020603050405020304" pitchFamily="18" charset="0"/>
                </a:rPr>
                <a:t>-</a:t>
              </a:r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52" name="Oval 27"/>
          <p:cNvSpPr>
            <a:spLocks noChangeArrowheads="1"/>
          </p:cNvSpPr>
          <p:nvPr/>
        </p:nvSpPr>
        <p:spPr bwMode="auto">
          <a:xfrm>
            <a:off x="2815137" y="3794304"/>
            <a:ext cx="316703" cy="301659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000" dirty="0" smtClean="0">
                <a:latin typeface="Times New Roman" panose="02020603050405020304" pitchFamily="18" charset="0"/>
              </a:rPr>
              <a:t>SO</a:t>
            </a:r>
            <a:r>
              <a:rPr kumimoji="1" lang="en-US" altLang="zh-CN" sz="1000" baseline="-25000" dirty="0" smtClean="0">
                <a:latin typeface="Times New Roman" panose="02020603050405020304" pitchFamily="18" charset="0"/>
              </a:rPr>
              <a:t>4</a:t>
            </a:r>
            <a:r>
              <a:rPr kumimoji="1" lang="en-US" altLang="zh-CN" sz="1000" baseline="30000" dirty="0" smtClean="0">
                <a:latin typeface="Times New Roman" panose="02020603050405020304" pitchFamily="18" charset="0"/>
              </a:rPr>
              <a:t>2</a:t>
            </a:r>
            <a:r>
              <a:rPr kumimoji="1" lang="en-US" altLang="zh-CN" sz="1100" baseline="30000" dirty="0">
                <a:latin typeface="Times New Roman" panose="02020603050405020304" pitchFamily="18" charset="0"/>
              </a:rPr>
              <a:t>-</a:t>
            </a:r>
            <a:endParaRPr kumimoji="1" lang="en-US" altLang="zh-CN" sz="1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60065E-6 C -0.02205 -0.10261 -0.04392 -0.20522 -0.00226 -0.24497 C 0.03941 -0.28518 0.20764 -0.31107 0.25 -0.23896 C 0.29253 -0.16639 0.25208 0.11394 0.25243 0.18928 C 0.2526 0.26485 0.2526 0.2392 0.25243 0.21401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-2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4714 L 0.00833 0.01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184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0.03628 L 0.17309 0.036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14999E-6 L 1.38889E-6 -0.094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4688E-6 L 0.00034 -0.073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6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2903E-6 L 0.00781 -0.052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263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3651 L 0.08264 0.02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53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0555 L 0.0592 -0.057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261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9673E-6 L -0.1283 -0.000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4" grpId="0" animBg="1"/>
      <p:bldP spid="78" grpId="0" animBg="1"/>
      <p:bldP spid="79" grpId="0" animBg="1"/>
      <p:bldP spid="47" grpId="0" bldLvl="0" autoUpdateAnimBg="0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47"/>
          <p:cNvSpPr txBox="1">
            <a:spLocks noChangeArrowheads="1"/>
          </p:cNvSpPr>
          <p:nvPr/>
        </p:nvSpPr>
        <p:spPr bwMode="auto">
          <a:xfrm>
            <a:off x="6431676" y="-481972"/>
            <a:ext cx="156548" cy="2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47" y="1759404"/>
            <a:ext cx="2618489" cy="218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" name="Rectangle 3"/>
          <p:cNvSpPr>
            <a:spLocks noGrp="1" noChangeArrowheads="1"/>
          </p:cNvSpPr>
          <p:nvPr/>
        </p:nvSpPr>
        <p:spPr bwMode="auto">
          <a:xfrm>
            <a:off x="4816482" y="926668"/>
            <a:ext cx="1051662" cy="4209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lIns="90170" tIns="46990" rIns="90170" bIns="4699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14006" y="923157"/>
            <a:ext cx="3990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1.把</a:t>
            </a: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化学能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转变为</a:t>
            </a: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电能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装置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叫做</a:t>
            </a: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1203747" y="2258257"/>
            <a:ext cx="1759456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Zn - 2</a:t>
            </a: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zh-CN" altLang="en-US" sz="2000" b="1" baseline="30000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 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Zn</a:t>
            </a:r>
            <a:r>
              <a:rPr lang="zh-CN" altLang="en-US" sz="2000" b="1" baseline="30000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2+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1403648" y="1883045"/>
            <a:ext cx="1214435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氧化反应</a:t>
            </a:r>
            <a:endParaRPr lang="zh-CN" altLang="en-US" sz="2000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084168" y="2241084"/>
            <a:ext cx="1825180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2H</a:t>
            </a:r>
            <a:r>
              <a:rPr lang="zh-CN" altLang="en-US" sz="2000" b="1" baseline="30000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 </a:t>
            </a:r>
            <a:r>
              <a:rPr lang="zh-CN" altLang="en-US" sz="20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+ 2</a:t>
            </a:r>
            <a:r>
              <a:rPr lang="zh-CN" altLang="en-US" sz="2000" b="1" dirty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zh-CN" altLang="en-US" sz="2000" b="1" baseline="30000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 </a:t>
            </a:r>
            <a:r>
              <a:rPr lang="zh-CN" altLang="en-US" sz="20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H</a:t>
            </a:r>
            <a:r>
              <a:rPr lang="zh-CN" altLang="en-US" sz="2000" b="1" baseline="-25000" dirty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dirty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zh-CN" altLang="en-US" sz="2000" dirty="0">
              <a:solidFill>
                <a:srgbClr val="0000CC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6084168" y="1868294"/>
            <a:ext cx="1214435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还原反应</a:t>
            </a: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3609695" y="2774633"/>
            <a:ext cx="541174" cy="31034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负极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4644008" y="2768678"/>
            <a:ext cx="541174" cy="31034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正极</a:t>
            </a:r>
          </a:p>
        </p:txBody>
      </p:sp>
      <p:sp>
        <p:nvSpPr>
          <p:cNvPr id="14" name="矩形 13"/>
          <p:cNvSpPr/>
          <p:nvPr/>
        </p:nvSpPr>
        <p:spPr>
          <a:xfrm>
            <a:off x="438378" y="19548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0" y="503263"/>
            <a:ext cx="116165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888244" y="4516376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德正师父（得正失负）</a:t>
            </a:r>
            <a:endParaRPr lang="zh-CN" altLang="en-US" sz="2000" b="1" dirty="0">
              <a:solidFill>
                <a:srgbClr val="0070C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59644" y="4494209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负氧正还</a:t>
            </a:r>
            <a:endParaRPr lang="zh-CN" altLang="en-US" sz="2000" b="1" dirty="0">
              <a:solidFill>
                <a:srgbClr val="0070C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36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1080765" y="1374616"/>
            <a:ext cx="84597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1.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下列关于原电池的说法正确的是（   ）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40" name="剪去对角的矩形 39"/>
          <p:cNvSpPr/>
          <p:nvPr/>
        </p:nvSpPr>
        <p:spPr>
          <a:xfrm>
            <a:off x="557528" y="538837"/>
            <a:ext cx="1512168" cy="553998"/>
          </a:xfrm>
          <a:prstGeom prst="snip2DiagRect">
            <a:avLst/>
          </a:prstGeom>
          <a:solidFill>
            <a:srgbClr val="F9A2A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759614" y="63117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彩云" pitchFamily="2" charset="-122"/>
                <a:ea typeface="华文彩云" pitchFamily="2" charset="-122"/>
              </a:rPr>
              <a:t>随堂小练</a:t>
            </a:r>
            <a:endParaRPr lang="en-US" altLang="zh-CN" dirty="0"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88295" y="1836182"/>
            <a:ext cx="4602542" cy="1887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原电池是将电能转换为化学能的装置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B.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原电池负极发生氧化反应</a:t>
            </a:r>
            <a:endParaRPr lang="en-US" altLang="zh-CN" sz="20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原电池中，阳离子向负极移动</a:t>
            </a:r>
            <a:endParaRPr lang="en-US" altLang="zh-CN" sz="20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D.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原电池中，电子流出的一极为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极</a:t>
            </a:r>
          </a:p>
        </p:txBody>
      </p:sp>
      <p:sp>
        <p:nvSpPr>
          <p:cNvPr id="3" name="矩形 2"/>
          <p:cNvSpPr/>
          <p:nvPr/>
        </p:nvSpPr>
        <p:spPr>
          <a:xfrm>
            <a:off x="6822224" y="267988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得正失负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822224" y="305434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负氧正还</a:t>
            </a:r>
          </a:p>
        </p:txBody>
      </p:sp>
      <p:sp>
        <p:nvSpPr>
          <p:cNvPr id="5" name="矩形 4"/>
          <p:cNvSpPr/>
          <p:nvPr/>
        </p:nvSpPr>
        <p:spPr>
          <a:xfrm>
            <a:off x="5238048" y="143402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378" y="19548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503263"/>
            <a:ext cx="116165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62" y="2173263"/>
            <a:ext cx="2638425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30619" y="3147814"/>
            <a:ext cx="646972" cy="3718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负极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437631" y="3159100"/>
            <a:ext cx="646972" cy="3718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正极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1285503" y="2319015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000" b="1" baseline="30000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endParaRPr lang="en-US" altLang="zh-CN" sz="2000" b="1" dirty="0">
              <a:solidFill>
                <a:srgbClr val="0070C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>
            <a:off x="1665808" y="2094276"/>
            <a:ext cx="381000" cy="0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1754708" y="1851670"/>
            <a:ext cx="1123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2174657" y="1491630"/>
            <a:ext cx="2840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</a:p>
        </p:txBody>
      </p:sp>
      <p:sp>
        <p:nvSpPr>
          <p:cNvPr id="27" name="箭头 633"/>
          <p:cNvSpPr>
            <a:spLocks noChangeShapeType="1"/>
          </p:cNvSpPr>
          <p:nvPr/>
        </p:nvSpPr>
        <p:spPr bwMode="auto">
          <a:xfrm flipV="1">
            <a:off x="1615008" y="2173263"/>
            <a:ext cx="0" cy="460375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10389" y="771550"/>
            <a:ext cx="4514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 原电池正极</a:t>
            </a:r>
            <a:r>
              <a:rPr lang="zh-CN" altLang="en-US" sz="24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、负极的判断方法</a:t>
            </a: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4561862" y="843557"/>
            <a:ext cx="3987819" cy="419243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826915" y="1086220"/>
            <a:ext cx="3457715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(1</a:t>
            </a:r>
            <a:r>
              <a:rPr lang="zh-CN" altLang="en-US" sz="1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r>
              <a:rPr lang="zh-CN" altLang="en-US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电极</a:t>
            </a:r>
            <a:r>
              <a:rPr lang="zh-CN" altLang="en-US" sz="1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活泼性</a:t>
            </a:r>
            <a:endParaRPr lang="zh-CN" altLang="en-US" sz="1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964676" y="2139702"/>
            <a:ext cx="3408363" cy="64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1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负极</a:t>
            </a:r>
            <a:r>
              <a:rPr lang="zh-CN" altLang="en-US" sz="1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：电子流出</a:t>
            </a:r>
            <a:endParaRPr lang="en-US" altLang="zh-CN" sz="1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正极：电流流出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5004048" y="4202135"/>
            <a:ext cx="4581525" cy="64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负极：氧化反应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正极：还原反应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4892765" y="3149121"/>
            <a:ext cx="24155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负极</a:t>
            </a:r>
            <a:r>
              <a:rPr lang="zh-CN" altLang="en-US" sz="1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：阴离子移向    </a:t>
            </a:r>
            <a:endParaRPr lang="en-US" altLang="zh-CN" sz="1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</a:t>
            </a:r>
            <a:r>
              <a:rPr lang="zh-CN" altLang="en-US" sz="1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正极：阳离子移向</a:t>
            </a:r>
          </a:p>
        </p:txBody>
      </p:sp>
      <p:sp>
        <p:nvSpPr>
          <p:cNvPr id="3" name="矩形 2"/>
          <p:cNvSpPr/>
          <p:nvPr/>
        </p:nvSpPr>
        <p:spPr>
          <a:xfrm>
            <a:off x="7280428" y="4371950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负氧正还</a:t>
            </a:r>
            <a:endParaRPr lang="zh-CN" altLang="en-US" sz="2000" b="1" dirty="0">
              <a:solidFill>
                <a:srgbClr val="0070C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36296" y="3291830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正正负负</a:t>
            </a:r>
            <a:endParaRPr lang="zh-CN" altLang="en-US" sz="2000" b="1" dirty="0">
              <a:solidFill>
                <a:srgbClr val="0070C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202008" y="2067694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得正失负</a:t>
            </a:r>
            <a:endParaRPr lang="zh-CN" altLang="en-US" sz="2000" b="1" dirty="0">
              <a:solidFill>
                <a:srgbClr val="0070C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716016" y="1760038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）电子走向</a:t>
            </a:r>
            <a:endParaRPr lang="zh-CN" altLang="en-US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92351" y="3866587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）氧化还原反应</a:t>
            </a:r>
            <a:endParaRPr lang="zh-CN" altLang="en-US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739685" y="2787774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）离子走向</a:t>
            </a:r>
            <a:endParaRPr lang="zh-CN" altLang="en-US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41691" y="3411098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Zn</a:t>
            </a:r>
            <a:r>
              <a:rPr lang="en-US" altLang="zh-CN" b="1" baseline="30000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2+</a:t>
            </a:r>
            <a:endParaRPr lang="zh-CN" altLang="en-US" b="1" baseline="30000" dirty="0">
              <a:solidFill>
                <a:srgbClr val="C00000"/>
              </a:solidFill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2028676" y="3642578"/>
            <a:ext cx="5809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18715" y="368192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</a:t>
            </a:r>
            <a:r>
              <a:rPr lang="en-US" altLang="zh-CN" b="1" baseline="-25000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altLang="zh-CN" b="1" baseline="30000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2-</a:t>
            </a:r>
            <a:endParaRPr lang="zh-CN" altLang="en-US" b="1" baseline="30000" dirty="0">
              <a:solidFill>
                <a:srgbClr val="0070C0"/>
              </a:solidFill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1838399" y="3819975"/>
            <a:ext cx="621666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84576" y="14166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活泼性强的金属为</a:t>
            </a:r>
            <a:r>
              <a:rPr lang="zh-CN" altLang="en-US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负极</a:t>
            </a:r>
            <a:endParaRPr lang="en-US" altLang="zh-CN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</a:t>
            </a:r>
            <a:endParaRPr lang="zh-CN" altLang="en-US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8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32" grpId="0" animBg="1"/>
      <p:bldP spid="33" grpId="0"/>
      <p:bldP spid="34" grpId="0"/>
      <p:bldP spid="35" grpId="0"/>
      <p:bldP spid="36" grpId="0"/>
      <p:bldP spid="3" grpId="0"/>
      <p:bldP spid="37" grpId="0"/>
      <p:bldP spid="38" grpId="0"/>
      <p:bldP spid="41" grpId="0"/>
      <p:bldP spid="42" grpId="0"/>
      <p:bldP spid="43" grpId="0"/>
      <p:bldP spid="2" grpId="0"/>
      <p:bldP spid="29" grpId="0" animBg="1"/>
      <p:bldP spid="30" grpId="0"/>
      <p:bldP spid="31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378" y="19548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503263"/>
            <a:ext cx="116165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98" y="889000"/>
            <a:ext cx="1884743" cy="14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346075" y="3373834"/>
            <a:ext cx="7673975" cy="812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1" name="Rectangle 4"/>
          <p:cNvSpPr>
            <a:spLocks noGrp="1" noChangeArrowheads="1"/>
          </p:cNvSpPr>
          <p:nvPr/>
        </p:nvSpPr>
        <p:spPr bwMode="auto">
          <a:xfrm>
            <a:off x="1760233" y="2792208"/>
            <a:ext cx="459456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其他金属与溶液组合是否也构成原电池呢?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941762" y="1317415"/>
            <a:ext cx="726118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负极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384041" y="1317415"/>
            <a:ext cx="684361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正极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5260089" y="361093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18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endParaRPr lang="en-US" altLang="zh-CN" sz="1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>
            <a:off x="5256537" y="739220"/>
            <a:ext cx="39683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341070" y="889001"/>
            <a:ext cx="504056" cy="3718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Zn</a:t>
            </a: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6083474" y="894646"/>
            <a:ext cx="576411" cy="3718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Cu</a:t>
            </a:r>
            <a:endParaRPr lang="zh-CN" altLang="en-US" sz="1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78" y="3280345"/>
            <a:ext cx="1907980" cy="148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3340653" y="3280345"/>
            <a:ext cx="229150" cy="3718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?</a:t>
            </a:r>
            <a:endParaRPr lang="zh-CN" altLang="en-US" sz="18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5364088" y="3279973"/>
            <a:ext cx="229150" cy="3718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?</a:t>
            </a:r>
            <a:endParaRPr lang="zh-CN" altLang="en-US" sz="1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4932040" y="2283718"/>
            <a:ext cx="1442654" cy="3718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lang="zh-CN" altLang="en-US" sz="1800" b="1" baseline="-25000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18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</a:t>
            </a:r>
            <a:r>
              <a:rPr lang="zh-CN" altLang="en-US" sz="1800" b="1" baseline="-25000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18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溶液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4075122" y="4720133"/>
            <a:ext cx="1288966" cy="3718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？溶液</a:t>
            </a:r>
            <a:endParaRPr lang="zh-CN" altLang="en-US" sz="1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6" name="Rectangle 17"/>
          <p:cNvSpPr>
            <a:spLocks noGrp="1" noChangeArrowheads="1"/>
          </p:cNvSpPr>
          <p:nvPr/>
        </p:nvSpPr>
        <p:spPr bwMode="auto">
          <a:xfrm>
            <a:off x="580826" y="889000"/>
            <a:ext cx="4635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铜、锌、稀硫酸构成原电池</a:t>
            </a:r>
          </a:p>
        </p:txBody>
      </p:sp>
      <p:sp>
        <p:nvSpPr>
          <p:cNvPr id="57" name="波形 56"/>
          <p:cNvSpPr/>
          <p:nvPr/>
        </p:nvSpPr>
        <p:spPr>
          <a:xfrm>
            <a:off x="683568" y="2613317"/>
            <a:ext cx="1152128" cy="738664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912807" y="2797983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彩云" pitchFamily="2" charset="-122"/>
                <a:ea typeface="华文彩云" pitchFamily="2" charset="-122"/>
              </a:rPr>
              <a:t>思 考</a:t>
            </a:r>
            <a:endParaRPr lang="en-US" altLang="zh-CN" dirty="0"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40" y="3491884"/>
            <a:ext cx="1085364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0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52" grpId="0" animBg="1"/>
      <p:bldP spid="53" grpId="0" animBg="1"/>
      <p:bldP spid="55" grpId="0"/>
      <p:bldP spid="57" grpId="0" animBg="1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378" y="19548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503263"/>
            <a:ext cx="116165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1565275" y="585788"/>
            <a:ext cx="3592513" cy="5969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" name="Rectangle 11"/>
          <p:cNvSpPr>
            <a:spLocks noGrp="1" noChangeArrowheads="1"/>
          </p:cNvSpPr>
          <p:nvPr/>
        </p:nvSpPr>
        <p:spPr bwMode="auto">
          <a:xfrm>
            <a:off x="506249" y="770820"/>
            <a:ext cx="37322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</a:t>
            </a:r>
            <a:r>
              <a:rPr lang="zh-CN" altLang="en-US" sz="24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构成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原电池的</a:t>
            </a:r>
            <a:r>
              <a:rPr lang="zh-CN" altLang="en-US" sz="24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条件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21" b="58412"/>
          <a:stretch/>
        </p:blipFill>
        <p:spPr bwMode="auto">
          <a:xfrm>
            <a:off x="971600" y="2247626"/>
            <a:ext cx="1943571" cy="183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0" t="20794" r="35442" b="35285"/>
          <a:stretch/>
        </p:blipFill>
        <p:spPr bwMode="auto">
          <a:xfrm>
            <a:off x="3563888" y="2285974"/>
            <a:ext cx="1819867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5" t="57621" b="8157"/>
          <a:stretch/>
        </p:blipFill>
        <p:spPr bwMode="auto">
          <a:xfrm>
            <a:off x="5967335" y="2267922"/>
            <a:ext cx="1930345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02417"/>
          <p:cNvSpPr txBox="1">
            <a:spLocks noChangeArrowheads="1"/>
          </p:cNvSpPr>
          <p:nvPr/>
        </p:nvSpPr>
        <p:spPr bwMode="auto">
          <a:xfrm>
            <a:off x="6660232" y="3890541"/>
            <a:ext cx="1152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55576" y="1390005"/>
            <a:ext cx="7684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(1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)有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活动性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不同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的两种金属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（或其中一种是非金属单质）</a:t>
            </a:r>
          </a:p>
        </p:txBody>
      </p:sp>
      <p:sp>
        <p:nvSpPr>
          <p:cNvPr id="2" name="矩形 1"/>
          <p:cNvSpPr/>
          <p:nvPr/>
        </p:nvSpPr>
        <p:spPr>
          <a:xfrm>
            <a:off x="1002727" y="2247626"/>
            <a:ext cx="42832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Fe</a:t>
            </a:r>
            <a:endParaRPr lang="zh-CN" altLang="en-US" dirty="0"/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H="1" flipV="1">
            <a:off x="1844318" y="2344892"/>
            <a:ext cx="144275" cy="27206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 flipV="1">
            <a:off x="4355717" y="2427734"/>
            <a:ext cx="144275" cy="27206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40" y="3491884"/>
            <a:ext cx="1085364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7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378" y="19548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503263"/>
            <a:ext cx="116165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1565275" y="606698"/>
            <a:ext cx="3592513" cy="5969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" name="Rectangle 11"/>
          <p:cNvSpPr>
            <a:spLocks noGrp="1" noChangeArrowheads="1"/>
          </p:cNvSpPr>
          <p:nvPr/>
        </p:nvSpPr>
        <p:spPr bwMode="auto">
          <a:xfrm>
            <a:off x="506249" y="770820"/>
            <a:ext cx="37322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</a:t>
            </a:r>
            <a:r>
              <a:rPr lang="zh-CN" altLang="en-US" sz="24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构成原电池的条件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r="16862"/>
          <a:stretch/>
        </p:blipFill>
        <p:spPr bwMode="auto">
          <a:xfrm>
            <a:off x="1835695" y="2347825"/>
            <a:ext cx="2200391" cy="20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t="4652" r="2990"/>
          <a:stretch/>
        </p:blipFill>
        <p:spPr bwMode="auto">
          <a:xfrm>
            <a:off x="5185631" y="2347826"/>
            <a:ext cx="2050665" cy="20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014890" y="1419622"/>
            <a:ext cx="5137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(2)电极需要插在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电解质溶液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 flipH="1" flipV="1">
            <a:off x="2863752" y="2371692"/>
            <a:ext cx="144275" cy="27206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2417"/>
          <p:cNvSpPr txBox="1">
            <a:spLocks noChangeArrowheads="1"/>
          </p:cNvSpPr>
          <p:nvPr/>
        </p:nvSpPr>
        <p:spPr bwMode="auto">
          <a:xfrm>
            <a:off x="5867747" y="4083918"/>
            <a:ext cx="1152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40" y="3491884"/>
            <a:ext cx="1085364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8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378" y="19548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503263"/>
            <a:ext cx="116165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1565275" y="606698"/>
            <a:ext cx="3592513" cy="5969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" name="Rectangle 11"/>
          <p:cNvSpPr>
            <a:spLocks noGrp="1" noChangeArrowheads="1"/>
          </p:cNvSpPr>
          <p:nvPr/>
        </p:nvSpPr>
        <p:spPr bwMode="auto">
          <a:xfrm>
            <a:off x="506249" y="770820"/>
            <a:ext cx="37322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</a:t>
            </a:r>
            <a:r>
              <a:rPr lang="zh-CN" altLang="en-US" sz="24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构成原电池的条件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13312" r="65424" b="9432"/>
          <a:stretch/>
        </p:blipFill>
        <p:spPr bwMode="auto">
          <a:xfrm>
            <a:off x="1851730" y="2347693"/>
            <a:ext cx="2216214" cy="204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5"/>
          <a:stretch/>
        </p:blipFill>
        <p:spPr bwMode="auto">
          <a:xfrm>
            <a:off x="5157788" y="2347694"/>
            <a:ext cx="2175663" cy="204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42763" y="1419622"/>
            <a:ext cx="5138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(3)整个装置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anose="020B0604020202020204" pitchFamily="34" charset="0"/>
              </a:rPr>
              <a:t>相连形成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anose="020B0604020202020204" pitchFamily="34" charset="0"/>
              </a:rPr>
              <a:t>闭合电路</a:t>
            </a: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flipH="1" flipV="1">
            <a:off x="2843808" y="2499742"/>
            <a:ext cx="144275" cy="27206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框 102417"/>
          <p:cNvSpPr txBox="1">
            <a:spLocks noChangeArrowheads="1"/>
          </p:cNvSpPr>
          <p:nvPr/>
        </p:nvSpPr>
        <p:spPr bwMode="auto">
          <a:xfrm>
            <a:off x="5867747" y="3905768"/>
            <a:ext cx="1152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40" y="3491884"/>
            <a:ext cx="1085364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9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378" y="19548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503263"/>
            <a:ext cx="116165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470250" y="2079888"/>
            <a:ext cx="38882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电极为两种</a:t>
            </a: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活动性不同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金属  </a:t>
            </a:r>
            <a:endParaRPr lang="en-US" altLang="zh-CN" sz="20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latin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或其中一种是非金属单质）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491880" y="2872348"/>
            <a:ext cx="5137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电极需要插在</a:t>
            </a: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电解质溶液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</a:t>
            </a:r>
            <a:endParaRPr lang="en-US" altLang="zh-CN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491880" y="3467784"/>
            <a:ext cx="51387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整个装置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anose="020B0604020202020204" pitchFamily="34" charset="0"/>
              </a:rPr>
              <a:t>相连形成</a:t>
            </a: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anose="020B0604020202020204" pitchFamily="34" charset="0"/>
              </a:rPr>
              <a:t>闭合电路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467578" y="1438403"/>
            <a:ext cx="51387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>
              <a:spcBef>
                <a:spcPct val="0"/>
              </a:spcBef>
              <a:buClrTx/>
              <a:buSzTx/>
              <a:buNone/>
            </a:pP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anose="020B0604020202020204" pitchFamily="34" charset="0"/>
              </a:rPr>
              <a:t>能发生</a:t>
            </a: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anose="020B0604020202020204" pitchFamily="34" charset="0"/>
              </a:rPr>
              <a:t>自发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anose="020B0604020202020204" pitchFamily="34" charset="0"/>
              </a:rPr>
              <a:t>氧化还原</a:t>
            </a: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anose="020B0604020202020204" pitchFamily="34" charset="0"/>
              </a:rPr>
              <a:t>反应</a:t>
            </a: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1565275" y="585788"/>
            <a:ext cx="3592513" cy="5969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" name="Rectangle 11"/>
          <p:cNvSpPr>
            <a:spLocks noGrp="1" noChangeArrowheads="1"/>
          </p:cNvSpPr>
          <p:nvPr/>
        </p:nvSpPr>
        <p:spPr bwMode="auto">
          <a:xfrm>
            <a:off x="1199881" y="790526"/>
            <a:ext cx="37322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构成</a:t>
            </a:r>
            <a:r>
              <a:rPr lang="zh-CN" altLang="en-US" sz="24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原电池的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条件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85" y="1848252"/>
            <a:ext cx="2070323" cy="161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611561" y="1848252"/>
            <a:ext cx="263826" cy="40267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?</a:t>
            </a: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934074" y="1821264"/>
            <a:ext cx="263826" cy="40267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?</a:t>
            </a: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331640" y="3537228"/>
            <a:ext cx="1040715" cy="40267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？溶液</a:t>
            </a:r>
            <a:endParaRPr lang="zh-CN" altLang="en-US" sz="2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" name="文本框 1"/>
          <p:cNvSpPr txBox="1">
            <a:spLocks noChangeArrowheads="1"/>
          </p:cNvSpPr>
          <p:nvPr/>
        </p:nvSpPr>
        <p:spPr bwMode="auto">
          <a:xfrm>
            <a:off x="4002196" y="4257078"/>
            <a:ext cx="569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itchFamily="18" charset="0"/>
              </a:rPr>
              <a:t>两极</a:t>
            </a:r>
            <a:r>
              <a:rPr lang="zh-CN" altLang="en-US" sz="2400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itchFamily="18" charset="0"/>
              </a:rPr>
              <a:t>一</a:t>
            </a:r>
            <a:r>
              <a:rPr lang="zh-CN" altLang="en-US" sz="2400" b="1" dirty="0" smtClean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itchFamily="18" charset="0"/>
              </a:rPr>
              <a:t>液自发成</a:t>
            </a:r>
            <a:r>
              <a:rPr lang="zh-CN" altLang="en-US" sz="2400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itchFamily="18" charset="0"/>
              </a:rPr>
              <a:t>回路</a:t>
            </a:r>
          </a:p>
        </p:txBody>
      </p:sp>
      <p:sp>
        <p:nvSpPr>
          <p:cNvPr id="2" name="矩形 1"/>
          <p:cNvSpPr/>
          <p:nvPr/>
        </p:nvSpPr>
        <p:spPr>
          <a:xfrm>
            <a:off x="7662134" y="143840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本质条件</a:t>
            </a:r>
            <a:endParaRPr lang="zh-CN" altLang="en-US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81673" y="2829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电路条件</a:t>
            </a:r>
            <a:endParaRPr lang="zh-CN" altLang="en-US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右大括号 2"/>
          <p:cNvSpPr/>
          <p:nvPr/>
        </p:nvSpPr>
        <p:spPr>
          <a:xfrm>
            <a:off x="7380312" y="2160538"/>
            <a:ext cx="144016" cy="170735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40" y="3491884"/>
            <a:ext cx="1085364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9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7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87824" y="1635645"/>
            <a:ext cx="407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4.1 </a:t>
            </a: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化学能与电能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98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1758824" y="772196"/>
            <a:ext cx="3592513" cy="5969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3409" y="1432397"/>
            <a:ext cx="505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以下哪个反应能够设计成原电池？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1237157" y="1894062"/>
            <a:ext cx="621516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4000"/>
              </a:lnSpc>
              <a:buAutoNum type="alphaUcPeriod"/>
            </a:pPr>
            <a:r>
              <a:rPr lang="en-US" altLang="zh-CN" sz="2000" b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HCl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000" b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aq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 + </a:t>
            </a:r>
            <a:r>
              <a:rPr lang="en-US" altLang="zh-CN" sz="2000" b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NaOH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000" b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aq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 = </a:t>
            </a:r>
            <a:r>
              <a:rPr lang="en-US" altLang="zh-CN" sz="2000" b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NaCl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000" b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aq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 + H</a:t>
            </a:r>
            <a:r>
              <a:rPr lang="en-US" altLang="zh-CN" sz="20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O(l)   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△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＜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</a:p>
          <a:p>
            <a:pPr>
              <a:lnSpc>
                <a:spcPts val="4000"/>
              </a:lnSpc>
            </a:pP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CO(g) + H</a:t>
            </a:r>
            <a:r>
              <a:rPr lang="en-US" altLang="zh-CN" sz="20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O(g) = CO</a:t>
            </a:r>
            <a:r>
              <a:rPr lang="en-US" altLang="zh-CN" sz="20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(g) + H</a:t>
            </a:r>
            <a:r>
              <a:rPr lang="en-US" altLang="zh-CN" sz="20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(g)    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△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＞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</a:p>
          <a:p>
            <a:pPr>
              <a:lnSpc>
                <a:spcPts val="4000"/>
              </a:lnSpc>
            </a:pP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Zn(s) + H</a:t>
            </a:r>
            <a:r>
              <a:rPr lang="en-US" altLang="zh-CN" sz="20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</a:t>
            </a:r>
            <a:r>
              <a:rPr lang="en-US" altLang="zh-CN" sz="20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000" b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aq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 = ZnSO</a:t>
            </a:r>
            <a:r>
              <a:rPr lang="en-US" altLang="zh-CN" sz="20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000" b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aq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 + H</a:t>
            </a:r>
            <a:r>
              <a:rPr lang="en-US" altLang="zh-CN" sz="20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(g)   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△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＜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3282954" y="2435481"/>
            <a:ext cx="391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△</a:t>
            </a:r>
            <a:endParaRPr lang="zh-CN" altLang="en-US" sz="1600" dirty="0"/>
          </a:p>
        </p:txBody>
      </p:sp>
      <p:sp>
        <p:nvSpPr>
          <p:cNvPr id="19" name="未知"/>
          <p:cNvSpPr>
            <a:spLocks/>
          </p:cNvSpPr>
          <p:nvPr/>
        </p:nvSpPr>
        <p:spPr bwMode="auto">
          <a:xfrm>
            <a:off x="1237157" y="3090121"/>
            <a:ext cx="521667" cy="369332"/>
          </a:xfrm>
          <a:custGeom>
            <a:avLst/>
            <a:gdLst>
              <a:gd name="T0" fmla="*/ 0 w 1134"/>
              <a:gd name="T1" fmla="*/ 2147483646 h 770"/>
              <a:gd name="T2" fmla="*/ 2147483646 w 1134"/>
              <a:gd name="T3" fmla="*/ 2147483646 h 770"/>
              <a:gd name="T4" fmla="*/ 2147483646 w 1134"/>
              <a:gd name="T5" fmla="*/ 0 h 7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4" h="770">
                <a:moveTo>
                  <a:pt x="0" y="272"/>
                </a:moveTo>
                <a:cubicBezTo>
                  <a:pt x="19" y="521"/>
                  <a:pt x="38" y="770"/>
                  <a:pt x="227" y="725"/>
                </a:cubicBezTo>
                <a:cubicBezTo>
                  <a:pt x="416" y="680"/>
                  <a:pt x="975" y="121"/>
                  <a:pt x="1134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82954" y="3838277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itchFamily="18" charset="0"/>
              </a:rPr>
              <a:t>自发的氧化还原反应</a:t>
            </a:r>
            <a:endParaRPr lang="zh-CN" altLang="en-US" sz="2400" dirty="0"/>
          </a:p>
        </p:txBody>
      </p:sp>
      <p:sp>
        <p:nvSpPr>
          <p:cNvPr id="11" name="剪去对角的矩形 10"/>
          <p:cNvSpPr/>
          <p:nvPr/>
        </p:nvSpPr>
        <p:spPr>
          <a:xfrm>
            <a:off x="661093" y="599659"/>
            <a:ext cx="1512168" cy="553998"/>
          </a:xfrm>
          <a:prstGeom prst="snip2DiagRect">
            <a:avLst/>
          </a:prstGeom>
          <a:solidFill>
            <a:srgbClr val="F9A2A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63179" y="69199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彩云" pitchFamily="2" charset="-122"/>
                <a:ea typeface="华文彩云" pitchFamily="2" charset="-122"/>
              </a:rPr>
              <a:t>随堂小练</a:t>
            </a:r>
            <a:endParaRPr lang="en-US" altLang="zh-CN" dirty="0"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40" y="3491884"/>
            <a:ext cx="1085364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5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76758" y="4066356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094286" y="4047058"/>
            <a:ext cx="68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282704" y="4052694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220744" y="4066356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37474" y="1255715"/>
            <a:ext cx="6605587" cy="4026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下列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哪些装置不能构成原电池（   ）</a:t>
            </a:r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2768849" y="2343671"/>
            <a:ext cx="1335087" cy="1594555"/>
            <a:chOff x="0" y="0"/>
            <a:chExt cx="861" cy="1243"/>
          </a:xfrm>
        </p:grpSpPr>
        <p:grpSp>
          <p:nvGrpSpPr>
            <p:cNvPr id="29" name="Group 8"/>
            <p:cNvGrpSpPr>
              <a:grpSpLocks/>
            </p:cNvGrpSpPr>
            <p:nvPr/>
          </p:nvGrpSpPr>
          <p:grpSpPr bwMode="auto">
            <a:xfrm>
              <a:off x="0" y="0"/>
              <a:ext cx="861" cy="894"/>
              <a:chOff x="0" y="0"/>
              <a:chExt cx="861" cy="894"/>
            </a:xfrm>
          </p:grpSpPr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>
                <a:off x="96" y="11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 rot="5400000">
                <a:off x="456" y="570"/>
                <a:ext cx="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>
                <a:off x="816" y="11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9" name="Line 12"/>
              <p:cNvSpPr>
                <a:spLocks noChangeShapeType="1"/>
              </p:cNvSpPr>
              <p:nvPr/>
            </p:nvSpPr>
            <p:spPr bwMode="auto">
              <a:xfrm rot="5400000">
                <a:off x="456" y="-342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6" y="822"/>
                <a:ext cx="108" cy="72"/>
              </a:xfrm>
              <a:custGeom>
                <a:avLst/>
                <a:gdLst>
                  <a:gd name="T0" fmla="*/ 0 w 108"/>
                  <a:gd name="T1" fmla="*/ 0 h 72"/>
                  <a:gd name="T2" fmla="*/ 108 w 108"/>
                  <a:gd name="T3" fmla="*/ 72 h 7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8" h="72">
                    <a:moveTo>
                      <a:pt x="0" y="0"/>
                    </a:moveTo>
                    <a:cubicBezTo>
                      <a:pt x="26" y="39"/>
                      <a:pt x="57" y="72"/>
                      <a:pt x="108" y="72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732" y="810"/>
                <a:ext cx="84" cy="72"/>
              </a:xfrm>
              <a:custGeom>
                <a:avLst/>
                <a:gdLst>
                  <a:gd name="T0" fmla="*/ 84 w 84"/>
                  <a:gd name="T1" fmla="*/ 0 h 72"/>
                  <a:gd name="T2" fmla="*/ 36 w 84"/>
                  <a:gd name="T3" fmla="*/ 60 h 72"/>
                  <a:gd name="T4" fmla="*/ 0 w 84"/>
                  <a:gd name="T5" fmla="*/ 72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4" h="72">
                    <a:moveTo>
                      <a:pt x="84" y="0"/>
                    </a:moveTo>
                    <a:cubicBezTo>
                      <a:pt x="70" y="42"/>
                      <a:pt x="79" y="38"/>
                      <a:pt x="36" y="60"/>
                    </a:cubicBezTo>
                    <a:cubicBezTo>
                      <a:pt x="25" y="66"/>
                      <a:pt x="0" y="72"/>
                      <a:pt x="0" y="72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816" y="18"/>
                <a:ext cx="45" cy="120"/>
              </a:xfrm>
              <a:custGeom>
                <a:avLst/>
                <a:gdLst>
                  <a:gd name="T0" fmla="*/ 0 w 45"/>
                  <a:gd name="T1" fmla="*/ 0 h 120"/>
                  <a:gd name="T2" fmla="*/ 36 w 45"/>
                  <a:gd name="T3" fmla="*/ 12 h 120"/>
                  <a:gd name="T4" fmla="*/ 0 w 45"/>
                  <a:gd name="T5" fmla="*/ 120 h 1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120">
                    <a:moveTo>
                      <a:pt x="0" y="0"/>
                    </a:moveTo>
                    <a:cubicBezTo>
                      <a:pt x="12" y="4"/>
                      <a:pt x="31" y="0"/>
                      <a:pt x="36" y="12"/>
                    </a:cubicBezTo>
                    <a:cubicBezTo>
                      <a:pt x="45" y="34"/>
                      <a:pt x="11" y="99"/>
                      <a:pt x="0" y="12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0" y="0"/>
                <a:ext cx="108" cy="118"/>
              </a:xfrm>
              <a:custGeom>
                <a:avLst/>
                <a:gdLst>
                  <a:gd name="T0" fmla="*/ 108 w 108"/>
                  <a:gd name="T1" fmla="*/ 6 h 118"/>
                  <a:gd name="T2" fmla="*/ 12 w 108"/>
                  <a:gd name="T3" fmla="*/ 18 h 118"/>
                  <a:gd name="T4" fmla="*/ 36 w 108"/>
                  <a:gd name="T5" fmla="*/ 54 h 118"/>
                  <a:gd name="T6" fmla="*/ 72 w 108"/>
                  <a:gd name="T7" fmla="*/ 78 h 118"/>
                  <a:gd name="T8" fmla="*/ 96 w 108"/>
                  <a:gd name="T9" fmla="*/ 114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118">
                    <a:moveTo>
                      <a:pt x="108" y="6"/>
                    </a:moveTo>
                    <a:cubicBezTo>
                      <a:pt x="76" y="10"/>
                      <a:pt x="39" y="0"/>
                      <a:pt x="12" y="18"/>
                    </a:cubicBezTo>
                    <a:cubicBezTo>
                      <a:pt x="0" y="26"/>
                      <a:pt x="26" y="44"/>
                      <a:pt x="36" y="54"/>
                    </a:cubicBezTo>
                    <a:cubicBezTo>
                      <a:pt x="46" y="64"/>
                      <a:pt x="60" y="70"/>
                      <a:pt x="72" y="78"/>
                    </a:cubicBezTo>
                    <a:cubicBezTo>
                      <a:pt x="85" y="118"/>
                      <a:pt x="71" y="114"/>
                      <a:pt x="96" y="114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>
              <a:off x="240" y="738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144" y="594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96" y="450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124" y="931"/>
              <a:ext cx="618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稀硫酸</a:t>
              </a:r>
            </a:p>
          </p:txBody>
        </p:sp>
      </p:grpSp>
      <p:sp>
        <p:nvSpPr>
          <p:cNvPr id="54" name="Rectangle 21"/>
          <p:cNvSpPr>
            <a:spLocks noChangeArrowheads="1"/>
          </p:cNvSpPr>
          <p:nvPr/>
        </p:nvSpPr>
        <p:spPr bwMode="auto">
          <a:xfrm rot="1020000">
            <a:off x="3199061" y="2043633"/>
            <a:ext cx="117475" cy="1281113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 rot="-960000">
            <a:off x="3651499" y="2043633"/>
            <a:ext cx="101600" cy="1230313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6" name="Rectangle 23"/>
          <p:cNvSpPr>
            <a:spLocks noChangeArrowheads="1"/>
          </p:cNvSpPr>
          <p:nvPr/>
        </p:nvSpPr>
        <p:spPr bwMode="auto">
          <a:xfrm>
            <a:off x="2805856" y="1955616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Zn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707904" y="1955616"/>
            <a:ext cx="4555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Fe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676524" y="3528194"/>
            <a:ext cx="1881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硝酸银溶液</a:t>
            </a:r>
          </a:p>
        </p:txBody>
      </p:sp>
      <p:grpSp>
        <p:nvGrpSpPr>
          <p:cNvPr id="59" name="Group 26"/>
          <p:cNvGrpSpPr>
            <a:grpSpLocks/>
          </p:cNvGrpSpPr>
          <p:nvPr/>
        </p:nvGrpSpPr>
        <p:grpSpPr bwMode="auto">
          <a:xfrm>
            <a:off x="636836" y="2494731"/>
            <a:ext cx="1514475" cy="993775"/>
            <a:chOff x="0" y="0"/>
            <a:chExt cx="861" cy="894"/>
          </a:xfrm>
        </p:grpSpPr>
        <p:sp>
          <p:nvSpPr>
            <p:cNvPr id="60" name="Line 27"/>
            <p:cNvSpPr>
              <a:spLocks noChangeShapeType="1"/>
            </p:cNvSpPr>
            <p:nvPr/>
          </p:nvSpPr>
          <p:spPr bwMode="auto">
            <a:xfrm>
              <a:off x="96" y="114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rot="5400000">
              <a:off x="456" y="570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>
              <a:off x="816" y="114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3" name="Line 30"/>
            <p:cNvSpPr>
              <a:spLocks noChangeShapeType="1"/>
            </p:cNvSpPr>
            <p:nvPr/>
          </p:nvSpPr>
          <p:spPr bwMode="auto">
            <a:xfrm rot="5400000">
              <a:off x="456" y="-342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96" y="822"/>
              <a:ext cx="108" cy="72"/>
            </a:xfrm>
            <a:custGeom>
              <a:avLst/>
              <a:gdLst>
                <a:gd name="T0" fmla="*/ 0 w 108"/>
                <a:gd name="T1" fmla="*/ 0 h 72"/>
                <a:gd name="T2" fmla="*/ 108 w 108"/>
                <a:gd name="T3" fmla="*/ 72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8" h="72">
                  <a:moveTo>
                    <a:pt x="0" y="0"/>
                  </a:moveTo>
                  <a:cubicBezTo>
                    <a:pt x="26" y="39"/>
                    <a:pt x="57" y="72"/>
                    <a:pt x="108" y="7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732" y="810"/>
              <a:ext cx="84" cy="72"/>
            </a:xfrm>
            <a:custGeom>
              <a:avLst/>
              <a:gdLst>
                <a:gd name="T0" fmla="*/ 84 w 84"/>
                <a:gd name="T1" fmla="*/ 0 h 72"/>
                <a:gd name="T2" fmla="*/ 36 w 84"/>
                <a:gd name="T3" fmla="*/ 60 h 72"/>
                <a:gd name="T4" fmla="*/ 0 w 84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72">
                  <a:moveTo>
                    <a:pt x="84" y="0"/>
                  </a:moveTo>
                  <a:cubicBezTo>
                    <a:pt x="70" y="42"/>
                    <a:pt x="79" y="38"/>
                    <a:pt x="36" y="60"/>
                  </a:cubicBezTo>
                  <a:cubicBezTo>
                    <a:pt x="25" y="66"/>
                    <a:pt x="0" y="72"/>
                    <a:pt x="0" y="7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6" name="Freeform 33"/>
            <p:cNvSpPr>
              <a:spLocks/>
            </p:cNvSpPr>
            <p:nvPr/>
          </p:nvSpPr>
          <p:spPr bwMode="auto">
            <a:xfrm>
              <a:off x="816" y="18"/>
              <a:ext cx="45" cy="120"/>
            </a:xfrm>
            <a:custGeom>
              <a:avLst/>
              <a:gdLst>
                <a:gd name="T0" fmla="*/ 0 w 45"/>
                <a:gd name="T1" fmla="*/ 0 h 120"/>
                <a:gd name="T2" fmla="*/ 36 w 45"/>
                <a:gd name="T3" fmla="*/ 12 h 120"/>
                <a:gd name="T4" fmla="*/ 0 w 45"/>
                <a:gd name="T5" fmla="*/ 120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120">
                  <a:moveTo>
                    <a:pt x="0" y="0"/>
                  </a:moveTo>
                  <a:cubicBezTo>
                    <a:pt x="12" y="4"/>
                    <a:pt x="31" y="0"/>
                    <a:pt x="36" y="12"/>
                  </a:cubicBezTo>
                  <a:cubicBezTo>
                    <a:pt x="45" y="34"/>
                    <a:pt x="11" y="99"/>
                    <a:pt x="0" y="12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7" name="Freeform 34"/>
            <p:cNvSpPr>
              <a:spLocks/>
            </p:cNvSpPr>
            <p:nvPr/>
          </p:nvSpPr>
          <p:spPr bwMode="auto">
            <a:xfrm>
              <a:off x="0" y="0"/>
              <a:ext cx="108" cy="118"/>
            </a:xfrm>
            <a:custGeom>
              <a:avLst/>
              <a:gdLst>
                <a:gd name="T0" fmla="*/ 108 w 108"/>
                <a:gd name="T1" fmla="*/ 6 h 118"/>
                <a:gd name="T2" fmla="*/ 12 w 108"/>
                <a:gd name="T3" fmla="*/ 18 h 118"/>
                <a:gd name="T4" fmla="*/ 36 w 108"/>
                <a:gd name="T5" fmla="*/ 54 h 118"/>
                <a:gd name="T6" fmla="*/ 72 w 108"/>
                <a:gd name="T7" fmla="*/ 78 h 118"/>
                <a:gd name="T8" fmla="*/ 96 w 108"/>
                <a:gd name="T9" fmla="*/ 114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118">
                  <a:moveTo>
                    <a:pt x="108" y="6"/>
                  </a:moveTo>
                  <a:cubicBezTo>
                    <a:pt x="76" y="10"/>
                    <a:pt x="39" y="0"/>
                    <a:pt x="12" y="18"/>
                  </a:cubicBezTo>
                  <a:cubicBezTo>
                    <a:pt x="0" y="26"/>
                    <a:pt x="26" y="44"/>
                    <a:pt x="36" y="54"/>
                  </a:cubicBezTo>
                  <a:cubicBezTo>
                    <a:pt x="46" y="64"/>
                    <a:pt x="60" y="70"/>
                    <a:pt x="72" y="78"/>
                  </a:cubicBezTo>
                  <a:cubicBezTo>
                    <a:pt x="85" y="118"/>
                    <a:pt x="71" y="114"/>
                    <a:pt x="96" y="11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1030536" y="3332931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>
            <a:off x="859086" y="3172594"/>
            <a:ext cx="10985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776536" y="3012256"/>
            <a:ext cx="12668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974974" y="2334394"/>
            <a:ext cx="168275" cy="9604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1733799" y="2334394"/>
            <a:ext cx="169862" cy="960437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rgbClr val="F5EC4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73" name="Group 40"/>
          <p:cNvGrpSpPr>
            <a:grpSpLocks/>
          </p:cNvGrpSpPr>
          <p:nvPr/>
        </p:nvGrpSpPr>
        <p:grpSpPr bwMode="auto">
          <a:xfrm>
            <a:off x="1059111" y="2067694"/>
            <a:ext cx="760413" cy="266700"/>
            <a:chOff x="0" y="0"/>
            <a:chExt cx="432" cy="240"/>
          </a:xfrm>
        </p:grpSpPr>
        <p:sp>
          <p:nvSpPr>
            <p:cNvPr id="74" name="Line 41"/>
            <p:cNvSpPr>
              <a:spLocks noChangeShapeType="1"/>
            </p:cNvSpPr>
            <p:nvPr/>
          </p:nvSpPr>
          <p:spPr bwMode="auto">
            <a:xfrm>
              <a:off x="0" y="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5" name="Line 42"/>
            <p:cNvSpPr>
              <a:spLocks noChangeShapeType="1"/>
            </p:cNvSpPr>
            <p:nvPr/>
          </p:nvSpPr>
          <p:spPr bwMode="auto">
            <a:xfrm>
              <a:off x="432" y="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6" name="Line 43"/>
            <p:cNvSpPr>
              <a:spLocks noChangeShapeType="1"/>
            </p:cNvSpPr>
            <p:nvPr/>
          </p:nvSpPr>
          <p:spPr bwMode="auto">
            <a:xfrm>
              <a:off x="0" y="0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77" name="Rectangle 44"/>
          <p:cNvSpPr>
            <a:spLocks noChangeArrowheads="1"/>
          </p:cNvSpPr>
          <p:nvPr/>
        </p:nvSpPr>
        <p:spPr bwMode="auto">
          <a:xfrm>
            <a:off x="395536" y="2067694"/>
            <a:ext cx="790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</a:p>
        </p:txBody>
      </p:sp>
      <p:sp>
        <p:nvSpPr>
          <p:cNvPr id="78" name="Rectangle 45"/>
          <p:cNvSpPr>
            <a:spLocks noChangeArrowheads="1"/>
          </p:cNvSpPr>
          <p:nvPr/>
        </p:nvSpPr>
        <p:spPr bwMode="auto">
          <a:xfrm>
            <a:off x="1900486" y="2067694"/>
            <a:ext cx="484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Cu</a:t>
            </a:r>
          </a:p>
        </p:txBody>
      </p:sp>
      <p:pic>
        <p:nvPicPr>
          <p:cNvPr id="79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68" y="1851670"/>
            <a:ext cx="1293408" cy="209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 Box 24"/>
          <p:cNvSpPr txBox="1">
            <a:spLocks noChangeArrowheads="1"/>
          </p:cNvSpPr>
          <p:nvPr/>
        </p:nvSpPr>
        <p:spPr bwMode="auto">
          <a:xfrm>
            <a:off x="7220744" y="3537471"/>
            <a:ext cx="1079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酒精</a:t>
            </a:r>
          </a:p>
        </p:txBody>
      </p:sp>
      <p:grpSp>
        <p:nvGrpSpPr>
          <p:cNvPr id="81" name="Group 48"/>
          <p:cNvGrpSpPr>
            <a:grpSpLocks/>
          </p:cNvGrpSpPr>
          <p:nvPr/>
        </p:nvGrpSpPr>
        <p:grpSpPr bwMode="auto">
          <a:xfrm>
            <a:off x="6638132" y="2088083"/>
            <a:ext cx="1990063" cy="1421448"/>
            <a:chOff x="0" y="0"/>
            <a:chExt cx="3133" cy="2238"/>
          </a:xfrm>
        </p:grpSpPr>
        <p:grpSp>
          <p:nvGrpSpPr>
            <p:cNvPr id="82" name="Group 49"/>
            <p:cNvGrpSpPr>
              <a:grpSpLocks/>
            </p:cNvGrpSpPr>
            <p:nvPr/>
          </p:nvGrpSpPr>
          <p:grpSpPr bwMode="auto">
            <a:xfrm>
              <a:off x="380" y="673"/>
              <a:ext cx="2385" cy="1565"/>
              <a:chOff x="0" y="0"/>
              <a:chExt cx="861" cy="894"/>
            </a:xfrm>
          </p:grpSpPr>
          <p:sp>
            <p:nvSpPr>
              <p:cNvPr id="94" name="Line 50"/>
              <p:cNvSpPr>
                <a:spLocks noChangeShapeType="1"/>
              </p:cNvSpPr>
              <p:nvPr/>
            </p:nvSpPr>
            <p:spPr bwMode="auto">
              <a:xfrm>
                <a:off x="96" y="11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95" name="Line 51"/>
              <p:cNvSpPr>
                <a:spLocks noChangeShapeType="1"/>
              </p:cNvSpPr>
              <p:nvPr/>
            </p:nvSpPr>
            <p:spPr bwMode="auto">
              <a:xfrm rot="5400000">
                <a:off x="456" y="570"/>
                <a:ext cx="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96" name="Line 52"/>
              <p:cNvSpPr>
                <a:spLocks noChangeShapeType="1"/>
              </p:cNvSpPr>
              <p:nvPr/>
            </p:nvSpPr>
            <p:spPr bwMode="auto">
              <a:xfrm>
                <a:off x="816" y="11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97" name="Line 53"/>
              <p:cNvSpPr>
                <a:spLocks noChangeShapeType="1"/>
              </p:cNvSpPr>
              <p:nvPr/>
            </p:nvSpPr>
            <p:spPr bwMode="auto">
              <a:xfrm rot="5400000">
                <a:off x="456" y="-342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98" name="Freeform 54"/>
              <p:cNvSpPr>
                <a:spLocks/>
              </p:cNvSpPr>
              <p:nvPr/>
            </p:nvSpPr>
            <p:spPr bwMode="auto">
              <a:xfrm>
                <a:off x="96" y="822"/>
                <a:ext cx="108" cy="72"/>
              </a:xfrm>
              <a:custGeom>
                <a:avLst/>
                <a:gdLst>
                  <a:gd name="T0" fmla="*/ 0 w 108"/>
                  <a:gd name="T1" fmla="*/ 0 h 72"/>
                  <a:gd name="T2" fmla="*/ 108 w 108"/>
                  <a:gd name="T3" fmla="*/ 72 h 7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8" h="72">
                    <a:moveTo>
                      <a:pt x="0" y="0"/>
                    </a:moveTo>
                    <a:cubicBezTo>
                      <a:pt x="26" y="39"/>
                      <a:pt x="57" y="72"/>
                      <a:pt x="108" y="72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99" name="Freeform 55"/>
              <p:cNvSpPr>
                <a:spLocks/>
              </p:cNvSpPr>
              <p:nvPr/>
            </p:nvSpPr>
            <p:spPr bwMode="auto">
              <a:xfrm>
                <a:off x="732" y="810"/>
                <a:ext cx="84" cy="72"/>
              </a:xfrm>
              <a:custGeom>
                <a:avLst/>
                <a:gdLst>
                  <a:gd name="T0" fmla="*/ 84 w 84"/>
                  <a:gd name="T1" fmla="*/ 0 h 72"/>
                  <a:gd name="T2" fmla="*/ 36 w 84"/>
                  <a:gd name="T3" fmla="*/ 60 h 72"/>
                  <a:gd name="T4" fmla="*/ 0 w 84"/>
                  <a:gd name="T5" fmla="*/ 72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4" h="72">
                    <a:moveTo>
                      <a:pt x="84" y="0"/>
                    </a:moveTo>
                    <a:cubicBezTo>
                      <a:pt x="70" y="42"/>
                      <a:pt x="79" y="38"/>
                      <a:pt x="36" y="60"/>
                    </a:cubicBezTo>
                    <a:cubicBezTo>
                      <a:pt x="25" y="66"/>
                      <a:pt x="0" y="72"/>
                      <a:pt x="0" y="72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0" name="Freeform 56"/>
              <p:cNvSpPr>
                <a:spLocks/>
              </p:cNvSpPr>
              <p:nvPr/>
            </p:nvSpPr>
            <p:spPr bwMode="auto">
              <a:xfrm>
                <a:off x="816" y="18"/>
                <a:ext cx="45" cy="120"/>
              </a:xfrm>
              <a:custGeom>
                <a:avLst/>
                <a:gdLst>
                  <a:gd name="T0" fmla="*/ 0 w 45"/>
                  <a:gd name="T1" fmla="*/ 0 h 120"/>
                  <a:gd name="T2" fmla="*/ 36 w 45"/>
                  <a:gd name="T3" fmla="*/ 12 h 120"/>
                  <a:gd name="T4" fmla="*/ 0 w 45"/>
                  <a:gd name="T5" fmla="*/ 120 h 1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120">
                    <a:moveTo>
                      <a:pt x="0" y="0"/>
                    </a:moveTo>
                    <a:cubicBezTo>
                      <a:pt x="12" y="4"/>
                      <a:pt x="31" y="0"/>
                      <a:pt x="36" y="12"/>
                    </a:cubicBezTo>
                    <a:cubicBezTo>
                      <a:pt x="45" y="34"/>
                      <a:pt x="11" y="99"/>
                      <a:pt x="0" y="12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1" name="Freeform 57"/>
              <p:cNvSpPr>
                <a:spLocks/>
              </p:cNvSpPr>
              <p:nvPr/>
            </p:nvSpPr>
            <p:spPr bwMode="auto">
              <a:xfrm>
                <a:off x="0" y="0"/>
                <a:ext cx="108" cy="118"/>
              </a:xfrm>
              <a:custGeom>
                <a:avLst/>
                <a:gdLst>
                  <a:gd name="T0" fmla="*/ 108 w 108"/>
                  <a:gd name="T1" fmla="*/ 6 h 118"/>
                  <a:gd name="T2" fmla="*/ 12 w 108"/>
                  <a:gd name="T3" fmla="*/ 18 h 118"/>
                  <a:gd name="T4" fmla="*/ 36 w 108"/>
                  <a:gd name="T5" fmla="*/ 54 h 118"/>
                  <a:gd name="T6" fmla="*/ 72 w 108"/>
                  <a:gd name="T7" fmla="*/ 78 h 118"/>
                  <a:gd name="T8" fmla="*/ 96 w 108"/>
                  <a:gd name="T9" fmla="*/ 114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118">
                    <a:moveTo>
                      <a:pt x="108" y="6"/>
                    </a:moveTo>
                    <a:cubicBezTo>
                      <a:pt x="76" y="10"/>
                      <a:pt x="39" y="0"/>
                      <a:pt x="12" y="18"/>
                    </a:cubicBezTo>
                    <a:cubicBezTo>
                      <a:pt x="0" y="26"/>
                      <a:pt x="26" y="44"/>
                      <a:pt x="36" y="54"/>
                    </a:cubicBezTo>
                    <a:cubicBezTo>
                      <a:pt x="46" y="64"/>
                      <a:pt x="60" y="70"/>
                      <a:pt x="72" y="78"/>
                    </a:cubicBezTo>
                    <a:cubicBezTo>
                      <a:pt x="85" y="118"/>
                      <a:pt x="71" y="114"/>
                      <a:pt x="96" y="11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83" name="Line 58"/>
            <p:cNvSpPr>
              <a:spLocks noChangeShapeType="1"/>
            </p:cNvSpPr>
            <p:nvPr/>
          </p:nvSpPr>
          <p:spPr bwMode="auto">
            <a:xfrm>
              <a:off x="1045" y="1965"/>
              <a:ext cx="14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4" name="Line 59"/>
            <p:cNvSpPr>
              <a:spLocks noChangeShapeType="1"/>
            </p:cNvSpPr>
            <p:nvPr/>
          </p:nvSpPr>
          <p:spPr bwMode="auto">
            <a:xfrm>
              <a:off x="777" y="1713"/>
              <a:ext cx="17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5" name="Line 60"/>
            <p:cNvSpPr>
              <a:spLocks noChangeShapeType="1"/>
            </p:cNvSpPr>
            <p:nvPr/>
          </p:nvSpPr>
          <p:spPr bwMode="auto">
            <a:xfrm>
              <a:off x="645" y="1460"/>
              <a:ext cx="19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6" name="Rectangle 61"/>
            <p:cNvSpPr>
              <a:spLocks noChangeArrowheads="1"/>
            </p:cNvSpPr>
            <p:nvPr/>
          </p:nvSpPr>
          <p:spPr bwMode="auto">
            <a:xfrm>
              <a:off x="912" y="420"/>
              <a:ext cx="265" cy="1513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F5EC4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7" name="Rectangle 62"/>
            <p:cNvSpPr>
              <a:spLocks noChangeArrowheads="1"/>
            </p:cNvSpPr>
            <p:nvPr/>
          </p:nvSpPr>
          <p:spPr bwMode="auto">
            <a:xfrm>
              <a:off x="2107" y="420"/>
              <a:ext cx="268" cy="1513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F5EC4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88" name="Group 63"/>
            <p:cNvGrpSpPr>
              <a:grpSpLocks/>
            </p:cNvGrpSpPr>
            <p:nvPr/>
          </p:nvGrpSpPr>
          <p:grpSpPr bwMode="auto">
            <a:xfrm>
              <a:off x="1045" y="0"/>
              <a:ext cx="1197" cy="420"/>
              <a:chOff x="0" y="0"/>
              <a:chExt cx="432" cy="240"/>
            </a:xfrm>
          </p:grpSpPr>
          <p:sp>
            <p:nvSpPr>
              <p:cNvPr id="91" name="Line 64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92" name="Line 65"/>
              <p:cNvSpPr>
                <a:spLocks noChangeShapeType="1"/>
              </p:cNvSpPr>
              <p:nvPr/>
            </p:nvSpPr>
            <p:spPr bwMode="auto">
              <a:xfrm>
                <a:off x="432" y="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93" name="Line 66"/>
              <p:cNvSpPr>
                <a:spLocks noChangeShapeType="1"/>
              </p:cNvSpPr>
              <p:nvPr/>
            </p:nvSpPr>
            <p:spPr bwMode="auto">
              <a:xfrm>
                <a:off x="0" y="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89" name="Rectangle 67"/>
            <p:cNvSpPr>
              <a:spLocks noChangeArrowheads="1"/>
            </p:cNvSpPr>
            <p:nvPr/>
          </p:nvSpPr>
          <p:spPr bwMode="auto">
            <a:xfrm>
              <a:off x="0" y="0"/>
              <a:ext cx="1245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Fe</a:t>
              </a:r>
            </a:p>
          </p:txBody>
        </p:sp>
        <p:sp>
          <p:nvSpPr>
            <p:cNvPr id="90" name="Rectangle 68"/>
            <p:cNvSpPr>
              <a:spLocks noChangeArrowheads="1"/>
            </p:cNvSpPr>
            <p:nvPr/>
          </p:nvSpPr>
          <p:spPr bwMode="auto">
            <a:xfrm>
              <a:off x="2370" y="0"/>
              <a:ext cx="763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200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Cu</a:t>
              </a:r>
            </a:p>
          </p:txBody>
        </p:sp>
      </p:grpSp>
      <p:sp>
        <p:nvSpPr>
          <p:cNvPr id="103" name="未知"/>
          <p:cNvSpPr>
            <a:spLocks/>
          </p:cNvSpPr>
          <p:nvPr/>
        </p:nvSpPr>
        <p:spPr bwMode="auto">
          <a:xfrm>
            <a:off x="7507445" y="4249184"/>
            <a:ext cx="733921" cy="200055"/>
          </a:xfrm>
          <a:custGeom>
            <a:avLst/>
            <a:gdLst>
              <a:gd name="T0" fmla="*/ 0 w 1134"/>
              <a:gd name="T1" fmla="*/ 2147483646 h 770"/>
              <a:gd name="T2" fmla="*/ 2147483646 w 1134"/>
              <a:gd name="T3" fmla="*/ 2147483646 h 770"/>
              <a:gd name="T4" fmla="*/ 2147483646 w 1134"/>
              <a:gd name="T5" fmla="*/ 0 h 7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4" h="770">
                <a:moveTo>
                  <a:pt x="0" y="272"/>
                </a:moveTo>
                <a:cubicBezTo>
                  <a:pt x="19" y="521"/>
                  <a:pt x="38" y="770"/>
                  <a:pt x="227" y="725"/>
                </a:cubicBezTo>
                <a:cubicBezTo>
                  <a:pt x="416" y="680"/>
                  <a:pt x="975" y="121"/>
                  <a:pt x="1134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2" name="文本框 1"/>
          <p:cNvSpPr txBox="1">
            <a:spLocks noChangeArrowheads="1"/>
          </p:cNvSpPr>
          <p:nvPr/>
        </p:nvSpPr>
        <p:spPr bwMode="auto">
          <a:xfrm>
            <a:off x="5506086" y="585788"/>
            <a:ext cx="569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itchFamily="18" charset="0"/>
              </a:rPr>
              <a:t>两极</a:t>
            </a:r>
            <a:r>
              <a:rPr lang="zh-CN" altLang="en-US" sz="2400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itchFamily="18" charset="0"/>
              </a:rPr>
              <a:t>一</a:t>
            </a:r>
            <a:r>
              <a:rPr lang="zh-CN" altLang="en-US" sz="2400" b="1" dirty="0" smtClean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itchFamily="18" charset="0"/>
              </a:rPr>
              <a:t>液自发成</a:t>
            </a:r>
            <a:r>
              <a:rPr lang="zh-CN" altLang="en-US" sz="2400" b="1" dirty="0">
                <a:solidFill>
                  <a:srgbClr val="0070C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itchFamily="18" charset="0"/>
              </a:rPr>
              <a:t>回路</a:t>
            </a:r>
          </a:p>
        </p:txBody>
      </p:sp>
      <p:sp>
        <p:nvSpPr>
          <p:cNvPr id="104" name="剪去对角的矩形 103"/>
          <p:cNvSpPr/>
          <p:nvPr/>
        </p:nvSpPr>
        <p:spPr>
          <a:xfrm>
            <a:off x="661093" y="599659"/>
            <a:ext cx="1512168" cy="553998"/>
          </a:xfrm>
          <a:prstGeom prst="snip2DiagRect">
            <a:avLst/>
          </a:prstGeom>
          <a:solidFill>
            <a:srgbClr val="F9A2A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863179" y="69199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彩云" pitchFamily="2" charset="-122"/>
                <a:ea typeface="华文彩云" pitchFamily="2" charset="-122"/>
              </a:rPr>
              <a:t>随堂小练</a:t>
            </a:r>
            <a:endParaRPr lang="en-US" altLang="zh-CN" dirty="0"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2851932" y="1994372"/>
            <a:ext cx="377848" cy="3723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971175" y="2081554"/>
            <a:ext cx="377848" cy="3723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4875331" y="1962005"/>
            <a:ext cx="377848" cy="3723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54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6" grpId="0" animBg="1"/>
      <p:bldP spid="108" grpId="0" animBg="1"/>
      <p:bldP spid="1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378" y="19548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6438" y="483518"/>
            <a:ext cx="116165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2102891" y="267494"/>
            <a:ext cx="3592513" cy="5969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85" y="1347614"/>
            <a:ext cx="2191859" cy="182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37" y="1347613"/>
            <a:ext cx="1974653" cy="182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5238204" y="1305956"/>
            <a:ext cx="550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Zn</a:t>
            </a:r>
            <a:endParaRPr lang="zh-CN" altLang="en-US" sz="16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7" name="Text Box 10"/>
          <p:cNvSpPr txBox="1">
            <a:spLocks noChangeArrowheads="1"/>
          </p:cNvSpPr>
          <p:nvPr/>
        </p:nvSpPr>
        <p:spPr bwMode="auto">
          <a:xfrm>
            <a:off x="5521556" y="3035736"/>
            <a:ext cx="1587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硫酸铜溶液</a:t>
            </a:r>
            <a:endParaRPr lang="zh-CN" altLang="en-US" sz="16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/>
        </p:nvSpPr>
        <p:spPr bwMode="auto">
          <a:xfrm>
            <a:off x="6578054" y="1307544"/>
            <a:ext cx="730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Cu</a:t>
            </a:r>
          </a:p>
        </p:txBody>
      </p:sp>
      <p:sp>
        <p:nvSpPr>
          <p:cNvPr id="110" name="AutoShape 2"/>
          <p:cNvSpPr>
            <a:spLocks noChangeArrowheads="1"/>
          </p:cNvSpPr>
          <p:nvPr/>
        </p:nvSpPr>
        <p:spPr bwMode="auto">
          <a:xfrm>
            <a:off x="2119808" y="3589860"/>
            <a:ext cx="3532312" cy="1358154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1" name="Rectangle 3"/>
          <p:cNvSpPr>
            <a:spLocks noGrp="1" noChangeArrowheads="1"/>
          </p:cNvSpPr>
          <p:nvPr/>
        </p:nvSpPr>
        <p:spPr bwMode="auto">
          <a:xfrm>
            <a:off x="467544" y="694581"/>
            <a:ext cx="80978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</a:t>
            </a:r>
            <a:r>
              <a:rPr lang="zh-CN" altLang="en-US" sz="24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不同的原电池，负极材料和正极材料的质量如何变化？</a:t>
            </a:r>
          </a:p>
        </p:txBody>
      </p: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2293392" y="4043848"/>
            <a:ext cx="7015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负极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材料质量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减少</a:t>
            </a:r>
            <a:endParaRPr lang="zh-CN" altLang="en-US" sz="2000" b="1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3" name="Text Box 6"/>
          <p:cNvSpPr txBox="1">
            <a:spLocks noChangeArrowheads="1"/>
          </p:cNvSpPr>
          <p:nvPr/>
        </p:nvSpPr>
        <p:spPr bwMode="auto">
          <a:xfrm>
            <a:off x="2267744" y="4408784"/>
            <a:ext cx="6240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正极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材料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质量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不变</a:t>
            </a: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增大</a:t>
            </a:r>
            <a:endParaRPr lang="zh-CN" altLang="en-US" sz="2000" b="1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4" name="Text Box 13"/>
          <p:cNvSpPr txBox="1">
            <a:spLocks noChangeArrowheads="1"/>
          </p:cNvSpPr>
          <p:nvPr/>
        </p:nvSpPr>
        <p:spPr bwMode="auto">
          <a:xfrm>
            <a:off x="2275483" y="3651869"/>
            <a:ext cx="14970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一般来说，</a:t>
            </a:r>
            <a:endParaRPr lang="zh-CN" altLang="en-US" sz="2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725043" y="1675791"/>
            <a:ext cx="377848" cy="3723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294297" y="1315439"/>
            <a:ext cx="377848" cy="3723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40" y="3491884"/>
            <a:ext cx="1085364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2" grpId="0"/>
      <p:bldP spid="113" grpId="0"/>
      <p:bldP spid="114" grpId="0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378" y="19548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6438" y="483518"/>
            <a:ext cx="116165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"/>
          <p:cNvSpPr/>
          <p:nvPr/>
        </p:nvSpPr>
        <p:spPr>
          <a:xfrm>
            <a:off x="843538" y="1356285"/>
            <a:ext cx="6926230" cy="78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700"/>
              </a:lnSpc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通常在轮船的尾部和在船壳的水线以下部分，装有一定数量的锌块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</a:rPr>
              <a:t>，思考这是为什么？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8278" y="741933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思考与交流</a:t>
            </a:r>
            <a:r>
              <a:rPr lang="en-US" altLang="zh-CN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63" name="Picture 15" descr="http://pic30.nipic.com/20130626/8821914_183851315189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2"/>
          <a:stretch/>
        </p:blipFill>
        <p:spPr bwMode="auto">
          <a:xfrm>
            <a:off x="971600" y="2613714"/>
            <a:ext cx="3384376" cy="2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s://icweiliimg1.pstatp.com/weili/bl/2581207141583423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6"/>
          <a:stretch/>
        </p:blipFill>
        <p:spPr bwMode="auto">
          <a:xfrm>
            <a:off x="4690869" y="2613714"/>
            <a:ext cx="3096344" cy="2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40" y="3491884"/>
            <a:ext cx="1085364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9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378" y="19548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6438" y="483518"/>
            <a:ext cx="116165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0483"/>
          <p:cNvSpPr txBox="1"/>
          <p:nvPr/>
        </p:nvSpPr>
        <p:spPr>
          <a:xfrm>
            <a:off x="719690" y="813756"/>
            <a:ext cx="525780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 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原电池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工作原理的应用</a:t>
            </a:r>
          </a:p>
        </p:txBody>
      </p:sp>
      <p:sp>
        <p:nvSpPr>
          <p:cNvPr id="17" name="文本框 1"/>
          <p:cNvSpPr txBox="1"/>
          <p:nvPr/>
        </p:nvSpPr>
        <p:spPr>
          <a:xfrm>
            <a:off x="1198984" y="1635646"/>
            <a:ext cx="499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）改变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化学反应速率</a:t>
            </a:r>
          </a:p>
        </p:txBody>
      </p:sp>
      <p:sp>
        <p:nvSpPr>
          <p:cNvPr id="18" name="文本框 2"/>
          <p:cNvSpPr txBox="1"/>
          <p:nvPr/>
        </p:nvSpPr>
        <p:spPr>
          <a:xfrm>
            <a:off x="1234909" y="3742329"/>
            <a:ext cx="499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）保护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金属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设备（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正极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1198984" y="2499742"/>
            <a:ext cx="499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）比较金属活动性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6003181" y="3210530"/>
            <a:ext cx="1881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硝酸银溶液</a:t>
            </a:r>
          </a:p>
        </p:txBody>
      </p: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5882506" y="2269415"/>
            <a:ext cx="1514475" cy="993775"/>
            <a:chOff x="0" y="0"/>
            <a:chExt cx="861" cy="894"/>
          </a:xfrm>
        </p:grpSpPr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96" y="114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rot="5400000">
              <a:off x="456" y="570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816" y="114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 rot="5400000">
              <a:off x="456" y="-342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96" y="822"/>
              <a:ext cx="108" cy="72"/>
            </a:xfrm>
            <a:custGeom>
              <a:avLst/>
              <a:gdLst>
                <a:gd name="T0" fmla="*/ 0 w 108"/>
                <a:gd name="T1" fmla="*/ 0 h 72"/>
                <a:gd name="T2" fmla="*/ 108 w 108"/>
                <a:gd name="T3" fmla="*/ 72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8" h="72">
                  <a:moveTo>
                    <a:pt x="0" y="0"/>
                  </a:moveTo>
                  <a:cubicBezTo>
                    <a:pt x="26" y="39"/>
                    <a:pt x="57" y="72"/>
                    <a:pt x="108" y="7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732" y="810"/>
              <a:ext cx="84" cy="72"/>
            </a:xfrm>
            <a:custGeom>
              <a:avLst/>
              <a:gdLst>
                <a:gd name="T0" fmla="*/ 84 w 84"/>
                <a:gd name="T1" fmla="*/ 0 h 72"/>
                <a:gd name="T2" fmla="*/ 36 w 84"/>
                <a:gd name="T3" fmla="*/ 60 h 72"/>
                <a:gd name="T4" fmla="*/ 0 w 84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72">
                  <a:moveTo>
                    <a:pt x="84" y="0"/>
                  </a:moveTo>
                  <a:cubicBezTo>
                    <a:pt x="70" y="42"/>
                    <a:pt x="79" y="38"/>
                    <a:pt x="36" y="60"/>
                  </a:cubicBezTo>
                  <a:cubicBezTo>
                    <a:pt x="25" y="66"/>
                    <a:pt x="0" y="72"/>
                    <a:pt x="0" y="7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816" y="18"/>
              <a:ext cx="45" cy="120"/>
            </a:xfrm>
            <a:custGeom>
              <a:avLst/>
              <a:gdLst>
                <a:gd name="T0" fmla="*/ 0 w 45"/>
                <a:gd name="T1" fmla="*/ 0 h 120"/>
                <a:gd name="T2" fmla="*/ 36 w 45"/>
                <a:gd name="T3" fmla="*/ 12 h 120"/>
                <a:gd name="T4" fmla="*/ 0 w 45"/>
                <a:gd name="T5" fmla="*/ 120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120">
                  <a:moveTo>
                    <a:pt x="0" y="0"/>
                  </a:moveTo>
                  <a:cubicBezTo>
                    <a:pt x="12" y="4"/>
                    <a:pt x="31" y="0"/>
                    <a:pt x="36" y="12"/>
                  </a:cubicBezTo>
                  <a:cubicBezTo>
                    <a:pt x="45" y="34"/>
                    <a:pt x="11" y="99"/>
                    <a:pt x="0" y="12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0" y="0"/>
              <a:ext cx="108" cy="118"/>
            </a:xfrm>
            <a:custGeom>
              <a:avLst/>
              <a:gdLst>
                <a:gd name="T0" fmla="*/ 108 w 108"/>
                <a:gd name="T1" fmla="*/ 6 h 118"/>
                <a:gd name="T2" fmla="*/ 12 w 108"/>
                <a:gd name="T3" fmla="*/ 18 h 118"/>
                <a:gd name="T4" fmla="*/ 36 w 108"/>
                <a:gd name="T5" fmla="*/ 54 h 118"/>
                <a:gd name="T6" fmla="*/ 72 w 108"/>
                <a:gd name="T7" fmla="*/ 78 h 118"/>
                <a:gd name="T8" fmla="*/ 96 w 108"/>
                <a:gd name="T9" fmla="*/ 114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118">
                  <a:moveTo>
                    <a:pt x="108" y="6"/>
                  </a:moveTo>
                  <a:cubicBezTo>
                    <a:pt x="76" y="10"/>
                    <a:pt x="39" y="0"/>
                    <a:pt x="12" y="18"/>
                  </a:cubicBezTo>
                  <a:cubicBezTo>
                    <a:pt x="0" y="26"/>
                    <a:pt x="26" y="44"/>
                    <a:pt x="36" y="54"/>
                  </a:cubicBezTo>
                  <a:cubicBezTo>
                    <a:pt x="46" y="64"/>
                    <a:pt x="60" y="70"/>
                    <a:pt x="72" y="78"/>
                  </a:cubicBezTo>
                  <a:cubicBezTo>
                    <a:pt x="85" y="118"/>
                    <a:pt x="71" y="114"/>
                    <a:pt x="96" y="11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30" name="Line 35"/>
          <p:cNvSpPr>
            <a:spLocks noChangeShapeType="1"/>
          </p:cNvSpPr>
          <p:nvPr/>
        </p:nvSpPr>
        <p:spPr bwMode="auto">
          <a:xfrm>
            <a:off x="6276206" y="3107615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>
            <a:off x="6104756" y="2947278"/>
            <a:ext cx="10985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>
            <a:off x="6022206" y="2786940"/>
            <a:ext cx="12668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6220644" y="2109078"/>
            <a:ext cx="168275" cy="9604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6979469" y="2109078"/>
            <a:ext cx="169862" cy="960437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rgbClr val="F5EC4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36" name="Group 40"/>
          <p:cNvGrpSpPr>
            <a:grpSpLocks/>
          </p:cNvGrpSpPr>
          <p:nvPr/>
        </p:nvGrpSpPr>
        <p:grpSpPr bwMode="auto">
          <a:xfrm>
            <a:off x="6304781" y="1842378"/>
            <a:ext cx="760413" cy="266700"/>
            <a:chOff x="0" y="0"/>
            <a:chExt cx="432" cy="240"/>
          </a:xfrm>
        </p:grpSpPr>
        <p:sp>
          <p:nvSpPr>
            <p:cNvPr id="37" name="Line 41"/>
            <p:cNvSpPr>
              <a:spLocks noChangeShapeType="1"/>
            </p:cNvSpPr>
            <p:nvPr/>
          </p:nvSpPr>
          <p:spPr bwMode="auto">
            <a:xfrm>
              <a:off x="0" y="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>
              <a:off x="432" y="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>
              <a:off x="0" y="0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5641206" y="1842378"/>
            <a:ext cx="790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</a:p>
        </p:txBody>
      </p: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7146156" y="1842378"/>
            <a:ext cx="484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Cu</a:t>
            </a:r>
          </a:p>
        </p:txBody>
      </p:sp>
      <p:sp>
        <p:nvSpPr>
          <p:cNvPr id="2" name="矩形 1"/>
          <p:cNvSpPr/>
          <p:nvPr/>
        </p:nvSpPr>
        <p:spPr>
          <a:xfrm>
            <a:off x="1700435" y="2951550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一般活泼性较强的为负极</a:t>
            </a:r>
            <a:endParaRPr lang="zh-CN" altLang="en-US" sz="20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40" y="3491884"/>
            <a:ext cx="1085364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0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4" grpId="0" animBg="1"/>
      <p:bldP spid="40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剪去对角的矩形 103"/>
          <p:cNvSpPr/>
          <p:nvPr/>
        </p:nvSpPr>
        <p:spPr>
          <a:xfrm>
            <a:off x="661093" y="599659"/>
            <a:ext cx="1512168" cy="553998"/>
          </a:xfrm>
          <a:prstGeom prst="snip2DiagRect">
            <a:avLst/>
          </a:prstGeom>
          <a:solidFill>
            <a:srgbClr val="F9A2A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863179" y="69199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彩云" pitchFamily="2" charset="-122"/>
                <a:ea typeface="华文彩云" pitchFamily="2" charset="-122"/>
              </a:rPr>
              <a:t>随堂小练</a:t>
            </a:r>
            <a:endParaRPr lang="en-US" altLang="zh-CN" dirty="0"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9933" y="1419622"/>
            <a:ext cx="741682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是铜锌原电池示意图，图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轴表示实验时流入正极的电子 </a:t>
            </a:r>
            <a:endParaRPr lang="en-US" altLang="zh-CN" sz="20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的物质的量，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轴表示（     ）</a:t>
            </a:r>
            <a:endParaRPr lang="en-US" altLang="zh-CN" sz="20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1000"/>
              </a:spcBef>
            </a:pP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A.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铜棒的质量      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B. c (Zn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2+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)       C.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(H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D.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(SO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2+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 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7" name="Picture 44" descr="2018YLA6-2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666"/>
            <a:ext cx="4872114" cy="195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779912" y="182205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40" y="3491884"/>
            <a:ext cx="1085364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3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17" y="2499742"/>
            <a:ext cx="5841493" cy="22115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5129" y="1347614"/>
            <a:ext cx="7177271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一个原电池的总反应的离子方程式为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Zn + Cu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2+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Zn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2+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Cu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，该原电池的合理组成是（    ）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剪去对角的矩形 9"/>
          <p:cNvSpPr/>
          <p:nvPr/>
        </p:nvSpPr>
        <p:spPr>
          <a:xfrm>
            <a:off x="661093" y="599659"/>
            <a:ext cx="1512168" cy="553998"/>
          </a:xfrm>
          <a:prstGeom prst="snip2DiagRect">
            <a:avLst/>
          </a:prstGeom>
          <a:solidFill>
            <a:srgbClr val="F9A2A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63179" y="69199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彩云" pitchFamily="2" charset="-122"/>
                <a:ea typeface="华文彩云" pitchFamily="2" charset="-122"/>
              </a:rPr>
              <a:t>随堂小练</a:t>
            </a:r>
            <a:endParaRPr lang="en-US" altLang="zh-CN" dirty="0"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51920" y="188360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40" y="3491884"/>
            <a:ext cx="1085364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0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378" y="19548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6438" y="483518"/>
            <a:ext cx="116165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2102891" y="267494"/>
            <a:ext cx="3592513" cy="5969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2" name="文本框 20483"/>
          <p:cNvSpPr txBox="1"/>
          <p:nvPr/>
        </p:nvSpPr>
        <p:spPr>
          <a:xfrm>
            <a:off x="800015" y="741933"/>
            <a:ext cx="525780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如何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设计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原电池？</a:t>
            </a:r>
          </a:p>
        </p:txBody>
      </p:sp>
      <p:sp>
        <p:nvSpPr>
          <p:cNvPr id="47" name="文本框 41988"/>
          <p:cNvSpPr txBox="1"/>
          <p:nvPr/>
        </p:nvSpPr>
        <p:spPr>
          <a:xfrm>
            <a:off x="1368624" y="1803613"/>
            <a:ext cx="6994555" cy="220829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lnSpc>
                <a:spcPts val="3300"/>
              </a:lnSpc>
              <a:buClr>
                <a:srgbClr val="000000"/>
              </a:buClr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请根据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反应： 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ts val="3300"/>
              </a:lnSpc>
              <a:buClr>
                <a:srgbClr val="000000"/>
              </a:buClr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Zn + CuSO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ZnSO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+ Cu</a:t>
            </a:r>
          </a:p>
          <a:p>
            <a:pPr lvl="0">
              <a:lnSpc>
                <a:spcPts val="3300"/>
              </a:lnSpc>
              <a:buClr>
                <a:srgbClr val="000000"/>
              </a:buClr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2FeCl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Fe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3FeCl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ts val="3300"/>
              </a:lnSpc>
              <a:buClr>
                <a:srgbClr val="000000"/>
              </a:buClr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设计原电池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，并标出正、负极和电解质溶液。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ts val="3300"/>
              </a:lnSpc>
              <a:buClr>
                <a:srgbClr val="000000"/>
              </a:buClr>
            </a:pP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1"/>
          <p:cNvSpPr txBox="1">
            <a:spLocks noChangeArrowheads="1"/>
          </p:cNvSpPr>
          <p:nvPr/>
        </p:nvSpPr>
        <p:spPr bwMode="auto">
          <a:xfrm>
            <a:off x="2555776" y="1360119"/>
            <a:ext cx="569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itchFamily="18" charset="0"/>
              </a:rPr>
              <a:t>两极</a:t>
            </a:r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itchFamily="18" charset="0"/>
              </a:rPr>
              <a:t>一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itchFamily="18" charset="0"/>
              </a:rPr>
              <a:t>液自发成</a:t>
            </a:r>
            <a:r>
              <a:rPr lang="zh-CN" altLang="en-US" sz="24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Times New Roman" pitchFamily="18" charset="0"/>
              </a:rPr>
              <a:t>回路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40" y="3491884"/>
            <a:ext cx="1085364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5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454770"/>
            <a:ext cx="2376264" cy="197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203581" y="2446655"/>
            <a:ext cx="632115" cy="34111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负极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207692" y="2415877"/>
            <a:ext cx="636116" cy="34111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正极</a:t>
            </a:r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>
            <a:off x="1286371" y="1565895"/>
            <a:ext cx="34314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178091" y="1270104"/>
            <a:ext cx="6522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1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20712" y="3696956"/>
            <a:ext cx="4410075" cy="3411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化学电池的</a:t>
            </a:r>
            <a:r>
              <a:rPr lang="zh-CN" altLang="en-US" sz="1600" b="1" dirty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反应本质</a:t>
            </a:r>
            <a:r>
              <a:rPr lang="zh-CN" altLang="en-US" sz="16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是氧化还原反应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734891" y="1059582"/>
            <a:ext cx="5670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1" dirty="0" smtClean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</a:t>
            </a:r>
            <a:r>
              <a:rPr lang="zh-CN" altLang="en-US" sz="1800" b="1" dirty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判断原电池的负极和正极方法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851920" y="3435846"/>
            <a:ext cx="2550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1" dirty="0" smtClean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</a:t>
            </a:r>
            <a:r>
              <a:rPr lang="zh-CN" altLang="en-US" sz="1800" b="1" dirty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构成原电池有4个条件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707904" y="618621"/>
            <a:ext cx="42819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1.原电池是将</a:t>
            </a:r>
            <a:r>
              <a:rPr lang="zh-CN" altLang="en-US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化学能</a:t>
            </a:r>
            <a:r>
              <a:rPr lang="zh-CN" altLang="en-US" sz="1800" b="1" dirty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转化为</a:t>
            </a:r>
            <a:r>
              <a:rPr lang="zh-CN" altLang="en-US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电能</a:t>
            </a:r>
            <a:r>
              <a:rPr lang="zh-CN" altLang="en-US" sz="1800" b="1" dirty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的装置。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852114" y="3877876"/>
            <a:ext cx="54361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1" dirty="0" smtClean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</a:t>
            </a:r>
            <a:r>
              <a:rPr lang="zh-CN" altLang="en-US" sz="1800" b="1" dirty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一般来说，负极质量减小，正极质量不变或增加。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067944" y="1447631"/>
            <a:ext cx="5514975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1800" b="1" dirty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(1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)金属活泼性</a:t>
            </a:r>
            <a:endParaRPr lang="zh-CN" altLang="en-US" sz="1800" b="1" dirty="0">
              <a:solidFill>
                <a:srgbClr val="00206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081760" y="2167952"/>
            <a:ext cx="3408362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(3)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电子流向</a:t>
            </a:r>
            <a:endParaRPr lang="zh-CN" altLang="en-US" sz="1800" b="1" dirty="0">
              <a:solidFill>
                <a:srgbClr val="00206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067944" y="1806052"/>
            <a:ext cx="6461125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1800" b="1" dirty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(2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)氧化还原反应</a:t>
            </a:r>
            <a:endParaRPr lang="zh-CN" altLang="en-US" sz="1800" b="1" dirty="0">
              <a:solidFill>
                <a:srgbClr val="00206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103204" y="2559893"/>
            <a:ext cx="3408362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(4)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电流流向</a:t>
            </a:r>
            <a:endParaRPr lang="zh-CN" altLang="en-US" sz="1800" b="1" dirty="0">
              <a:solidFill>
                <a:srgbClr val="00206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4122712" y="2922498"/>
            <a:ext cx="685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(5)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阴、阳离子走向</a:t>
            </a:r>
            <a:endParaRPr lang="zh-CN" altLang="en-US" sz="1800" b="1" dirty="0">
              <a:solidFill>
                <a:srgbClr val="00206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7" name="横卷形 36"/>
          <p:cNvSpPr/>
          <p:nvPr/>
        </p:nvSpPr>
        <p:spPr>
          <a:xfrm>
            <a:off x="755576" y="461406"/>
            <a:ext cx="1296144" cy="670184"/>
          </a:xfrm>
          <a:prstGeom prst="horizontalScroll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03598" y="6310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彩云" pitchFamily="2" charset="-122"/>
                <a:ea typeface="华文彩云" pitchFamily="2" charset="-122"/>
              </a:rPr>
              <a:t>课堂小结</a:t>
            </a:r>
            <a:endParaRPr lang="en-US" altLang="zh-CN" dirty="0">
              <a:latin typeface="华文彩云" pitchFamily="2" charset="-122"/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48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378" y="19548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6438" y="483518"/>
            <a:ext cx="116165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2102891" y="267494"/>
            <a:ext cx="3592513" cy="5969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086813" y="4366460"/>
            <a:ext cx="1992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1800" b="1" dirty="0">
                <a:latin typeface="Times New Roman" panose="02020603050405020304" pitchFamily="18" charset="0"/>
              </a:rPr>
              <a:t>稀硫酸</a:t>
            </a: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1281069" y="1450160"/>
            <a:ext cx="805729" cy="2409476"/>
            <a:chOff x="737" y="903"/>
            <a:chExt cx="692" cy="1892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1156" y="981"/>
              <a:ext cx="273" cy="1814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CN" altLang="zh-CN" sz="24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737" y="903"/>
              <a:ext cx="4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 dirty="0">
                  <a:latin typeface="Times New Roman" panose="02020603050405020304" pitchFamily="18" charset="0"/>
                </a:rPr>
                <a:t>Zn</a:t>
              </a: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3067030" y="1353709"/>
            <a:ext cx="867761" cy="2495800"/>
            <a:chOff x="2200" y="903"/>
            <a:chExt cx="643" cy="1892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2200" y="1026"/>
              <a:ext cx="272" cy="1769"/>
            </a:xfrm>
            <a:prstGeom prst="rect">
              <a:avLst/>
            </a:prstGeom>
            <a:gradFill rotWithShape="1">
              <a:gsLst>
                <a:gs pos="0">
                  <a:srgbClr val="762525"/>
                </a:gs>
                <a:gs pos="50000">
                  <a:srgbClr val="FF5050"/>
                </a:gs>
                <a:gs pos="100000">
                  <a:srgbClr val="7625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2414" y="903"/>
              <a:ext cx="429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b="1" dirty="0">
                  <a:latin typeface="Times New Roman" panose="02020603050405020304" pitchFamily="18" charset="0"/>
                </a:rPr>
                <a:t>Cu</a:t>
              </a:r>
            </a:p>
          </p:txBody>
        </p:sp>
      </p:grp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3139226" y="3147875"/>
            <a:ext cx="105956" cy="85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067789" y="3595127"/>
            <a:ext cx="264306" cy="214386"/>
            <a:chOff x="2153" y="2478"/>
            <a:chExt cx="227" cy="226"/>
          </a:xfrm>
        </p:grpSpPr>
        <p:sp>
          <p:nvSpPr>
            <p:cNvPr id="25" name="Oval 13"/>
            <p:cNvSpPr>
              <a:spLocks noChangeArrowheads="1"/>
            </p:cNvSpPr>
            <p:nvPr/>
          </p:nvSpPr>
          <p:spPr bwMode="auto">
            <a:xfrm>
              <a:off x="2153" y="2478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auto">
            <a:xfrm>
              <a:off x="2289" y="2614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</p:grpSp>
      <p:grpSp>
        <p:nvGrpSpPr>
          <p:cNvPr id="27" name="Group 15"/>
          <p:cNvGrpSpPr>
            <a:grpSpLocks/>
          </p:cNvGrpSpPr>
          <p:nvPr/>
        </p:nvGrpSpPr>
        <p:grpSpPr bwMode="auto">
          <a:xfrm>
            <a:off x="2923325" y="3278964"/>
            <a:ext cx="476218" cy="386085"/>
            <a:chOff x="2153" y="2478"/>
            <a:chExt cx="409" cy="407"/>
          </a:xfrm>
        </p:grpSpPr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2153" y="2478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2154" y="2704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>
              <a:off x="2290" y="2795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31" name="Oval 19"/>
            <p:cNvSpPr>
              <a:spLocks noChangeArrowheads="1"/>
            </p:cNvSpPr>
            <p:nvPr/>
          </p:nvSpPr>
          <p:spPr bwMode="auto">
            <a:xfrm>
              <a:off x="2471" y="2704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32" name="Oval 20"/>
            <p:cNvSpPr>
              <a:spLocks noChangeArrowheads="1"/>
            </p:cNvSpPr>
            <p:nvPr/>
          </p:nvSpPr>
          <p:spPr bwMode="auto">
            <a:xfrm>
              <a:off x="2426" y="2523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</p:grpSp>
      <p:sp>
        <p:nvSpPr>
          <p:cNvPr id="34" name="Oval 21"/>
          <p:cNvSpPr>
            <a:spLocks noChangeArrowheads="1"/>
          </p:cNvSpPr>
          <p:nvPr/>
        </p:nvSpPr>
        <p:spPr bwMode="auto">
          <a:xfrm>
            <a:off x="2391829" y="843558"/>
            <a:ext cx="427807" cy="301659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 flipH="1" flipV="1">
            <a:off x="2554794" y="857185"/>
            <a:ext cx="144275" cy="27206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V="1">
            <a:off x="1912139" y="1045991"/>
            <a:ext cx="0" cy="4733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 flipV="1">
            <a:off x="1912139" y="1045989"/>
            <a:ext cx="467039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2819637" y="1045991"/>
            <a:ext cx="4468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3250569" y="1045990"/>
            <a:ext cx="15882" cy="4581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40" name="Oval 27"/>
          <p:cNvSpPr>
            <a:spLocks noChangeArrowheads="1"/>
          </p:cNvSpPr>
          <p:nvPr/>
        </p:nvSpPr>
        <p:spPr bwMode="auto">
          <a:xfrm>
            <a:off x="2086813" y="3186860"/>
            <a:ext cx="316703" cy="30165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 b="1" dirty="0">
                <a:latin typeface="Times New Roman" panose="02020603050405020304" pitchFamily="18" charset="0"/>
              </a:rPr>
              <a:t>Zn</a:t>
            </a:r>
            <a:r>
              <a:rPr kumimoji="1" lang="en-US" altLang="zh-CN" sz="1400" b="1" baseline="30000" dirty="0">
                <a:latin typeface="Times New Roman" panose="02020603050405020304" pitchFamily="18" charset="0"/>
              </a:rPr>
              <a:t>2</a:t>
            </a:r>
            <a:r>
              <a:rPr kumimoji="1" lang="en-US" altLang="zh-CN" sz="1800" b="1" baseline="30000" dirty="0">
                <a:latin typeface="Times New Roman" panose="02020603050405020304" pitchFamily="18" charset="0"/>
              </a:rPr>
              <a:t>+</a:t>
            </a:r>
            <a:endParaRPr kumimoji="1" lang="en-US" altLang="zh-CN" sz="1800" b="1" dirty="0">
              <a:latin typeface="Times New Roman" panose="02020603050405020304" pitchFamily="18" charset="0"/>
            </a:endParaRPr>
          </a:p>
        </p:txBody>
      </p:sp>
      <p:grpSp>
        <p:nvGrpSpPr>
          <p:cNvPr id="41" name="Group 28"/>
          <p:cNvGrpSpPr>
            <a:grpSpLocks/>
          </p:cNvGrpSpPr>
          <p:nvPr/>
        </p:nvGrpSpPr>
        <p:grpSpPr bwMode="auto">
          <a:xfrm>
            <a:off x="1686519" y="981382"/>
            <a:ext cx="221185" cy="522767"/>
            <a:chOff x="1292" y="1389"/>
            <a:chExt cx="137" cy="544"/>
          </a:xfrm>
        </p:grpSpPr>
        <p:sp>
          <p:nvSpPr>
            <p:cNvPr id="42" name="Oval 29"/>
            <p:cNvSpPr>
              <a:spLocks noChangeArrowheads="1"/>
            </p:cNvSpPr>
            <p:nvPr/>
          </p:nvSpPr>
          <p:spPr bwMode="auto">
            <a:xfrm>
              <a:off x="1292" y="1706"/>
              <a:ext cx="13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1400" b="1">
                  <a:latin typeface="Times New Roman" panose="02020603050405020304" pitchFamily="18" charset="0"/>
                </a:rPr>
                <a:t>e</a:t>
              </a:r>
              <a:r>
                <a:rPr kumimoji="1" lang="en-US" altLang="zh-CN" sz="1400" b="1" baseline="300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1292" y="1389"/>
              <a:ext cx="13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1400" b="1" dirty="0">
                  <a:latin typeface="Times New Roman" panose="02020603050405020304" pitchFamily="18" charset="0"/>
                </a:rPr>
                <a:t>e</a:t>
              </a:r>
              <a:r>
                <a:rPr kumimoji="1" lang="en-US" altLang="zh-CN" sz="1400" b="1" baseline="30000" dirty="0">
                  <a:latin typeface="Times New Roman" panose="02020603050405020304" pitchFamily="18" charset="0"/>
                </a:rPr>
                <a:t>-</a:t>
              </a:r>
            </a:p>
          </p:txBody>
        </p:sp>
      </p:grpSp>
      <p:sp>
        <p:nvSpPr>
          <p:cNvPr id="44" name="Oval 31"/>
          <p:cNvSpPr>
            <a:spLocks noChangeArrowheads="1"/>
          </p:cNvSpPr>
          <p:nvPr/>
        </p:nvSpPr>
        <p:spPr bwMode="auto">
          <a:xfrm>
            <a:off x="3427381" y="3649600"/>
            <a:ext cx="264306" cy="17264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 b="1" dirty="0">
                <a:latin typeface="Times New Roman" panose="02020603050405020304" pitchFamily="18" charset="0"/>
              </a:rPr>
              <a:t>H</a:t>
            </a:r>
            <a:r>
              <a:rPr kumimoji="1" lang="en-US" altLang="zh-CN" sz="1400" b="1" baseline="30000" dirty="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427381" y="3030650"/>
            <a:ext cx="264307" cy="21533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400" b="1" dirty="0">
                <a:latin typeface="Times New Roman" panose="02020603050405020304" pitchFamily="18" charset="0"/>
              </a:rPr>
              <a:t>H</a:t>
            </a:r>
            <a:r>
              <a:rPr kumimoji="1" lang="en-US" altLang="zh-CN" sz="1400" b="1" baseline="30000" dirty="0">
                <a:latin typeface="Times New Roman" panose="02020603050405020304" pitchFamily="18" charset="0"/>
              </a:rPr>
              <a:t>+</a:t>
            </a:r>
          </a:p>
        </p:txBody>
      </p:sp>
      <p:grpSp>
        <p:nvGrpSpPr>
          <p:cNvPr id="46" name="Group 33"/>
          <p:cNvGrpSpPr>
            <a:grpSpLocks/>
          </p:cNvGrpSpPr>
          <p:nvPr/>
        </p:nvGrpSpPr>
        <p:grpSpPr bwMode="auto">
          <a:xfrm>
            <a:off x="971600" y="1956984"/>
            <a:ext cx="3170908" cy="2409476"/>
            <a:chOff x="2925" y="1298"/>
            <a:chExt cx="2042" cy="2086"/>
          </a:xfrm>
        </p:grpSpPr>
        <p:grpSp>
          <p:nvGrpSpPr>
            <p:cNvPr id="47" name="Group 34"/>
            <p:cNvGrpSpPr>
              <a:grpSpLocks/>
            </p:cNvGrpSpPr>
            <p:nvPr/>
          </p:nvGrpSpPr>
          <p:grpSpPr bwMode="auto">
            <a:xfrm>
              <a:off x="2925" y="1298"/>
              <a:ext cx="2042" cy="2086"/>
              <a:chOff x="2925" y="1253"/>
              <a:chExt cx="2042" cy="2086"/>
            </a:xfrm>
          </p:grpSpPr>
          <p:sp>
            <p:nvSpPr>
              <p:cNvPr id="53" name="Line 35"/>
              <p:cNvSpPr>
                <a:spLocks noChangeShapeType="1"/>
              </p:cNvSpPr>
              <p:nvPr/>
            </p:nvSpPr>
            <p:spPr bwMode="auto">
              <a:xfrm>
                <a:off x="3061" y="3339"/>
                <a:ext cx="18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4" name="Line 36"/>
              <p:cNvSpPr>
                <a:spLocks noChangeShapeType="1"/>
              </p:cNvSpPr>
              <p:nvPr/>
            </p:nvSpPr>
            <p:spPr bwMode="auto">
              <a:xfrm>
                <a:off x="3061" y="1434"/>
                <a:ext cx="0" cy="19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5" name="Line 37"/>
              <p:cNvSpPr>
                <a:spLocks noChangeShapeType="1"/>
              </p:cNvSpPr>
              <p:nvPr/>
            </p:nvSpPr>
            <p:spPr bwMode="auto">
              <a:xfrm>
                <a:off x="4876" y="1447"/>
                <a:ext cx="0" cy="18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6" name="Line 38"/>
              <p:cNvSpPr>
                <a:spLocks noChangeShapeType="1"/>
              </p:cNvSpPr>
              <p:nvPr/>
            </p:nvSpPr>
            <p:spPr bwMode="auto">
              <a:xfrm>
                <a:off x="3016" y="1253"/>
                <a:ext cx="19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7" name="Line 39"/>
              <p:cNvSpPr>
                <a:spLocks noChangeShapeType="1"/>
              </p:cNvSpPr>
              <p:nvPr/>
            </p:nvSpPr>
            <p:spPr bwMode="auto">
              <a:xfrm flipH="1">
                <a:off x="2925" y="1253"/>
                <a:ext cx="91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8" name="Line 40"/>
              <p:cNvSpPr>
                <a:spLocks noChangeShapeType="1"/>
              </p:cNvSpPr>
              <p:nvPr/>
            </p:nvSpPr>
            <p:spPr bwMode="auto">
              <a:xfrm>
                <a:off x="2925" y="1343"/>
                <a:ext cx="136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9" name="Line 41"/>
              <p:cNvSpPr>
                <a:spLocks noChangeShapeType="1"/>
              </p:cNvSpPr>
              <p:nvPr/>
            </p:nvSpPr>
            <p:spPr bwMode="auto">
              <a:xfrm flipH="1">
                <a:off x="4876" y="1273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</p:grp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3107" y="2296"/>
              <a:ext cx="17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3107" y="2704"/>
              <a:ext cx="17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>
              <a:off x="3152" y="2931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 flipV="1">
              <a:off x="3152" y="2523"/>
              <a:ext cx="15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>
              <a:off x="3107" y="3158"/>
              <a:ext cx="1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</p:grpSp>
      <p:sp>
        <p:nvSpPr>
          <p:cNvPr id="60" name="Oval 27"/>
          <p:cNvSpPr>
            <a:spLocks noChangeArrowheads="1"/>
          </p:cNvSpPr>
          <p:nvPr/>
        </p:nvSpPr>
        <p:spPr bwMode="auto">
          <a:xfrm>
            <a:off x="2671121" y="3735923"/>
            <a:ext cx="316703" cy="301659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1000" b="1" dirty="0" smtClean="0">
                <a:latin typeface="Times New Roman" panose="02020603050405020304" pitchFamily="18" charset="0"/>
              </a:rPr>
              <a:t>SO</a:t>
            </a:r>
            <a:r>
              <a:rPr kumimoji="1" lang="en-US" altLang="zh-CN" sz="1000" b="1" baseline="-25000" dirty="0" smtClean="0">
                <a:latin typeface="Times New Roman" panose="02020603050405020304" pitchFamily="18" charset="0"/>
              </a:rPr>
              <a:t>4</a:t>
            </a:r>
            <a:r>
              <a:rPr kumimoji="1" lang="en-US" altLang="zh-CN" sz="1000" b="1" baseline="30000" dirty="0" smtClean="0">
                <a:latin typeface="Times New Roman" panose="02020603050405020304" pitchFamily="18" charset="0"/>
              </a:rPr>
              <a:t>2</a:t>
            </a:r>
            <a:r>
              <a:rPr kumimoji="1" lang="en-US" altLang="zh-CN" sz="1100" b="1" baseline="30000" dirty="0">
                <a:latin typeface="Times New Roman" panose="02020603050405020304" pitchFamily="18" charset="0"/>
              </a:rPr>
              <a:t>-</a:t>
            </a:r>
            <a:endParaRPr kumimoji="1" lang="en-US" altLang="zh-CN" sz="1100" b="1" dirty="0">
              <a:latin typeface="Times New Roman" panose="02020603050405020304" pitchFamily="18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4355976" y="1728774"/>
            <a:ext cx="4176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理论上应看到只在铜片上有大量气泡产生，实际</a:t>
            </a: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锌</a:t>
            </a: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片上也有气泡产生？</a:t>
            </a:r>
            <a:endParaRPr lang="zh-CN" altLang="en-US" sz="1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4355976" y="2588184"/>
            <a:ext cx="25633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最终造成什么结果？</a:t>
            </a:r>
            <a:endParaRPr lang="zh-CN" altLang="en-US" sz="1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4355976" y="3266255"/>
            <a:ext cx="4176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1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怎样改进才能避免锌电极上产生氢气，以延迟电池放电时间提高供电效率？</a:t>
            </a:r>
            <a:endParaRPr lang="zh-CN" altLang="en-US" sz="18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40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326 C -0.01702 -0.01171 -0.03195 -0.10638 -0.0033 -0.14276 C 0.02535 -0.17977 0.14201 -0.2032 0.17118 -0.13783 C 0.20104 -0.07061 0.17274 0.18841 0.17309 0.2581 C 0.17326 0.3281 0.17326 0.30404 0.17309 0.2809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2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4714 L 0.00833 0.010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184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0.03628 L 0.17309 0.036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14999E-6 L 1.38889E-6 -0.094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4688E-6 L 0.00034 -0.073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67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2903E-6 L 0.00781 -0.052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26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3651 L 0.08264 0.02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53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0555 L 0.0592 -0.05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26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9673E-6 L -0.1283 -0.00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0" grpId="0" animBg="1"/>
      <p:bldP spid="44" grpId="0" animBg="1"/>
      <p:bldP spid="45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15816" y="64234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一次能源和二次能源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23" y="1971322"/>
            <a:ext cx="2719859" cy="283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1971322"/>
            <a:ext cx="2592288" cy="283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004048" y="1274782"/>
            <a:ext cx="2952328" cy="6488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一次能源经加工、转换</a:t>
            </a: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得到</a:t>
            </a:r>
            <a:endParaRPr lang="en-US" altLang="zh-CN" sz="1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的能源称为</a:t>
            </a:r>
            <a:r>
              <a:rPr lang="zh-CN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二次能源</a:t>
            </a:r>
            <a:endParaRPr lang="zh-CN" alt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184068" y="4341874"/>
            <a:ext cx="1636713" cy="3718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如：电力 </a:t>
            </a:r>
            <a:endParaRPr lang="zh-CN" altLang="en-US" sz="1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171701" y="1275606"/>
            <a:ext cx="2785035" cy="6488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直接从自然界取得的</a:t>
            </a: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能源</a:t>
            </a:r>
            <a:endParaRPr lang="en-US" altLang="zh-CN" sz="1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称为</a:t>
            </a: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一次能源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311081" y="4341873"/>
            <a:ext cx="1790700" cy="3718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如： </a:t>
            </a: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流水</a:t>
            </a:r>
          </a:p>
        </p:txBody>
      </p:sp>
    </p:spTree>
    <p:extLst>
      <p:ext uri="{BB962C8B-B14F-4D97-AF65-F5344CB8AC3E}">
        <p14:creationId xmlns:p14="http://schemas.microsoft.com/office/powerpoint/2010/main" val="29438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2915816" y="2540583"/>
            <a:ext cx="407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4.1.2 </a:t>
            </a:r>
            <a:r>
              <a:rPr lang="zh-CN" altLang="en-US" sz="28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双液原电池</a:t>
            </a:r>
          </a:p>
        </p:txBody>
      </p:sp>
    </p:spTree>
    <p:extLst>
      <p:ext uri="{BB962C8B-B14F-4D97-AF65-F5344CB8AC3E}">
        <p14:creationId xmlns:p14="http://schemas.microsoft.com/office/powerpoint/2010/main" val="23245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438378" y="195486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双液原电池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连接符 65"/>
          <p:cNvCxnSpPr/>
          <p:nvPr/>
        </p:nvCxnSpPr>
        <p:spPr>
          <a:xfrm>
            <a:off x="0" y="503263"/>
            <a:ext cx="1520726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943717" y="762664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双液原电池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85737" y="4180607"/>
            <a:ext cx="4314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盐桥作用：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平衡电荷、构成闭合回路</a:t>
            </a:r>
            <a:endParaRPr lang="zh-CN" altLang="en-US" sz="20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右弧形箭头 5"/>
          <p:cNvSpPr/>
          <p:nvPr/>
        </p:nvSpPr>
        <p:spPr>
          <a:xfrm rot="11264677">
            <a:off x="6333288" y="919469"/>
            <a:ext cx="383203" cy="15858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68144" y="560508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含琼脂的</a:t>
            </a:r>
            <a:r>
              <a:rPr lang="en-US" altLang="zh-CN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KCl</a:t>
            </a:r>
            <a:r>
              <a:rPr lang="zh-CN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饱和溶液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415" descr="2018YLA6-22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35646"/>
            <a:ext cx="580917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0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438378" y="195486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双液原电池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连接符 65"/>
          <p:cNvCxnSpPr/>
          <p:nvPr/>
        </p:nvCxnSpPr>
        <p:spPr>
          <a:xfrm>
            <a:off x="0" y="503263"/>
            <a:ext cx="1520726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27" y="968193"/>
            <a:ext cx="3984833" cy="29886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54749" y="4155926"/>
            <a:ext cx="535435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</a:t>
            </a:r>
            <a:r>
              <a:rPr lang="en-US" altLang="zh-CN" sz="2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盐桥可否用导线代替？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改进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后的原电池装置有什么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优点？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83768" y="3756354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ZnSO</a:t>
            </a:r>
            <a:r>
              <a:rPr lang="en-US" altLang="zh-CN" sz="1600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1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20067" y="3771742"/>
            <a:ext cx="1164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CuSO</a:t>
            </a:r>
            <a:r>
              <a:rPr lang="en-US" altLang="zh-CN" sz="1600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1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051720" y="872596"/>
            <a:ext cx="1944216" cy="33676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530009" y="872596"/>
            <a:ext cx="1944216" cy="336768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64474" y="1635646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锌半电池</a:t>
            </a:r>
            <a:endParaRPr lang="zh-CN" altLang="en-US" sz="20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54603" y="1635646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铜半电池</a:t>
            </a:r>
            <a:endParaRPr lang="zh-CN" altLang="en-US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467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1178" y="771550"/>
            <a:ext cx="2441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电极反应式的书写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91630"/>
            <a:ext cx="7518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确定两极    确定总反应方程式     写出负极电极式      正极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电极式</a:t>
            </a:r>
          </a:p>
          <a:p>
            <a:endParaRPr lang="zh-CN" altLang="en-US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7570" y="2223033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写出下图中原电池的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电池总反应</a:t>
            </a:r>
            <a:r>
              <a:rPr lang="zh-C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方程式</a:t>
            </a: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电极反应式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415" descr="2018YLA6-22.T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1" b="9036"/>
          <a:stretch/>
        </p:blipFill>
        <p:spPr bwMode="auto">
          <a:xfrm>
            <a:off x="5148064" y="2616114"/>
            <a:ext cx="2718499" cy="224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箭头连接符 8"/>
          <p:cNvCxnSpPr/>
          <p:nvPr/>
        </p:nvCxnSpPr>
        <p:spPr>
          <a:xfrm>
            <a:off x="2051720" y="1676296"/>
            <a:ext cx="3600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371974" y="1684479"/>
            <a:ext cx="48805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572139" y="1684479"/>
            <a:ext cx="48805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2511563" y="4488438"/>
            <a:ext cx="1881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硝酸银溶液</a:t>
            </a:r>
          </a:p>
        </p:txBody>
      </p: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2390888" y="3547323"/>
            <a:ext cx="1514475" cy="993775"/>
            <a:chOff x="0" y="0"/>
            <a:chExt cx="861" cy="894"/>
          </a:xfrm>
        </p:grpSpPr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96" y="114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rot="5400000">
              <a:off x="456" y="570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816" y="114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rot="5400000">
              <a:off x="456" y="-342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96" y="822"/>
              <a:ext cx="108" cy="72"/>
            </a:xfrm>
            <a:custGeom>
              <a:avLst/>
              <a:gdLst>
                <a:gd name="T0" fmla="*/ 0 w 108"/>
                <a:gd name="T1" fmla="*/ 0 h 72"/>
                <a:gd name="T2" fmla="*/ 108 w 108"/>
                <a:gd name="T3" fmla="*/ 72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8" h="72">
                  <a:moveTo>
                    <a:pt x="0" y="0"/>
                  </a:moveTo>
                  <a:cubicBezTo>
                    <a:pt x="26" y="39"/>
                    <a:pt x="57" y="72"/>
                    <a:pt x="108" y="7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732" y="810"/>
              <a:ext cx="84" cy="72"/>
            </a:xfrm>
            <a:custGeom>
              <a:avLst/>
              <a:gdLst>
                <a:gd name="T0" fmla="*/ 84 w 84"/>
                <a:gd name="T1" fmla="*/ 0 h 72"/>
                <a:gd name="T2" fmla="*/ 36 w 84"/>
                <a:gd name="T3" fmla="*/ 60 h 72"/>
                <a:gd name="T4" fmla="*/ 0 w 84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72">
                  <a:moveTo>
                    <a:pt x="84" y="0"/>
                  </a:moveTo>
                  <a:cubicBezTo>
                    <a:pt x="70" y="42"/>
                    <a:pt x="79" y="38"/>
                    <a:pt x="36" y="60"/>
                  </a:cubicBezTo>
                  <a:cubicBezTo>
                    <a:pt x="25" y="66"/>
                    <a:pt x="0" y="72"/>
                    <a:pt x="0" y="7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816" y="18"/>
              <a:ext cx="45" cy="120"/>
            </a:xfrm>
            <a:custGeom>
              <a:avLst/>
              <a:gdLst>
                <a:gd name="T0" fmla="*/ 0 w 45"/>
                <a:gd name="T1" fmla="*/ 0 h 120"/>
                <a:gd name="T2" fmla="*/ 36 w 45"/>
                <a:gd name="T3" fmla="*/ 12 h 120"/>
                <a:gd name="T4" fmla="*/ 0 w 45"/>
                <a:gd name="T5" fmla="*/ 120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120">
                  <a:moveTo>
                    <a:pt x="0" y="0"/>
                  </a:moveTo>
                  <a:cubicBezTo>
                    <a:pt x="12" y="4"/>
                    <a:pt x="31" y="0"/>
                    <a:pt x="36" y="12"/>
                  </a:cubicBezTo>
                  <a:cubicBezTo>
                    <a:pt x="45" y="34"/>
                    <a:pt x="11" y="99"/>
                    <a:pt x="0" y="12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0" y="0"/>
              <a:ext cx="108" cy="118"/>
            </a:xfrm>
            <a:custGeom>
              <a:avLst/>
              <a:gdLst>
                <a:gd name="T0" fmla="*/ 108 w 108"/>
                <a:gd name="T1" fmla="*/ 6 h 118"/>
                <a:gd name="T2" fmla="*/ 12 w 108"/>
                <a:gd name="T3" fmla="*/ 18 h 118"/>
                <a:gd name="T4" fmla="*/ 36 w 108"/>
                <a:gd name="T5" fmla="*/ 54 h 118"/>
                <a:gd name="T6" fmla="*/ 72 w 108"/>
                <a:gd name="T7" fmla="*/ 78 h 118"/>
                <a:gd name="T8" fmla="*/ 96 w 108"/>
                <a:gd name="T9" fmla="*/ 114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118">
                  <a:moveTo>
                    <a:pt x="108" y="6"/>
                  </a:moveTo>
                  <a:cubicBezTo>
                    <a:pt x="76" y="10"/>
                    <a:pt x="39" y="0"/>
                    <a:pt x="12" y="18"/>
                  </a:cubicBezTo>
                  <a:cubicBezTo>
                    <a:pt x="0" y="26"/>
                    <a:pt x="26" y="44"/>
                    <a:pt x="36" y="54"/>
                  </a:cubicBezTo>
                  <a:cubicBezTo>
                    <a:pt x="46" y="64"/>
                    <a:pt x="60" y="70"/>
                    <a:pt x="72" y="78"/>
                  </a:cubicBezTo>
                  <a:cubicBezTo>
                    <a:pt x="85" y="118"/>
                    <a:pt x="71" y="114"/>
                    <a:pt x="96" y="11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2784588" y="4385523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>
            <a:off x="2613138" y="4225186"/>
            <a:ext cx="10985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2530588" y="4064848"/>
            <a:ext cx="12668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2729026" y="3386986"/>
            <a:ext cx="168275" cy="9604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487851" y="3386986"/>
            <a:ext cx="169862" cy="960437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rgbClr val="F5EC4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36" name="Group 40"/>
          <p:cNvGrpSpPr>
            <a:grpSpLocks/>
          </p:cNvGrpSpPr>
          <p:nvPr/>
        </p:nvGrpSpPr>
        <p:grpSpPr bwMode="auto">
          <a:xfrm>
            <a:off x="2813163" y="3120286"/>
            <a:ext cx="760413" cy="266700"/>
            <a:chOff x="0" y="0"/>
            <a:chExt cx="432" cy="240"/>
          </a:xfrm>
        </p:grpSpPr>
        <p:sp>
          <p:nvSpPr>
            <p:cNvPr id="37" name="Line 41"/>
            <p:cNvSpPr>
              <a:spLocks noChangeShapeType="1"/>
            </p:cNvSpPr>
            <p:nvPr/>
          </p:nvSpPr>
          <p:spPr bwMode="auto">
            <a:xfrm>
              <a:off x="0" y="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>
              <a:off x="432" y="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>
              <a:off x="0" y="0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2149588" y="3120286"/>
            <a:ext cx="790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3654538" y="3120286"/>
            <a:ext cx="484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Cu</a:t>
            </a:r>
          </a:p>
        </p:txBody>
      </p:sp>
      <p:sp>
        <p:nvSpPr>
          <p:cNvPr id="44" name="矩形 43"/>
          <p:cNvSpPr/>
          <p:nvPr/>
        </p:nvSpPr>
        <p:spPr>
          <a:xfrm>
            <a:off x="438378" y="195486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双液原电池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>
            <a:off x="0" y="503263"/>
            <a:ext cx="1520726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53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2018YLA6-30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91715"/>
            <a:ext cx="5565107" cy="189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剪去对角的矩形 40"/>
          <p:cNvSpPr/>
          <p:nvPr/>
        </p:nvSpPr>
        <p:spPr>
          <a:xfrm>
            <a:off x="661093" y="599659"/>
            <a:ext cx="1512168" cy="553998"/>
          </a:xfrm>
          <a:prstGeom prst="snip2DiagRect">
            <a:avLst/>
          </a:prstGeom>
          <a:solidFill>
            <a:srgbClr val="F9A2A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863179" y="69199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彩云" pitchFamily="2" charset="-122"/>
                <a:ea typeface="华文彩云" pitchFamily="2" charset="-122"/>
              </a:rPr>
              <a:t>随堂小练</a:t>
            </a:r>
            <a:endParaRPr lang="en-US" altLang="zh-CN" dirty="0"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3359283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ts val="30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写出以上原电池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中正负极的电极反应式和总反应的离子方程式</a:t>
            </a:r>
          </a:p>
          <a:p>
            <a:pPr eaLnBrk="0" hangingPunct="0">
              <a:lnSpc>
                <a:spcPts val="3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总反应：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_______________________________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ts val="3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负极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_______________________________</a:t>
            </a:r>
          </a:p>
          <a:p>
            <a:pPr eaLnBrk="0" hangingPunct="0">
              <a:lnSpc>
                <a:spcPts val="3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正极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9617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115616" y="1563638"/>
            <a:ext cx="7200800" cy="82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利用反应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Fe + Cu</a:t>
            </a:r>
            <a:r>
              <a:rPr lang="en-US" altLang="zh-CN" sz="2000" b="1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2+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Fe</a:t>
            </a:r>
            <a:r>
              <a:rPr lang="en-US" altLang="zh-CN" sz="2000" b="1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2+ 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 Cu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设计一个能得到稳定电流的原 </a:t>
            </a:r>
            <a:endParaRPr lang="en-US" altLang="zh-CN" sz="20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电池装置，画出装置简图，并标注正负极和电解质溶液。</a:t>
            </a:r>
            <a:endParaRPr lang="zh-CN" altLang="en-US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0" name="剪去对角的矩形 39"/>
          <p:cNvSpPr/>
          <p:nvPr/>
        </p:nvSpPr>
        <p:spPr>
          <a:xfrm>
            <a:off x="539552" y="577592"/>
            <a:ext cx="1512168" cy="553998"/>
          </a:xfrm>
          <a:prstGeom prst="snip2DiagRect">
            <a:avLst/>
          </a:prstGeom>
          <a:solidFill>
            <a:srgbClr val="F9A2A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741638" y="66992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彩云" pitchFamily="2" charset="-122"/>
                <a:ea typeface="华文彩云" pitchFamily="2" charset="-122"/>
              </a:rPr>
              <a:t>随堂小练</a:t>
            </a:r>
            <a:endParaRPr lang="en-US" altLang="zh-CN" dirty="0"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40" y="3491884"/>
            <a:ext cx="1085364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0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378" y="195486"/>
            <a:ext cx="1710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一次能源  二次能源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0" y="503263"/>
            <a:ext cx="214910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06" y="3192975"/>
            <a:ext cx="1734756" cy="164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46" y="1142318"/>
            <a:ext cx="1316434" cy="162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86" y="1103974"/>
            <a:ext cx="1375721" cy="166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5" descr="煤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707" y="1103974"/>
            <a:ext cx="1333363" cy="166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52" y="1103973"/>
            <a:ext cx="1315308" cy="166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86" y="3216598"/>
            <a:ext cx="1666406" cy="164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857800" y="2703909"/>
            <a:ext cx="695325" cy="3718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蒸汽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403648" y="4792141"/>
            <a:ext cx="640556" cy="3718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电能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191022" y="2703909"/>
            <a:ext cx="1017190" cy="3718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水能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059832" y="2703909"/>
            <a:ext cx="1023144" cy="3718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风能</a:t>
            </a:r>
          </a:p>
        </p:txBody>
      </p:sp>
      <p:pic>
        <p:nvPicPr>
          <p:cNvPr id="28" name="Picture 12" descr="我国在东海领域的一处石油天然气钻探开采现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69" y="3192974"/>
            <a:ext cx="1718111" cy="163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6588224" y="4780284"/>
            <a:ext cx="867569" cy="3718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天然气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869606" y="2703909"/>
            <a:ext cx="998538" cy="3718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原煤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07504" y="615677"/>
            <a:ext cx="4559141" cy="3718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下列哪些属于二次能源（     ）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3901328" y="4780284"/>
            <a:ext cx="1087066" cy="3718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石油</a:t>
            </a:r>
          </a:p>
        </p:txBody>
      </p:sp>
      <p:sp>
        <p:nvSpPr>
          <p:cNvPr id="33" name="未知"/>
          <p:cNvSpPr>
            <a:spLocks/>
          </p:cNvSpPr>
          <p:nvPr/>
        </p:nvSpPr>
        <p:spPr bwMode="auto">
          <a:xfrm>
            <a:off x="1495798" y="4774168"/>
            <a:ext cx="900113" cy="369332"/>
          </a:xfrm>
          <a:custGeom>
            <a:avLst/>
            <a:gdLst>
              <a:gd name="T0" fmla="*/ 0 w 1134"/>
              <a:gd name="T1" fmla="*/ 2147483646 h 770"/>
              <a:gd name="T2" fmla="*/ 2147483646 w 1134"/>
              <a:gd name="T3" fmla="*/ 2147483646 h 770"/>
              <a:gd name="T4" fmla="*/ 2147483646 w 1134"/>
              <a:gd name="T5" fmla="*/ 0 h 7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4" h="770">
                <a:moveTo>
                  <a:pt x="0" y="272"/>
                </a:moveTo>
                <a:cubicBezTo>
                  <a:pt x="19" y="521"/>
                  <a:pt x="38" y="770"/>
                  <a:pt x="227" y="725"/>
                </a:cubicBezTo>
                <a:cubicBezTo>
                  <a:pt x="416" y="680"/>
                  <a:pt x="975" y="121"/>
                  <a:pt x="1134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4" name="未知"/>
          <p:cNvSpPr>
            <a:spLocks/>
          </p:cNvSpPr>
          <p:nvPr/>
        </p:nvSpPr>
        <p:spPr bwMode="auto">
          <a:xfrm>
            <a:off x="6917175" y="2703909"/>
            <a:ext cx="900113" cy="369332"/>
          </a:xfrm>
          <a:custGeom>
            <a:avLst/>
            <a:gdLst>
              <a:gd name="T0" fmla="*/ 0 w 1134"/>
              <a:gd name="T1" fmla="*/ 2147483646 h 770"/>
              <a:gd name="T2" fmla="*/ 2147483646 w 1134"/>
              <a:gd name="T3" fmla="*/ 2147483646 h 770"/>
              <a:gd name="T4" fmla="*/ 2147483646 w 1134"/>
              <a:gd name="T5" fmla="*/ 0 h 7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4" h="770">
                <a:moveTo>
                  <a:pt x="0" y="272"/>
                </a:moveTo>
                <a:cubicBezTo>
                  <a:pt x="19" y="521"/>
                  <a:pt x="38" y="770"/>
                  <a:pt x="227" y="725"/>
                </a:cubicBezTo>
                <a:cubicBezTo>
                  <a:pt x="416" y="680"/>
                  <a:pt x="975" y="121"/>
                  <a:pt x="1134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38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378" y="195486"/>
            <a:ext cx="1710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一次能源  二次能源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0" y="503263"/>
            <a:ext cx="214910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220072" y="1188332"/>
            <a:ext cx="2151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      电能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5829453" y="2383572"/>
            <a:ext cx="1982907" cy="1202893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  <a:extLst/>
        </p:spPr>
        <p:txBody>
          <a:bodyPr wrap="square" lIns="90170" tIns="46990" rIns="90170" bIns="469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应用最广泛、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使用最方便、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污染最小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837884" y="1758369"/>
            <a:ext cx="17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又称为电力</a:t>
            </a:r>
          </a:p>
        </p:txBody>
      </p:sp>
      <p:pic>
        <p:nvPicPr>
          <p:cNvPr id="39" name="Picture 2" descr="https://i01piccdn.sogoucdn.com/393cc050fbf50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5" y="921544"/>
            <a:ext cx="1843323" cy="12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s://i04piccdn.sogoucdn.com/a9c83da8afda4d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683">
            <a:off x="3271342" y="921544"/>
            <a:ext cx="1536103" cy="15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i03piccdn.sogoucdn.com/4cdc1cb7846997b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36" y="3174576"/>
            <a:ext cx="1891514" cy="12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s://i02piccdn.sogoucdn.com/e89022bdd25bbd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40" y="2643758"/>
            <a:ext cx="1885299" cy="177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99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ec.org.cn/d/file/xinwenpingxi/2017-01-11/7356283dde0996cde55e79c7600698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03" y="1419622"/>
            <a:ext cx="44291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38378" y="195486"/>
            <a:ext cx="1710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一次能源  二次能源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0" y="503263"/>
            <a:ext cx="214910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652120" y="2547146"/>
            <a:ext cx="36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以火电为主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09252" y="771550"/>
            <a:ext cx="7108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目前我国电力主要是来自水电还是火电？</a:t>
            </a:r>
          </a:p>
        </p:txBody>
      </p:sp>
    </p:spTree>
    <p:extLst>
      <p:ext uri="{BB962C8B-B14F-4D97-AF65-F5344CB8AC3E}">
        <p14:creationId xmlns:p14="http://schemas.microsoft.com/office/powerpoint/2010/main" val="2371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378" y="195486"/>
            <a:ext cx="1710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一次能源  二次能源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0" y="503263"/>
            <a:ext cx="214910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89" y="1127127"/>
            <a:ext cx="6683045" cy="29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450166" y="626418"/>
            <a:ext cx="1991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火电厂发电过程</a:t>
            </a: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2328319" y="3912408"/>
            <a:ext cx="1031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391662" y="3677458"/>
            <a:ext cx="958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化学能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360194" y="3677458"/>
            <a:ext cx="7008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热能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478916" y="3513885"/>
            <a:ext cx="7008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燃烧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208936" y="3525567"/>
            <a:ext cx="7008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蒸汽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6127481" y="3896282"/>
            <a:ext cx="1030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4043416" y="3912408"/>
            <a:ext cx="103187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5124702" y="3677458"/>
            <a:ext cx="958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机械能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060806" y="3507854"/>
            <a:ext cx="958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发电机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7183535" y="3651870"/>
            <a:ext cx="7008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电能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877737" y="2931790"/>
            <a:ext cx="3278462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化学能</a:t>
            </a:r>
            <a: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间接</a:t>
            </a:r>
            <a:r>
              <a:rPr lang="zh-CN" altLang="en-US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转化为电能</a:t>
            </a:r>
          </a:p>
        </p:txBody>
      </p: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1769510" y="4012080"/>
            <a:ext cx="5826826" cy="614602"/>
            <a:chOff x="0" y="-40"/>
            <a:chExt cx="10062" cy="848"/>
          </a:xfrm>
        </p:grpSpPr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0" y="0"/>
              <a:ext cx="1" cy="80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1" y="807"/>
              <a:ext cx="1006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箭头 215"/>
            <p:cNvSpPr>
              <a:spLocks noChangeShapeType="1"/>
            </p:cNvSpPr>
            <p:nvPr/>
          </p:nvSpPr>
          <p:spPr bwMode="auto">
            <a:xfrm flipH="1" flipV="1">
              <a:off x="10062" y="-40"/>
              <a:ext cx="0" cy="82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010294" y="4256625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直接转化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909769" y="3868638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b="1" dirty="0" smtClean="0">
                <a:solidFill>
                  <a:srgbClr val="00B050"/>
                </a:solidFill>
              </a:rPr>
              <a:t>？</a:t>
            </a:r>
            <a:endParaRPr lang="zh-CN" altLang="en-US" sz="8800" b="1" dirty="0">
              <a:solidFill>
                <a:srgbClr val="00B050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1391662" y="2211710"/>
            <a:ext cx="377848" cy="3723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067944" y="1085631"/>
            <a:ext cx="377848" cy="3723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778351" y="1158863"/>
            <a:ext cx="377848" cy="3723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083619" y="1623297"/>
            <a:ext cx="559006" cy="3723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6974945" y="1707654"/>
            <a:ext cx="559006" cy="3723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6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bldLvl="0" autoUpdateAnimBg="0"/>
      <p:bldP spid="22" grpId="0" bldLvl="0" autoUpdateAnimBg="0"/>
      <p:bldP spid="23" grpId="0" bldLvl="0" autoUpdateAnimBg="0"/>
      <p:bldP spid="24" grpId="0" bldLvl="0" autoUpdateAnimBg="0"/>
      <p:bldP spid="25" grpId="0" animBg="1"/>
      <p:bldP spid="26" grpId="0" animBg="1"/>
      <p:bldP spid="27" grpId="0" bldLvl="0" autoUpdateAnimBg="0"/>
      <p:bldP spid="28" grpId="0" bldLvl="0" autoUpdateAnimBg="0"/>
      <p:bldP spid="29" grpId="0" bldLvl="0" autoUpdateAnimBg="0"/>
      <p:bldP spid="30" grpId="0" animBg="1"/>
      <p:bldP spid="2" grpId="0"/>
      <p:bldP spid="3" grpId="0"/>
      <p:bldP spid="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173605" y="3463002"/>
            <a:ext cx="1127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endParaRPr lang="zh-CN" altLang="en-US" sz="2000" b="1" dirty="0">
              <a:solidFill>
                <a:srgbClr val="0070C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91" y="3435846"/>
            <a:ext cx="1002660" cy="140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2873770" y="3075806"/>
            <a:ext cx="7743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Cu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片</a:t>
            </a:r>
          </a:p>
        </p:txBody>
      </p:sp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96" y="1506756"/>
            <a:ext cx="1002660" cy="140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2693740" y="1121234"/>
            <a:ext cx="7688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Zn片</a:t>
            </a:r>
            <a:endParaRPr lang="zh-CN" altLang="en-US" sz="1600" b="1" dirty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1194766" y="1362487"/>
            <a:ext cx="1127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endParaRPr lang="zh-CN" altLang="en-US" sz="2000" b="1" dirty="0">
              <a:solidFill>
                <a:srgbClr val="0070C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 flipH="1">
            <a:off x="3042054" y="2110403"/>
            <a:ext cx="72223" cy="80082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 b="1">
              <a:solidFill>
                <a:srgbClr val="FF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49" name="Oval 18"/>
          <p:cNvSpPr>
            <a:spLocks noChangeArrowheads="1"/>
          </p:cNvSpPr>
          <p:nvPr/>
        </p:nvSpPr>
        <p:spPr bwMode="auto">
          <a:xfrm flipH="1">
            <a:off x="2898253" y="2110403"/>
            <a:ext cx="72223" cy="80082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 flipH="1">
            <a:off x="2898468" y="2253725"/>
            <a:ext cx="71438" cy="45719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 b="1">
              <a:solidFill>
                <a:srgbClr val="FF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51" name="Oval 20"/>
          <p:cNvSpPr>
            <a:spLocks noChangeArrowheads="1"/>
          </p:cNvSpPr>
          <p:nvPr/>
        </p:nvSpPr>
        <p:spPr bwMode="auto">
          <a:xfrm flipH="1">
            <a:off x="3114368" y="2038395"/>
            <a:ext cx="71438" cy="80082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 b="1">
              <a:solidFill>
                <a:srgbClr val="FF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52" name="Oval 21"/>
          <p:cNvSpPr>
            <a:spLocks noChangeArrowheads="1"/>
          </p:cNvSpPr>
          <p:nvPr/>
        </p:nvSpPr>
        <p:spPr bwMode="auto">
          <a:xfrm flipH="1">
            <a:off x="3042054" y="2254419"/>
            <a:ext cx="72223" cy="80082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 b="1">
              <a:solidFill>
                <a:srgbClr val="FF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53" name="Oval 22"/>
          <p:cNvSpPr>
            <a:spLocks noChangeArrowheads="1"/>
          </p:cNvSpPr>
          <p:nvPr/>
        </p:nvSpPr>
        <p:spPr bwMode="auto">
          <a:xfrm flipH="1">
            <a:off x="3042145" y="1966387"/>
            <a:ext cx="72223" cy="80082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 b="1">
              <a:solidFill>
                <a:srgbClr val="FF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54" name="Oval 23"/>
          <p:cNvSpPr>
            <a:spLocks noChangeArrowheads="1"/>
          </p:cNvSpPr>
          <p:nvPr/>
        </p:nvSpPr>
        <p:spPr bwMode="auto">
          <a:xfrm flipH="1">
            <a:off x="2898468" y="1966387"/>
            <a:ext cx="71438" cy="80082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 b="1">
              <a:solidFill>
                <a:srgbClr val="FF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5220275" y="3579862"/>
            <a:ext cx="121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没有现象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4960616" y="1474565"/>
            <a:ext cx="2877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Zn表面冒气泡，Zn溶解</a:t>
            </a:r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5053106" y="2416669"/>
            <a:ext cx="27655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（发生氧化还原反应）</a:t>
            </a: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5198915" y="4050743"/>
            <a:ext cx="2249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铜与稀硫酸不反应</a:t>
            </a:r>
            <a:endParaRPr lang="zh-CN" altLang="en-US" sz="2000" b="1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5198915" y="1940509"/>
            <a:ext cx="2420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Zn+2H</a:t>
            </a:r>
            <a:r>
              <a:rPr lang="zh-CN" altLang="en-US" sz="2000" b="1" baseline="30000" dirty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+ 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= Zn</a:t>
            </a:r>
            <a:r>
              <a:rPr lang="zh-CN" altLang="en-US" sz="2000" b="1" baseline="30000" dirty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2+</a:t>
            </a: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+H</a:t>
            </a:r>
            <a:r>
              <a:rPr lang="zh-CN" altLang="en-US" sz="2000" b="1" baseline="-25000" dirty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↑</a:t>
            </a:r>
            <a:endParaRPr lang="zh-CN" alt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8378" y="19548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0" y="503263"/>
            <a:ext cx="116165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80826" y="721124"/>
            <a:ext cx="800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dirty="0">
                <a:solidFill>
                  <a:srgbClr val="66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[</a:t>
            </a:r>
            <a:r>
              <a:rPr kumimoji="1" lang="zh-CN" altLang="en-US" sz="2000" b="1" dirty="0">
                <a:solidFill>
                  <a:srgbClr val="66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</a:t>
            </a:r>
            <a:r>
              <a:rPr kumimoji="1" lang="zh-CN" altLang="en-US" sz="2000" b="1" dirty="0" smtClean="0">
                <a:solidFill>
                  <a:srgbClr val="66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探究</a:t>
            </a:r>
            <a:r>
              <a:rPr kumimoji="1" lang="en-US" altLang="zh-CN" sz="2000" b="1" dirty="0" smtClean="0">
                <a:solidFill>
                  <a:srgbClr val="66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]</a:t>
            </a:r>
            <a:endParaRPr kumimoji="1" lang="zh-CN" altLang="en-US" sz="2000" b="1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5885E-7 L 0.0316 -0.136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600" y="-5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69718E-6 L -0.00781 -0.125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4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7804E-6 L -0.0158 -0.115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4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10541E-6 L 0.00017 -0.157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6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7804E-6 L -0.03924 -0.125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-47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15765E-6 L 1.38889E-6 -0.062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5765E-6 L 0.00798 -0.0628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 autoUpdateAnimBg="0"/>
      <p:bldP spid="48" grpId="1" bldLvl="0" animBg="1" autoUpdateAnimBg="0"/>
      <p:bldP spid="49" grpId="0" bldLvl="0" animBg="1" autoUpdateAnimBg="0"/>
      <p:bldP spid="49" grpId="1" bldLvl="0" animBg="1" autoUpdateAnimBg="0"/>
      <p:bldP spid="50" grpId="0" bldLvl="0" animBg="1" autoUpdateAnimBg="0"/>
      <p:bldP spid="50" grpId="1" bldLvl="0" animBg="1" autoUpdateAnimBg="0"/>
      <p:bldP spid="51" grpId="0" bldLvl="0" animBg="1" autoUpdateAnimBg="0"/>
      <p:bldP spid="51" grpId="1" bldLvl="0" animBg="1" autoUpdateAnimBg="0"/>
      <p:bldP spid="52" grpId="0" bldLvl="0" animBg="1" autoUpdateAnimBg="0"/>
      <p:bldP spid="52" grpId="1" bldLvl="0" animBg="1" autoUpdateAnimBg="0"/>
      <p:bldP spid="53" grpId="0" bldLvl="0" animBg="1" autoUpdateAnimBg="0"/>
      <p:bldP spid="53" grpId="1" bldLvl="0" animBg="1" autoUpdateAnimBg="0"/>
      <p:bldP spid="54" grpId="0" bldLvl="0" animBg="1" autoUpdateAnimBg="0"/>
      <p:bldP spid="54" grpId="1" bldLvl="0" animBg="1" autoUpdateAnimBg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表格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617441"/>
              </p:ext>
            </p:extLst>
          </p:nvPr>
        </p:nvGraphicFramePr>
        <p:xfrm>
          <a:off x="4900275" y="3293434"/>
          <a:ext cx="3264024" cy="130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393"/>
                <a:gridCol w="2570631"/>
              </a:tblGrid>
              <a:tr h="434960"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楷体" pitchFamily="49" charset="-122"/>
                          <a:ea typeface="楷体" pitchFamily="49" charset="-122"/>
                        </a:rPr>
                        <a:t>现象</a:t>
                      </a:r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楷体" pitchFamily="49" charset="-122"/>
                          <a:ea typeface="楷体" pitchFamily="49" charset="-122"/>
                        </a:rPr>
                        <a:t>铜片</a:t>
                      </a:r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楷体" pitchFamily="49" charset="-122"/>
                          <a:ea typeface="楷体" pitchFamily="49" charset="-122"/>
                        </a:rPr>
                        <a:t>锌片</a:t>
                      </a:r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53785"/>
              </p:ext>
            </p:extLst>
          </p:nvPr>
        </p:nvGraphicFramePr>
        <p:xfrm>
          <a:off x="4886718" y="1410886"/>
          <a:ext cx="3264024" cy="130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393"/>
                <a:gridCol w="2570631"/>
              </a:tblGrid>
              <a:tr h="434960"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楷体" pitchFamily="49" charset="-122"/>
                          <a:ea typeface="楷体" pitchFamily="49" charset="-122"/>
                        </a:rPr>
                        <a:t>现象</a:t>
                      </a:r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楷体" pitchFamily="49" charset="-122"/>
                          <a:ea typeface="楷体" pitchFamily="49" charset="-122"/>
                        </a:rPr>
                        <a:t>铜片</a:t>
                      </a:r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楷体" pitchFamily="49" charset="-122"/>
                          <a:ea typeface="楷体" pitchFamily="49" charset="-122"/>
                        </a:rPr>
                        <a:t>锌片</a:t>
                      </a:r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14" y="1310528"/>
            <a:ext cx="1917705" cy="137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14" y="3334411"/>
            <a:ext cx="1917706" cy="13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899592" y="1599269"/>
            <a:ext cx="9346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3：</a:t>
            </a:r>
            <a:endParaRPr lang="zh-CN" altLang="en-US" sz="2000" b="1" dirty="0">
              <a:solidFill>
                <a:srgbClr val="0070C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969505" y="3602554"/>
            <a:ext cx="9346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4：</a:t>
            </a:r>
            <a:endParaRPr lang="zh-CN" altLang="en-US" sz="1600" b="1" dirty="0">
              <a:solidFill>
                <a:srgbClr val="0070C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9" name="Oval 17"/>
          <p:cNvSpPr>
            <a:spLocks noChangeArrowheads="1"/>
          </p:cNvSpPr>
          <p:nvPr/>
        </p:nvSpPr>
        <p:spPr bwMode="auto">
          <a:xfrm>
            <a:off x="2665644" y="1925770"/>
            <a:ext cx="106155" cy="71438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70" name="Oval 18"/>
          <p:cNvSpPr>
            <a:spLocks noChangeArrowheads="1"/>
          </p:cNvSpPr>
          <p:nvPr/>
        </p:nvSpPr>
        <p:spPr bwMode="auto">
          <a:xfrm>
            <a:off x="2809660" y="1926340"/>
            <a:ext cx="106155" cy="71438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71" name="Oval 19"/>
          <p:cNvSpPr>
            <a:spLocks noChangeArrowheads="1"/>
          </p:cNvSpPr>
          <p:nvPr/>
        </p:nvSpPr>
        <p:spPr bwMode="auto">
          <a:xfrm>
            <a:off x="2627213" y="1781754"/>
            <a:ext cx="105000" cy="71438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72" name="Oval 20"/>
          <p:cNvSpPr>
            <a:spLocks noChangeArrowheads="1"/>
          </p:cNvSpPr>
          <p:nvPr/>
        </p:nvSpPr>
        <p:spPr bwMode="auto">
          <a:xfrm>
            <a:off x="2843113" y="1781754"/>
            <a:ext cx="105000" cy="71438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73" name="Oval 21"/>
          <p:cNvSpPr>
            <a:spLocks noChangeArrowheads="1"/>
          </p:cNvSpPr>
          <p:nvPr/>
        </p:nvSpPr>
        <p:spPr bwMode="auto">
          <a:xfrm>
            <a:off x="2737652" y="1997778"/>
            <a:ext cx="106155" cy="71438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74" name="Oval 22"/>
          <p:cNvSpPr>
            <a:spLocks noChangeArrowheads="1"/>
          </p:cNvSpPr>
          <p:nvPr/>
        </p:nvSpPr>
        <p:spPr bwMode="auto">
          <a:xfrm>
            <a:off x="2771675" y="1637738"/>
            <a:ext cx="106155" cy="71438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75" name="Oval 23"/>
          <p:cNvSpPr>
            <a:spLocks noChangeArrowheads="1"/>
          </p:cNvSpPr>
          <p:nvPr/>
        </p:nvSpPr>
        <p:spPr bwMode="auto">
          <a:xfrm>
            <a:off x="2627213" y="1637738"/>
            <a:ext cx="105000" cy="71438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76" name="Oval 17"/>
          <p:cNvSpPr>
            <a:spLocks noChangeArrowheads="1"/>
          </p:cNvSpPr>
          <p:nvPr/>
        </p:nvSpPr>
        <p:spPr bwMode="auto">
          <a:xfrm>
            <a:off x="3425434" y="4165475"/>
            <a:ext cx="106155" cy="71438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77" name="Oval 18"/>
          <p:cNvSpPr>
            <a:spLocks noChangeArrowheads="1"/>
          </p:cNvSpPr>
          <p:nvPr/>
        </p:nvSpPr>
        <p:spPr bwMode="auto">
          <a:xfrm>
            <a:off x="3569450" y="4166045"/>
            <a:ext cx="106155" cy="71438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78" name="Oval 19"/>
          <p:cNvSpPr>
            <a:spLocks noChangeArrowheads="1"/>
          </p:cNvSpPr>
          <p:nvPr/>
        </p:nvSpPr>
        <p:spPr bwMode="auto">
          <a:xfrm>
            <a:off x="3387003" y="4021459"/>
            <a:ext cx="105000" cy="71438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79" name="Oval 20"/>
          <p:cNvSpPr>
            <a:spLocks noChangeArrowheads="1"/>
          </p:cNvSpPr>
          <p:nvPr/>
        </p:nvSpPr>
        <p:spPr bwMode="auto">
          <a:xfrm>
            <a:off x="3602903" y="4021459"/>
            <a:ext cx="105000" cy="71438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80" name="Oval 21"/>
          <p:cNvSpPr>
            <a:spLocks noChangeArrowheads="1"/>
          </p:cNvSpPr>
          <p:nvPr/>
        </p:nvSpPr>
        <p:spPr bwMode="auto">
          <a:xfrm>
            <a:off x="3497442" y="4237483"/>
            <a:ext cx="106155" cy="71438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81" name="Oval 22"/>
          <p:cNvSpPr>
            <a:spLocks noChangeArrowheads="1"/>
          </p:cNvSpPr>
          <p:nvPr/>
        </p:nvSpPr>
        <p:spPr bwMode="auto">
          <a:xfrm>
            <a:off x="3531465" y="3877443"/>
            <a:ext cx="106155" cy="71438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82" name="Oval 23"/>
          <p:cNvSpPr>
            <a:spLocks noChangeArrowheads="1"/>
          </p:cNvSpPr>
          <p:nvPr/>
        </p:nvSpPr>
        <p:spPr bwMode="auto">
          <a:xfrm>
            <a:off x="3387003" y="3877443"/>
            <a:ext cx="105000" cy="71438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Constantia" panose="02030602050306030303" pitchFamily="18" charset="0"/>
              <a:sym typeface="宋体" panose="02010600030101010101" pitchFamily="2" charset="-122"/>
            </a:endParaRPr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6012159" y="1861849"/>
            <a:ext cx="16417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Cu片没有现象</a:t>
            </a:r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7156" y="3733427"/>
            <a:ext cx="16417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Cu表面冒气泡</a:t>
            </a:r>
            <a:endParaRPr lang="zh-CN" altLang="en-US" sz="1400" b="1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5" name="Rectangle 17"/>
          <p:cNvSpPr>
            <a:spLocks noChangeArrowheads="1"/>
          </p:cNvSpPr>
          <p:nvPr/>
        </p:nvSpPr>
        <p:spPr bwMode="auto">
          <a:xfrm>
            <a:off x="5636001" y="2313804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Zn表面冒气泡</a:t>
            </a:r>
            <a:r>
              <a:rPr lang="zh-CN" altLang="en-US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anose="020B0604020202020204" pitchFamily="34" charset="0"/>
              </a:rPr>
              <a:t>，Zn溶解</a:t>
            </a:r>
          </a:p>
        </p:txBody>
      </p:sp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6416790" y="4205986"/>
            <a:ext cx="931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anose="020B0604020202020204" pitchFamily="34" charset="0"/>
              </a:rPr>
              <a:t>Zn溶解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410031" y="627534"/>
            <a:ext cx="238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dirty="0">
                <a:solidFill>
                  <a:srgbClr val="66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[</a:t>
            </a:r>
            <a:r>
              <a:rPr kumimoji="1" lang="zh-CN" altLang="en-US" sz="2000" b="1" dirty="0">
                <a:solidFill>
                  <a:srgbClr val="66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</a:t>
            </a:r>
            <a:r>
              <a:rPr kumimoji="1" lang="zh-CN" altLang="en-US" sz="2000" b="1" dirty="0" smtClean="0">
                <a:solidFill>
                  <a:srgbClr val="66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探究</a:t>
            </a:r>
            <a:r>
              <a:rPr kumimoji="1" lang="en-US" altLang="zh-CN" sz="2000" b="1" dirty="0" smtClean="0">
                <a:solidFill>
                  <a:srgbClr val="6699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]</a:t>
            </a:r>
            <a:endParaRPr kumimoji="1" lang="zh-CN" altLang="en-US" sz="2000" b="1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8378" y="19548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原电池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267494"/>
            <a:ext cx="425672" cy="128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0" y="503263"/>
            <a:ext cx="1161653" cy="0"/>
          </a:xfrm>
          <a:prstGeom prst="line">
            <a:avLst/>
          </a:prstGeom>
          <a:ln w="1524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8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1503E-6 L -0.00781 -0.1571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5885E-7 L 0.0316 -0.136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600" y="-5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69718E-6 L -0.00781 -0.125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4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7804E-6 L -0.0158 -0.115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4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10541E-6 L 0.00017 -0.157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6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7804E-6 L -0.03924 -0.125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-4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15765E-6 L 1.38889E-6 -0.0628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5765E-6 L 0.00798 -0.062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1503E-6 L -0.00781 -0.1571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63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5885E-7 L 0.0316 -0.136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600" y="-52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69718E-6 L -0.00781 -0.1257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4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7804E-6 L -0.0158 -0.1153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42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4" presetClass="path" presetSubtype="0" repeatCount="indefinite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10541E-6 L 0.00017 -0.157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63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7804E-6 L -0.03924 -0.125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-47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15765E-6 L 1.38889E-6 -0.0628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5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5765E-6 L 0.00798 -0.0628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 autoUpdateAnimBg="0"/>
      <p:bldP spid="69" grpId="1" bldLvl="0" animBg="1" autoUpdateAnimBg="0"/>
      <p:bldP spid="70" grpId="0" bldLvl="0" animBg="1" autoUpdateAnimBg="0"/>
      <p:bldP spid="70" grpId="1" bldLvl="0" animBg="1" autoUpdateAnimBg="0"/>
      <p:bldP spid="71" grpId="0" bldLvl="0" animBg="1" autoUpdateAnimBg="0"/>
      <p:bldP spid="71" grpId="1" bldLvl="0" animBg="1" autoUpdateAnimBg="0"/>
      <p:bldP spid="72" grpId="0" bldLvl="0" animBg="1" autoUpdateAnimBg="0"/>
      <p:bldP spid="72" grpId="1" bldLvl="0" animBg="1" autoUpdateAnimBg="0"/>
      <p:bldP spid="73" grpId="0" bldLvl="0" animBg="1" autoUpdateAnimBg="0"/>
      <p:bldP spid="73" grpId="1" bldLvl="0" animBg="1" autoUpdateAnimBg="0"/>
      <p:bldP spid="73" grpId="2" bldLvl="0" animBg="1" autoUpdateAnimBg="0"/>
      <p:bldP spid="73" grpId="3" bldLvl="0" animBg="1" autoUpdateAnimBg="0"/>
      <p:bldP spid="74" grpId="0" bldLvl="0" animBg="1" autoUpdateAnimBg="0"/>
      <p:bldP spid="74" grpId="1" bldLvl="0" animBg="1" autoUpdateAnimBg="0"/>
      <p:bldP spid="75" grpId="0" bldLvl="0" animBg="1" autoUpdateAnimBg="0"/>
      <p:bldP spid="75" grpId="1" bldLvl="0" animBg="1" autoUpdateAnimBg="0"/>
      <p:bldP spid="76" grpId="0" bldLvl="0" animBg="1" autoUpdateAnimBg="0"/>
      <p:bldP spid="76" grpId="1" bldLvl="0" animBg="1" autoUpdateAnimBg="0"/>
      <p:bldP spid="77" grpId="0" bldLvl="0" animBg="1" autoUpdateAnimBg="0"/>
      <p:bldP spid="77" grpId="1" bldLvl="0" animBg="1" autoUpdateAnimBg="0"/>
      <p:bldP spid="78" grpId="0" bldLvl="0" animBg="1" autoUpdateAnimBg="0"/>
      <p:bldP spid="78" grpId="1" bldLvl="0" animBg="1" autoUpdateAnimBg="0"/>
      <p:bldP spid="79" grpId="0" bldLvl="0" animBg="1" autoUpdateAnimBg="0"/>
      <p:bldP spid="79" grpId="1" bldLvl="0" animBg="1" autoUpdateAnimBg="0"/>
      <p:bldP spid="80" grpId="0" bldLvl="0" animBg="1" autoUpdateAnimBg="0"/>
      <p:bldP spid="80" grpId="1" bldLvl="0" animBg="1" autoUpdateAnimBg="0"/>
      <p:bldP spid="80" grpId="2" bldLvl="0" animBg="1" autoUpdateAnimBg="0"/>
      <p:bldP spid="80" grpId="3" bldLvl="0" animBg="1" autoUpdateAnimBg="0"/>
      <p:bldP spid="81" grpId="0" bldLvl="0" animBg="1" autoUpdateAnimBg="0"/>
      <p:bldP spid="81" grpId="1" bldLvl="0" animBg="1" autoUpdateAnimBg="0"/>
      <p:bldP spid="82" grpId="0" bldLvl="0" animBg="1" autoUpdateAnimBg="0"/>
      <p:bldP spid="82" grpId="1" bldLvl="0" animBg="1" autoUpdateAnimBg="0"/>
      <p:bldP spid="83" grpId="0"/>
      <p:bldP spid="84" grpId="0"/>
      <p:bldP spid="85" grpId="0"/>
      <p:bldP spid="8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17259</TotalTime>
  <Words>1315</Words>
  <Application>Microsoft Office PowerPoint</Application>
  <PresentationFormat>全屏显示(16:9)</PresentationFormat>
  <Paragraphs>306</Paragraphs>
  <Slides>35</Slides>
  <Notes>26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lenovo</cp:lastModifiedBy>
  <cp:revision>662</cp:revision>
  <dcterms:modified xsi:type="dcterms:W3CDTF">2020-10-18T05:16:57Z</dcterms:modified>
</cp:coreProperties>
</file>