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6" r:id="rId2"/>
    <p:sldId id="279" r:id="rId3"/>
    <p:sldId id="331" r:id="rId4"/>
    <p:sldId id="353" r:id="rId5"/>
    <p:sldId id="327" r:id="rId6"/>
    <p:sldId id="337" r:id="rId7"/>
    <p:sldId id="341" r:id="rId8"/>
    <p:sldId id="342" r:id="rId9"/>
    <p:sldId id="343" r:id="rId10"/>
    <p:sldId id="345" r:id="rId11"/>
    <p:sldId id="349" r:id="rId12"/>
    <p:sldId id="285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0651"/>
    <a:srgbClr val="5363FB"/>
    <a:srgbClr val="030D71"/>
    <a:srgbClr val="0F0272"/>
    <a:srgbClr val="006600"/>
    <a:srgbClr val="020119"/>
    <a:srgbClr val="A302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996"/>
      </p:cViewPr>
      <p:guideLst>
        <p:guide orient="horz" pos="1620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6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4155" y="1376927"/>
            <a:ext cx="6859200" cy="2089927"/>
          </a:xfrm>
        </p:spPr>
        <p:txBody>
          <a:bodyPr>
            <a:noAutofit/>
          </a:bodyPr>
          <a:lstStyle/>
          <a:p>
            <a:r>
              <a:rPr lang="zh-CN" altLang="en-US" sz="96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紫藤萝瀑布</a:t>
            </a:r>
            <a:r>
              <a:rPr lang="en-US" altLang="zh-CN" sz="72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/>
            </a:r>
            <a:br>
              <a:rPr lang="en-US" altLang="zh-CN" sz="72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4500" b="1" dirty="0" smtClean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宗璞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71280" y="3615386"/>
            <a:ext cx="4801440" cy="1314680"/>
          </a:xfrm>
        </p:spPr>
        <p:txBody>
          <a:bodyPr>
            <a:noAutofit/>
          </a:bodyPr>
          <a:lstStyle/>
          <a:p>
            <a:r>
              <a:rPr lang="zh-CN" altLang="en-US" sz="4500" b="1" dirty="0" smtClean="0">
                <a:solidFill>
                  <a:srgbClr val="00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执教者：陈兰兰</a:t>
            </a:r>
          </a:p>
        </p:txBody>
      </p: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43510" y="247507"/>
            <a:ext cx="2058033" cy="557612"/>
            <a:chOff x="0" y="50"/>
            <a:chExt cx="3242" cy="876"/>
          </a:xfrm>
        </p:grpSpPr>
        <p:sp>
          <p:nvSpPr>
            <p:cNvPr id="8218" name="文本框 6"/>
            <p:cNvSpPr txBox="1"/>
            <p:nvPr/>
          </p:nvSpPr>
          <p:spPr>
            <a:xfrm>
              <a:off x="678" y="50"/>
              <a:ext cx="256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实战演练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菱形 9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7380312" y="2211710"/>
            <a:ext cx="100860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连翘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9582"/>
            <a:ext cx="6192688" cy="354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43510" y="247507"/>
            <a:ext cx="2058033" cy="557612"/>
            <a:chOff x="0" y="50"/>
            <a:chExt cx="3242" cy="876"/>
          </a:xfrm>
        </p:grpSpPr>
        <p:sp>
          <p:nvSpPr>
            <p:cNvPr id="8218" name="文本框 6"/>
            <p:cNvSpPr txBox="1"/>
            <p:nvPr/>
          </p:nvSpPr>
          <p:spPr>
            <a:xfrm>
              <a:off x="678" y="50"/>
              <a:ext cx="256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课后作业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菱形 9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251520" y="1195462"/>
            <a:ext cx="8620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课后练习四、练习五。</a:t>
            </a:r>
            <a:endParaRPr lang="zh-CN" altLang="en-US" sz="60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71079" y="3858309"/>
            <a:ext cx="6591308" cy="9109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zh-CN" sz="495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/>
            </a:r>
            <a:br>
              <a:rPr lang="en-US" altLang="zh-CN" sz="495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r>
              <a:rPr lang="en-US" altLang="zh-CN" sz="495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/>
            </a:r>
            <a:br>
              <a:rPr lang="en-US" altLang="zh-CN" sz="495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r>
              <a:rPr lang="en-US" altLang="zh-CN" sz="495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/>
            </a:r>
            <a:br>
              <a:rPr lang="en-US" altLang="zh-CN" sz="495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</a:br>
            <a:r>
              <a:rPr lang="zh-CN" altLang="en-US" sz="2100" dirty="0" smtClean="0"/>
              <a:t/>
            </a:r>
            <a:br>
              <a:rPr lang="zh-CN" altLang="en-US" sz="2100" dirty="0" smtClean="0"/>
            </a:br>
            <a:r>
              <a:rPr lang="zh-CN" altLang="en-US" sz="2100" dirty="0" smtClean="0"/>
              <a:t/>
            </a:r>
            <a:br>
              <a:rPr lang="zh-CN" altLang="en-US" sz="2100" dirty="0" smtClean="0"/>
            </a:br>
            <a: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/>
            </a:r>
            <a:b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</a:br>
            <a: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/>
            </a:r>
            <a:b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</a:br>
            <a: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/>
            </a:r>
            <a:br>
              <a:rPr lang="en-US" altLang="zh-CN" sz="24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</a:br>
            <a:r>
              <a:rPr lang="zh-CN" altLang="en-US" sz="4500" dirty="0" smtClean="0"/>
              <a:t/>
            </a:r>
            <a:br>
              <a:rPr lang="zh-CN" altLang="en-US" sz="4500" dirty="0" smtClean="0"/>
            </a:br>
            <a:endParaRPr lang="zh-CN" altLang="en-US" sz="495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5" name="图片 4" descr="458494589564062735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" y="0"/>
            <a:ext cx="914463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655049" y="3328416"/>
            <a:ext cx="6752048" cy="1799590"/>
          </a:xfrm>
          <a:prstGeom prst="rect">
            <a:avLst/>
          </a:prstGeom>
          <a:noFill/>
        </p:spPr>
        <p:txBody>
          <a:bodyPr wrap="square" lIns="68591" tIns="34295" rIns="68591" bIns="3429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1125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谢谢大家！</a:t>
            </a:r>
            <a:endParaRPr lang="zh-CN" altLang="en-US" sz="11250" b="1" cap="all" spc="0" dirty="0"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458494589564062735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" y="-635"/>
            <a:ext cx="9144635" cy="51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6469" y="717550"/>
            <a:ext cx="1567815" cy="38047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500" dirty="0" smtClean="0">
                <a:solidFill>
                  <a:srgbClr val="A3023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紫藤萝瀑布</a:t>
            </a:r>
            <a:endParaRPr lang="en-US" altLang="zh-CN" sz="4500" dirty="0" smtClean="0">
              <a:solidFill>
                <a:srgbClr val="A30234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4500" b="1" dirty="0" smtClean="0">
                <a:solidFill>
                  <a:srgbClr val="A30234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   </a:t>
            </a:r>
            <a:r>
              <a:rPr lang="zh-CN" altLang="en-US" sz="3000" b="1" dirty="0" smtClean="0">
                <a:solidFill>
                  <a:srgbClr val="A30234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宗璞</a:t>
            </a:r>
          </a:p>
        </p:txBody>
      </p:sp>
      <p:sp>
        <p:nvSpPr>
          <p:cNvPr id="7" name="矩形 6"/>
          <p:cNvSpPr/>
          <p:nvPr/>
        </p:nvSpPr>
        <p:spPr>
          <a:xfrm>
            <a:off x="1517515" y="3166370"/>
            <a:ext cx="6698460" cy="1799590"/>
          </a:xfrm>
          <a:prstGeom prst="rect">
            <a:avLst/>
          </a:prstGeom>
          <a:noFill/>
        </p:spPr>
        <p:txBody>
          <a:bodyPr wrap="square" lIns="68591" tIns="34295" rIns="68591" bIns="34295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1125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欢迎指导</a:t>
            </a:r>
            <a:r>
              <a:rPr lang="zh-CN" altLang="en-US" sz="1125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！</a:t>
            </a:r>
            <a:endParaRPr lang="zh-CN" altLang="en-US" sz="11250" b="1" cap="all" spc="0" dirty="0">
              <a:solidFill>
                <a:schemeClr val="accent6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9947" name="图片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998" y="6985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44450" y="-39688"/>
            <a:ext cx="2013585" cy="522922"/>
            <a:chOff x="70" y="-63"/>
            <a:chExt cx="3171" cy="825"/>
          </a:xfrm>
        </p:grpSpPr>
        <p:sp>
          <p:nvSpPr>
            <p:cNvPr id="60418" name="文本框 6"/>
            <p:cNvSpPr txBox="1">
              <a:spLocks noChangeArrowheads="1"/>
            </p:cNvSpPr>
            <p:nvPr/>
          </p:nvSpPr>
          <p:spPr bwMode="auto">
            <a:xfrm>
              <a:off x="678" y="-63"/>
              <a:ext cx="2563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温故知新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4" name="直线连接符 9"/>
            <p:cNvCxnSpPr/>
            <p:nvPr/>
          </p:nvCxnSpPr>
          <p:spPr>
            <a:xfrm>
              <a:off x="70" y="701"/>
              <a:ext cx="3160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菱形 4"/>
            <p:cNvSpPr/>
            <p:nvPr/>
          </p:nvSpPr>
          <p:spPr>
            <a:xfrm>
              <a:off x="125" y="147"/>
              <a:ext cx="553" cy="554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1"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60421" name="矩形 6"/>
          <p:cNvSpPr>
            <a:spLocks noChangeArrowheads="1"/>
          </p:cNvSpPr>
          <p:nvPr/>
        </p:nvSpPr>
        <p:spPr bwMode="auto">
          <a:xfrm>
            <a:off x="611188" y="1686297"/>
            <a:ext cx="8137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    流着流着</a:t>
            </a:r>
            <a:r>
              <a:rPr lang="en-US" altLang="zh-CN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它带走了这些时一直压在我心上的关于生死的疑惑</a:t>
            </a:r>
            <a:r>
              <a:rPr lang="en-US" altLang="zh-CN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关于疾病的痛楚。我浸在这繁密的花朵的光辉中</a:t>
            </a:r>
            <a:r>
              <a:rPr lang="en-US" altLang="zh-CN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别的一切暂时都不存在</a:t>
            </a:r>
            <a:r>
              <a:rPr lang="en-US" altLang="zh-CN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 dirty="0">
                <a:solidFill>
                  <a:srgbClr val="0D0D0D"/>
                </a:solidFill>
                <a:latin typeface="楷体" pitchFamily="49" charset="-122"/>
                <a:ea typeface="楷体" pitchFamily="49" charset="-122"/>
              </a:rPr>
              <a:t>有的只是精神的宁静和生的喜悦。</a:t>
            </a:r>
            <a:endParaRPr lang="zh-CN" altLang="en-US" sz="2400" dirty="0">
              <a:solidFill>
                <a:srgbClr val="0D0D0D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71600" y="2239516"/>
            <a:ext cx="719138" cy="47625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75856" y="2239516"/>
            <a:ext cx="719138" cy="47625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12160" y="2671564"/>
            <a:ext cx="719138" cy="47625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524328" y="2671564"/>
            <a:ext cx="719138" cy="476250"/>
          </a:xfrm>
          <a:prstGeom prst="ellipse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矩形 6"/>
          <p:cNvSpPr>
            <a:spLocks noChangeArrowheads="1"/>
          </p:cNvSpPr>
          <p:nvPr/>
        </p:nvSpPr>
        <p:spPr bwMode="auto">
          <a:xfrm>
            <a:off x="1835696" y="1923678"/>
            <a:ext cx="6372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王国维在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人间词话</a:t>
            </a:r>
            <a:r>
              <a:rPr lang="en-US" altLang="zh-CN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中说：“以我观物，故物皆著我之色彩。”</a:t>
            </a:r>
            <a:endParaRPr lang="zh-CN" altLang="en-US" sz="28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2471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2573189"/>
            <a:ext cx="11049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8"/>
          <p:cNvGrpSpPr/>
          <p:nvPr/>
        </p:nvGrpSpPr>
        <p:grpSpPr>
          <a:xfrm>
            <a:off x="143510" y="247507"/>
            <a:ext cx="2051050" cy="557612"/>
            <a:chOff x="0" y="50"/>
            <a:chExt cx="3231" cy="876"/>
          </a:xfrm>
        </p:grpSpPr>
        <p:sp>
          <p:nvSpPr>
            <p:cNvPr id="8218" name="文本框 6"/>
            <p:cNvSpPr txBox="1"/>
            <p:nvPr/>
          </p:nvSpPr>
          <p:spPr>
            <a:xfrm>
              <a:off x="678" y="50"/>
              <a:ext cx="254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学会状物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菱形 9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67590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779" y="1635760"/>
            <a:ext cx="1431925" cy="2051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圆角矩形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1121411"/>
            <a:ext cx="7211695" cy="35385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C19CD6-C578-4FE3-AE6F-373F109E3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635646"/>
            <a:ext cx="5688632" cy="21121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请同学们齐声朗读赏花部分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，并思考下列问题。</a:t>
            </a:r>
            <a:endParaRPr lang="en-US" altLang="zh-CN" sz="2000" b="1" dirty="0">
              <a:solidFill>
                <a:srgbClr val="0033CC"/>
              </a:solidFill>
              <a:latin typeface="微软雅黑" pitchFamily="34" charset="-122"/>
              <a:ea typeface="微软雅黑" pitchFamily="34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  <a:r>
              <a:rPr lang="zh-CN" altLang="en-US" sz="2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按照</a:t>
            </a:r>
            <a:r>
              <a:rPr lang="zh-CN" altLang="en-US" sz="2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什么顺序</a:t>
            </a:r>
            <a:r>
              <a:rPr lang="zh-CN" altLang="en-US" sz="2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写紫藤萝花的？</a:t>
            </a: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作者在文</a:t>
            </a:r>
            <a:r>
              <a:rPr lang="zh-CN" altLang="en-US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写了紫藤萝的</a:t>
            </a:r>
            <a:r>
              <a:rPr lang="zh-CN" altLang="en-US" sz="2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哪些方面</a:t>
            </a:r>
            <a:r>
              <a:rPr lang="zh-CN" altLang="en-US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altLang="zh-CN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</a:t>
            </a:r>
            <a:r>
              <a:rPr lang="zh-CN" altLang="en-US" sz="2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怎样表现</a:t>
            </a:r>
            <a:r>
              <a:rPr lang="zh-CN" altLang="en-US" sz="2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紫藤萝花的这些特点的？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1266825" y="1555502"/>
            <a:ext cx="100965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+mn-ea"/>
                <a:ea typeface="+mn-ea"/>
              </a:rPr>
              <a:t>花瀑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16AA40CC-983F-48B4-A8C7-5D99A38EEA63}"/>
              </a:ext>
            </a:extLst>
          </p:cNvPr>
          <p:cNvCxnSpPr>
            <a:cxnSpLocks/>
          </p:cNvCxnSpPr>
          <p:nvPr/>
        </p:nvCxnSpPr>
        <p:spPr>
          <a:xfrm>
            <a:off x="2946400" y="2609850"/>
            <a:ext cx="700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67F456-D3CB-449E-968A-6E7E0C5B5A66}"/>
              </a:ext>
            </a:extLst>
          </p:cNvPr>
          <p:cNvSpPr txBox="1"/>
          <p:nvPr/>
        </p:nvSpPr>
        <p:spPr bwMode="auto">
          <a:xfrm>
            <a:off x="4211960" y="1626935"/>
            <a:ext cx="154696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+mn-ea"/>
                <a:ea typeface="+mn-ea"/>
              </a:rPr>
              <a:t>花</a:t>
            </a:r>
            <a:r>
              <a:rPr lang="zh-CN" altLang="en-US" sz="3200" b="1" dirty="0" smtClean="0">
                <a:solidFill>
                  <a:srgbClr val="0033CC"/>
                </a:solidFill>
                <a:latin typeface="+mn-ea"/>
                <a:ea typeface="+mn-ea"/>
              </a:rPr>
              <a:t>穗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742500ED-A7FC-489A-95D2-74B22E402C0A}"/>
              </a:ext>
            </a:extLst>
          </p:cNvPr>
          <p:cNvCxnSpPr>
            <a:cxnSpLocks/>
          </p:cNvCxnSpPr>
          <p:nvPr/>
        </p:nvCxnSpPr>
        <p:spPr>
          <a:xfrm>
            <a:off x="6034088" y="2609850"/>
            <a:ext cx="6921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A712328-6C26-49EE-9D7A-FCF840A31A57}"/>
              </a:ext>
            </a:extLst>
          </p:cNvPr>
          <p:cNvSpPr txBox="1"/>
          <p:nvPr/>
        </p:nvSpPr>
        <p:spPr bwMode="auto">
          <a:xfrm>
            <a:off x="7432675" y="1627510"/>
            <a:ext cx="11176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0033CC"/>
                </a:solidFill>
                <a:latin typeface="+mn-ea"/>
                <a:ea typeface="+mn-ea"/>
              </a:rPr>
              <a:t>花朵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187707"/>
            <a:ext cx="1368152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20150"/>
            <a:ext cx="2088232" cy="171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img5.duitang.com/uploads/item/201408/15/20140815092749_JHcQi.thumb.700_0.jpeg">
            <a:extLst>
              <a:ext uri="{FF2B5EF4-FFF2-40B4-BE49-F238E27FC236}">
                <a16:creationId xmlns:a16="http://schemas.microsoft.com/office/drawing/2014/main" xmlns="" id="{EEF33A7F-26CD-4C0D-B3E0-A42B4CB2A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r="21009"/>
          <a:stretch/>
        </p:blipFill>
        <p:spPr bwMode="auto">
          <a:xfrm>
            <a:off x="630238" y="2084840"/>
            <a:ext cx="2262187" cy="185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grpSp>
        <p:nvGrpSpPr>
          <p:cNvPr id="18" name="组合 8"/>
          <p:cNvGrpSpPr/>
          <p:nvPr/>
        </p:nvGrpSpPr>
        <p:grpSpPr>
          <a:xfrm>
            <a:off x="143510" y="247507"/>
            <a:ext cx="2051050" cy="557612"/>
            <a:chOff x="0" y="50"/>
            <a:chExt cx="3231" cy="876"/>
          </a:xfrm>
        </p:grpSpPr>
        <p:sp>
          <p:nvSpPr>
            <p:cNvPr id="19" name="文本框 6"/>
            <p:cNvSpPr txBox="1"/>
            <p:nvPr/>
          </p:nvSpPr>
          <p:spPr>
            <a:xfrm>
              <a:off x="678" y="50"/>
              <a:ext cx="2541" cy="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学会状物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20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菱形 20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43510" y="247507"/>
            <a:ext cx="2058033" cy="557612"/>
            <a:chOff x="0" y="50"/>
            <a:chExt cx="3242" cy="876"/>
          </a:xfrm>
        </p:grpSpPr>
        <p:sp>
          <p:nvSpPr>
            <p:cNvPr id="8218" name="文本框 6"/>
            <p:cNvSpPr txBox="1"/>
            <p:nvPr/>
          </p:nvSpPr>
          <p:spPr>
            <a:xfrm>
              <a:off x="678" y="50"/>
              <a:ext cx="256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实战演练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菱形 9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1590"/>
            <a:ext cx="210623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899592" y="4011910"/>
            <a:ext cx="14205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凌霄花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275606"/>
            <a:ext cx="3960440" cy="263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4211960" y="4011910"/>
            <a:ext cx="14205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山桃花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43510" y="247507"/>
            <a:ext cx="2058033" cy="557612"/>
            <a:chOff x="0" y="50"/>
            <a:chExt cx="3242" cy="876"/>
          </a:xfrm>
        </p:grpSpPr>
        <p:sp>
          <p:nvSpPr>
            <p:cNvPr id="8218" name="文本框 6"/>
            <p:cNvSpPr txBox="1"/>
            <p:nvPr/>
          </p:nvSpPr>
          <p:spPr>
            <a:xfrm>
              <a:off x="678" y="50"/>
              <a:ext cx="256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实战演练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菱形 9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899592" y="4011910"/>
            <a:ext cx="14205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红玉兰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5868144" y="4083918"/>
            <a:ext cx="14205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白玉兰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642778"/>
            <a:ext cx="3456383" cy="22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35646"/>
            <a:ext cx="3491880" cy="232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>
          <a:xfrm>
            <a:off x="143510" y="247507"/>
            <a:ext cx="2058033" cy="557612"/>
            <a:chOff x="0" y="50"/>
            <a:chExt cx="3242" cy="876"/>
          </a:xfrm>
        </p:grpSpPr>
        <p:sp>
          <p:nvSpPr>
            <p:cNvPr id="8218" name="文本框 6"/>
            <p:cNvSpPr txBox="1"/>
            <p:nvPr/>
          </p:nvSpPr>
          <p:spPr>
            <a:xfrm>
              <a:off x="678" y="50"/>
              <a:ext cx="256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 smtClean="0">
                  <a:latin typeface="方正粗黑宋简体" panose="02000000000000000000" charset="-122"/>
                  <a:ea typeface="方正粗黑宋简体" panose="02000000000000000000" charset="-122"/>
                </a:rPr>
                <a:t>实战演练</a:t>
              </a:r>
              <a:endParaRPr lang="zh-CN" altLang="en-US" sz="2800" b="1" dirty="0"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  <p:cxnSp>
          <p:nvCxnSpPr>
            <p:cNvPr id="9" name="直线连接符 9"/>
            <p:cNvCxnSpPr/>
            <p:nvPr/>
          </p:nvCxnSpPr>
          <p:spPr>
            <a:xfrm>
              <a:off x="0" y="926"/>
              <a:ext cx="3231" cy="0"/>
            </a:xfrm>
            <a:prstGeom prst="line">
              <a:avLst/>
            </a:prstGeom>
            <a:ln>
              <a:solidFill>
                <a:srgbClr val="0FB74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菱形 9"/>
            <p:cNvSpPr/>
            <p:nvPr/>
          </p:nvSpPr>
          <p:spPr>
            <a:xfrm>
              <a:off x="125" y="149"/>
              <a:ext cx="553" cy="551"/>
            </a:xfrm>
            <a:prstGeom prst="diamond">
              <a:avLst/>
            </a:prstGeom>
            <a:solidFill>
              <a:srgbClr val="0FB7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黑体" panose="02010600030101010101" pitchFamily="49" charset="-122"/>
                <a:ea typeface="黑体" panose="02010600030101010101" pitchFamily="49" charset="-122"/>
                <a:cs typeface="+mn-cs"/>
              </a:endParaRPr>
            </a:p>
          </p:txBody>
        </p:sp>
      </p:grpSp>
      <p:pic>
        <p:nvPicPr>
          <p:cNvPr id="39947" name="图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6668" y="213360"/>
            <a:ext cx="4497705" cy="65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 flipV="1">
            <a:off x="344488" y="909638"/>
            <a:ext cx="8440738" cy="34925"/>
          </a:xfrm>
          <a:prstGeom prst="rect">
            <a:avLst/>
          </a:prstGeom>
          <a:solidFill>
            <a:srgbClr val="17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1259632" y="4011910"/>
            <a:ext cx="183255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贴梗海棠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55B85B-B123-42C3-9003-C10080D28687}"/>
              </a:ext>
            </a:extLst>
          </p:cNvPr>
          <p:cNvSpPr txBox="1"/>
          <p:nvPr/>
        </p:nvSpPr>
        <p:spPr bwMode="auto">
          <a:xfrm>
            <a:off x="5796136" y="4003199"/>
            <a:ext cx="142058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0033CC"/>
                </a:solidFill>
                <a:latin typeface="+mn-ea"/>
              </a:rPr>
              <a:t>毛樱桃</a:t>
            </a:r>
            <a:endParaRPr lang="zh-CN" altLang="en-US" sz="3200" b="1" dirty="0">
              <a:solidFill>
                <a:srgbClr val="0033CC"/>
              </a:solidFill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7614"/>
            <a:ext cx="3554760" cy="236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347614"/>
            <a:ext cx="46943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193</Words>
  <Application>Microsoft Office PowerPoint</Application>
  <PresentationFormat>全屏显示(16:9)</PresentationFormat>
  <Paragraphs>32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紫藤萝瀑布 宗璞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一读课文，整体感知。 二读课文，理清思路。 三读课文，品味情感。 四读课文，学会写作。</dc:title>
  <dc:creator>Administrator</dc:creator>
  <cp:lastModifiedBy>Lenovo</cp:lastModifiedBy>
  <cp:revision>54</cp:revision>
  <dcterms:created xsi:type="dcterms:W3CDTF">2018-03-13T14:08:00Z</dcterms:created>
  <dcterms:modified xsi:type="dcterms:W3CDTF">2020-06-15T09:31:08Z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